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8" r:id="rId3"/>
    <p:sldId id="284" r:id="rId4"/>
    <p:sldId id="263" r:id="rId5"/>
    <p:sldId id="264" r:id="rId6"/>
    <p:sldId id="271" r:id="rId7"/>
    <p:sldId id="273" r:id="rId8"/>
    <p:sldId id="274" r:id="rId9"/>
    <p:sldId id="268" r:id="rId10"/>
    <p:sldId id="291" r:id="rId11"/>
    <p:sldId id="270" r:id="rId12"/>
    <p:sldId id="285" r:id="rId13"/>
    <p:sldId id="280" r:id="rId14"/>
    <p:sldId id="282" r:id="rId15"/>
    <p:sldId id="283" r:id="rId16"/>
    <p:sldId id="279" r:id="rId17"/>
    <p:sldId id="286" r:id="rId18"/>
    <p:sldId id="287" r:id="rId19"/>
    <p:sldId id="275" r:id="rId20"/>
    <p:sldId id="294" r:id="rId21"/>
    <p:sldId id="288" r:id="rId22"/>
    <p:sldId id="292" r:id="rId23"/>
    <p:sldId id="293" r:id="rId24"/>
    <p:sldId id="295" r:id="rId25"/>
    <p:sldId id="296" r:id="rId26"/>
    <p:sldId id="297" r:id="rId27"/>
    <p:sldId id="298" r:id="rId28"/>
    <p:sldId id="299" r:id="rId29"/>
    <p:sldId id="300" r:id="rId30"/>
    <p:sldId id="302" r:id="rId31"/>
    <p:sldId id="301" r:id="rId32"/>
    <p:sldId id="303" r:id="rId33"/>
    <p:sldId id="305" r:id="rId34"/>
    <p:sldId id="306" r:id="rId35"/>
    <p:sldId id="307" r:id="rId36"/>
    <p:sldId id="308" r:id="rId37"/>
    <p:sldId id="309" r:id="rId38"/>
    <p:sldId id="311" r:id="rId39"/>
    <p:sldId id="312" r:id="rId40"/>
    <p:sldId id="313" r:id="rId41"/>
    <p:sldId id="314" r:id="rId42"/>
    <p:sldId id="315" r:id="rId43"/>
    <p:sldId id="31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6"/>
    <p:restoredTop sz="90203"/>
  </p:normalViewPr>
  <p:slideViewPr>
    <p:cSldViewPr snapToGrid="0" snapToObjects="1">
      <p:cViewPr varScale="1">
        <p:scale>
          <a:sx n="98" d="100"/>
          <a:sy n="98" d="100"/>
        </p:scale>
        <p:origin x="22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15:11:59.842"/>
    </inkml:context>
    <inkml:brush xml:id="br0">
      <inkml:brushProperty name="width" value="0.05292" units="cm"/>
      <inkml:brushProperty name="height" value="0.05292" units="cm"/>
      <inkml:brushProperty name="color" value="#FF0000"/>
    </inkml:brush>
  </inkml:definitions>
  <inkml:trace contextRef="#ctx0" brushRef="#br0">278 14 24575,'-13'1'0,"0"3"0,-2 5 0,2 1 0,-2 4 0,-2 2 0,-2 2 0,-1 4 0,1 1 0,3-1 0,4 0 0,1 0 0,3 2 0,-1 0 0,1 3 0,0 2 0,0 0 0,2-2 0,0-5 0,0-4 0,-1-1 0,1 0 0,0-1 0,0-2 0,1-3 0,1-4 0,3-3 0,0-1 0,1 2 0,0-1 0,0 6 0,0 3 0,0 6 0,1 4 0,3 2 0,4-3 0,2-4 0,5-2 0,5-3 0,6 0 0,7-1 0,3-2 0,0-2 0,-2-3 0,-3 0 0,1-1 0,-1-1 0,4 0 0,-10 0 0,9 0 0,-18 0 0,12 0 0,-9-1 0,7 0 0,1 0 0,2-1 0,2 1 0,2-1 0,-1-1 0,0 0 0,-2 0 0,-4 0 0,-2-3 0,-2-2 0,-3-2 0,-1-3 0,-2 1 0,-1 1 0,0-3 0,-1-1 0,1-1 0,0-4 0,1 0 0,1-2 0,-2 0 0,-1 1 0,-3-1 0,-5 2 0,-2-2 0,-4-4 0,0-3 0,0-4 0,0-1 0,0 0 0,-1-1 0,-4-2 0,-4 0 0,-4 1 0,-3 1 0,-2 5 0,-1 3 0,0 5 0,0 2 0,0 1 0,-3-1 0,-3-2 0,-1 2 0,1 1 0,5 6 0,4 4 0,4 2 0,0 2 0,-4 1 0,-7 0 0,-7 0 0,-8-1 0,-1-2 0,3 1 0,6 1 0,6 1 0,3 1 0,3 0 0,0 0 0,-1 0 0,1 0 0,1 0 0,2 1 0,0 0 0,7 1 0,-3-1 0,6 0 0,-7 2 0,-2 0 0,-6 1 0,-2 0 0,0 1 0,3 0 0,4-1 0,3-1 0,2-1 0,1-1 0,2 0 0,2-1 0,4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15:12:22.470"/>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1T15:13:15.936"/>
    </inkml:context>
    <inkml:brush xml:id="br0">
      <inkml:brushProperty name="width" value="0.05292" units="cm"/>
      <inkml:brushProperty name="height" value="0.05292" units="cm"/>
      <inkml:brushProperty name="color" value="#FF0000"/>
    </inkml:brush>
  </inkml:definitions>
  <inkml:trace contextRef="#ctx0" brushRef="#br0">278 14 24575,'-13'1'0,"0"3"0,-2 5 0,2 1 0,-2 4 0,-2 2 0,-2 2 0,-1 4 0,1 1 0,3-1 0,4 0 0,1 0 0,3 2 0,-1 0 0,1 3 0,0 2 0,0 0 0,2-2 0,0-5 0,0-4 0,-1-1 0,1 0 0,0-1 0,0-2 0,1-3 0,1-4 0,3-3 0,0-1 0,1 2 0,0-1 0,0 6 0,0 3 0,0 6 0,1 4 0,3 2 0,4-3 0,2-4 0,5-2 0,5-3 0,6 0 0,7-1 0,3-2 0,0-2 0,-2-3 0,-3 0 0,1-1 0,-1-1 0,4 0 0,-10 0 0,9 0 0,-18 0 0,12 0 0,-9-1 0,7 0 0,1 0 0,2-1 0,2 1 0,2-1 0,-1-1 0,0 0 0,-2 0 0,-4 0 0,-2-3 0,-2-2 0,-3-2 0,-1-3 0,-2 1 0,-1 1 0,0-3 0,-1-1 0,1-1 0,0-4 0,1 0 0,1-2 0,-2 0 0,-1 1 0,-3-1 0,-5 2 0,-2-2 0,-4-4 0,0-3 0,0-4 0,0-1 0,0 0 0,-1-1 0,-4-2 0,-4 0 0,-4 1 0,-3 1 0,-2 5 0,-1 3 0,0 5 0,0 2 0,0 1 0,-3-1 0,-3-2 0,-1 2 0,1 1 0,5 6 0,4 4 0,4 2 0,0 2 0,-4 1 0,-7 0 0,-7 0 0,-8-1 0,-1-2 0,3 1 0,6 1 0,6 1 0,3 1 0,3 0 0,0 0 0,-1 0 0,1 0 0,1 0 0,2 1 0,0 0 0,7 1 0,-3-1 0,6 0 0,-7 2 0,-2 0 0,-6 1 0,-2 0 0,0 1 0,3 0 0,4-1 0,3-1 0,2-1 0,1-1 0,2 0 0,2-1 0,4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EC3F0-471E-434B-8A91-EAD0B6976B7C}" type="datetimeFigureOut">
              <a:rPr lang="fr-FR" smtClean="0"/>
              <a:t>12/11/2022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91A06-0B59-8643-8A11-AE336226AD27}" type="slidenum">
              <a:rPr lang="fr-FR" smtClean="0"/>
              <a:t>‹N°›</a:t>
            </a:fld>
            <a:endParaRPr lang="fr-FR"/>
          </a:p>
        </p:txBody>
      </p:sp>
    </p:spTree>
    <p:extLst>
      <p:ext uri="{BB962C8B-B14F-4D97-AF65-F5344CB8AC3E}">
        <p14:creationId xmlns:p14="http://schemas.microsoft.com/office/powerpoint/2010/main" val="115386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Gravity is neglected in (1), as the ratio of pressure force to gravity force is 150*frequency for time harmonic wave, thus &gt;&gt; 1</a:t>
            </a:r>
          </a:p>
          <a:p>
            <a:r>
              <a:rPr lang="en-GB" noProof="0" dirty="0"/>
              <a:t>rho_0 is the density at rest, which depends on x, y, z ; so does sound velocity c</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5</a:t>
            </a:fld>
            <a:endParaRPr lang="fr-FR"/>
          </a:p>
        </p:txBody>
      </p:sp>
    </p:spTree>
    <p:extLst>
      <p:ext uri="{BB962C8B-B14F-4D97-AF65-F5344CB8AC3E}">
        <p14:creationId xmlns:p14="http://schemas.microsoft.com/office/powerpoint/2010/main" val="2684266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22</a:t>
            </a:fld>
            <a:endParaRPr lang="fr-FR"/>
          </a:p>
        </p:txBody>
      </p:sp>
    </p:spTree>
    <p:extLst>
      <p:ext uri="{BB962C8B-B14F-4D97-AF65-F5344CB8AC3E}">
        <p14:creationId xmlns:p14="http://schemas.microsoft.com/office/powerpoint/2010/main" val="261685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réaliser expérimentalement le retournement temporel, nul besoin de connaître la fonction de Green. Pour le simuler par contre, nécessaire.</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31</a:t>
            </a:fld>
            <a:endParaRPr lang="fr-FR"/>
          </a:p>
        </p:txBody>
      </p:sp>
    </p:spTree>
    <p:extLst>
      <p:ext uri="{BB962C8B-B14F-4D97-AF65-F5344CB8AC3E}">
        <p14:creationId xmlns:p14="http://schemas.microsoft.com/office/powerpoint/2010/main" val="2403893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800" noProof="0" dirty="0">
                <a:effectLst/>
                <a:latin typeface="Times" pitchFamily="2" charset="0"/>
              </a:rPr>
              <a:t>Note that the correlation processing requires data measurement that have a common clock time. We use data of opportunity from the NPAL program originally taken for </a:t>
            </a: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pitchFamily="2" charset="0"/>
              </a:rPr>
              <a:t>other purposes. Data correspond to different sets of 20 min simultaneous recording of ambient noise on vertical arrays, filtered between 70 and 130 Hz.</a:t>
            </a:r>
            <a:br>
              <a:rPr lang="en-GB" sz="1800" noProof="0" dirty="0">
                <a:effectLst/>
                <a:latin typeface="Times" pitchFamily="2" charset="0"/>
              </a:rPr>
            </a:br>
            <a:endParaRPr lang="en-GB" noProof="0" dirty="0"/>
          </a:p>
          <a:p>
            <a:endParaRPr lang="en-GB" noProof="0" dirty="0"/>
          </a:p>
          <a:p>
            <a:endParaRPr lang="en-GB" noProof="0" dirty="0"/>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35</a:t>
            </a:fld>
            <a:endParaRPr lang="fr-FR"/>
          </a:p>
        </p:txBody>
      </p:sp>
    </p:spTree>
    <p:extLst>
      <p:ext uri="{BB962C8B-B14F-4D97-AF65-F5344CB8AC3E}">
        <p14:creationId xmlns:p14="http://schemas.microsoft.com/office/powerpoint/2010/main" val="108016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fait que ce soit dC/</a:t>
            </a:r>
            <a:r>
              <a:rPr lang="fr-FR" dirty="0" err="1"/>
              <a:t>dt</a:t>
            </a:r>
            <a:r>
              <a:rPr lang="fr-FR" dirty="0"/>
              <a:t> qui donne la fonction de Green n’a aucune importance car que le bruit soin n(</a:t>
            </a:r>
            <a:r>
              <a:rPr lang="fr-FR" dirty="0" err="1"/>
              <a:t>t</a:t>
            </a:r>
            <a:r>
              <a:rPr lang="fr-FR" dirty="0"/>
              <a:t>) ou sa primitive ne change rien en pratique.</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37</a:t>
            </a:fld>
            <a:endParaRPr lang="fr-FR"/>
          </a:p>
        </p:txBody>
      </p:sp>
    </p:spTree>
    <p:extLst>
      <p:ext uri="{BB962C8B-B14F-4D97-AF65-F5344CB8AC3E}">
        <p14:creationId xmlns:p14="http://schemas.microsoft.com/office/powerpoint/2010/main" val="227570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Cas académique: les différentes contributions sont temporellement séparées et la décroissance dans el temps est respectée. En réalité, en particulier si si bande passante étroite, choses moins simples (cf. diapo suivante)</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38</a:t>
            </a:fld>
            <a:endParaRPr lang="fr-FR"/>
          </a:p>
        </p:txBody>
      </p:sp>
    </p:spTree>
    <p:extLst>
      <p:ext uri="{BB962C8B-B14F-4D97-AF65-F5344CB8AC3E}">
        <p14:creationId xmlns:p14="http://schemas.microsoft.com/office/powerpoint/2010/main" val="213930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Phi entre 0 et pi</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8</a:t>
            </a:fld>
            <a:endParaRPr lang="fr-FR"/>
          </a:p>
        </p:txBody>
      </p:sp>
    </p:spTree>
    <p:extLst>
      <p:ext uri="{BB962C8B-B14F-4D97-AF65-F5344CB8AC3E}">
        <p14:creationId xmlns:p14="http://schemas.microsoft.com/office/powerpoint/2010/main" val="59127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Eventuellement, fournir  »Propriétés physiques </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9</a:t>
            </a:fld>
            <a:endParaRPr lang="fr-FR"/>
          </a:p>
        </p:txBody>
      </p:sp>
    </p:spTree>
    <p:extLst>
      <p:ext uri="{BB962C8B-B14F-4D97-AF65-F5344CB8AC3E}">
        <p14:creationId xmlns:p14="http://schemas.microsoft.com/office/powerpoint/2010/main" val="2549228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dB/km </a:t>
            </a:r>
            <a:r>
              <a:rPr lang="fr-FR" dirty="0" err="1"/>
              <a:t>means</a:t>
            </a:r>
            <a:r>
              <a:rPr lang="fr-FR" dirty="0"/>
              <a:t> P=P0 10^-r/10, r en km</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11</a:t>
            </a:fld>
            <a:endParaRPr lang="fr-FR"/>
          </a:p>
        </p:txBody>
      </p:sp>
    </p:spTree>
    <p:extLst>
      <p:ext uri="{BB962C8B-B14F-4D97-AF65-F5344CB8AC3E}">
        <p14:creationId xmlns:p14="http://schemas.microsoft.com/office/powerpoint/2010/main" val="2300886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Cf. Jensen 2011 chap. 3 (p. 155 et suivantes)</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12</a:t>
            </a:fld>
            <a:endParaRPr lang="fr-FR"/>
          </a:p>
        </p:txBody>
      </p:sp>
    </p:spTree>
    <p:extLst>
      <p:ext uri="{BB962C8B-B14F-4D97-AF65-F5344CB8AC3E}">
        <p14:creationId xmlns:p14="http://schemas.microsoft.com/office/powerpoint/2010/main" val="263358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grad_r(omega)=(grad_k(w).grad)</a:t>
            </a:r>
            <a:r>
              <a:rPr lang="fr-FR" b="1" dirty="0"/>
              <a:t>k</a:t>
            </a:r>
            <a:r>
              <a:rPr lang="fr-FR" dirty="0"/>
              <a:t>+grad_r(w) et grad_r(omega) = -</a:t>
            </a:r>
            <a:r>
              <a:rPr lang="fr-FR" dirty="0" err="1"/>
              <a:t>drond</a:t>
            </a:r>
            <a:r>
              <a:rPr lang="fr-FR" dirty="0"/>
              <a:t> k/ </a:t>
            </a:r>
            <a:r>
              <a:rPr lang="fr-FR" dirty="0" err="1"/>
              <a:t>drond</a:t>
            </a:r>
            <a:r>
              <a:rPr lang="fr-FR" dirty="0"/>
              <a:t> </a:t>
            </a:r>
            <a:r>
              <a:rPr lang="fr-FR" dirty="0" err="1"/>
              <a:t>t</a:t>
            </a:r>
            <a:endParaRPr lang="fr-FR" dirty="0"/>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13</a:t>
            </a:fld>
            <a:endParaRPr lang="fr-FR"/>
          </a:p>
        </p:txBody>
      </p:sp>
    </p:spTree>
    <p:extLst>
      <p:ext uri="{BB962C8B-B14F-4D97-AF65-F5344CB8AC3E}">
        <p14:creationId xmlns:p14="http://schemas.microsoft.com/office/powerpoint/2010/main" val="356261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16</a:t>
            </a:fld>
            <a:endParaRPr lang="fr-FR"/>
          </a:p>
        </p:txBody>
      </p:sp>
    </p:spTree>
    <p:extLst>
      <p:ext uri="{BB962C8B-B14F-4D97-AF65-F5344CB8AC3E}">
        <p14:creationId xmlns:p14="http://schemas.microsoft.com/office/powerpoint/2010/main" val="198480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https://www3.nd.edu/~</a:t>
            </a:r>
            <a:r>
              <a:rPr lang="fr-FR" dirty="0" err="1"/>
              <a:t>atassi</a:t>
            </a:r>
            <a:r>
              <a:rPr lang="fr-FR" dirty="0"/>
              <a:t>/</a:t>
            </a:r>
            <a:r>
              <a:rPr lang="fr-FR" dirty="0" err="1"/>
              <a:t>Teaching</a:t>
            </a:r>
            <a:r>
              <a:rPr lang="fr-FR" dirty="0"/>
              <a:t>/AME%2060633/Notes/</a:t>
            </a:r>
            <a:r>
              <a:rPr lang="fr-FR" dirty="0" err="1"/>
              <a:t>fundamentals_w.pdf</a:t>
            </a:r>
            <a:endParaRPr lang="fr-FR" dirty="0"/>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18</a:t>
            </a:fld>
            <a:endParaRPr lang="fr-FR"/>
          </a:p>
        </p:txBody>
      </p:sp>
    </p:spTree>
    <p:extLst>
      <p:ext uri="{BB962C8B-B14F-4D97-AF65-F5344CB8AC3E}">
        <p14:creationId xmlns:p14="http://schemas.microsoft.com/office/powerpoint/2010/main" val="468757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n=0 conduit à q&lt;0, impossible</a:t>
            </a:r>
          </a:p>
        </p:txBody>
      </p:sp>
      <p:sp>
        <p:nvSpPr>
          <p:cNvPr id="4" name="Espace réservé du numéro de diapositive 3"/>
          <p:cNvSpPr>
            <a:spLocks noGrp="1"/>
          </p:cNvSpPr>
          <p:nvPr>
            <p:ph type="sldNum" sz="quarter" idx="5"/>
          </p:nvPr>
        </p:nvSpPr>
        <p:spPr/>
        <p:txBody>
          <a:bodyPr/>
          <a:lstStyle/>
          <a:p>
            <a:fld id="{E3991A06-0B59-8643-8A11-AE336226AD27}" type="slidenum">
              <a:rPr lang="fr-FR" smtClean="0"/>
              <a:t>19</a:t>
            </a:fld>
            <a:endParaRPr lang="fr-FR"/>
          </a:p>
        </p:txBody>
      </p:sp>
    </p:spTree>
    <p:extLst>
      <p:ext uri="{BB962C8B-B14F-4D97-AF65-F5344CB8AC3E}">
        <p14:creationId xmlns:p14="http://schemas.microsoft.com/office/powerpoint/2010/main" val="416125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fr-FR"/>
              <a:t>Modifiez le style du titre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11/12/22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‹N°›</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11/12/22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11/12/22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11/12/22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fr-FR"/>
              <a:t>Modifiez le style du titre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5059C3-6A89-4494-99FF-5A4D6FFD50EB}" type="datetimeFigureOut">
              <a:rPr lang="en-US" dirty="0"/>
              <a:t>11/12/22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fr-FR"/>
              <a:t>Modifiez le style du titre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11/12/22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fr-FR"/>
              <a:t>Modifiez le style du titre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609285" y="2851331"/>
            <a:ext cx="3893623" cy="30714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66635" y="2851331"/>
            <a:ext cx="3899798" cy="30714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11/12/22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11/12/22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11/12/22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D525BB-DA17-4BA0-B3C8-3AC3ABC827E6}" type="datetimeFigureOut">
              <a:rPr lang="en-US" dirty="0"/>
              <a:t>11/12/22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16C4C9A-3960-41CF-A4E9-2A8FB932454B}" type="datetimeFigureOut">
              <a:rPr lang="en-US" dirty="0"/>
              <a:t>11/12/22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11/12/22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customXml" Target="../ink/ink3.xml"/><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customXml" Target="../ink/ink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GVxDaaE51cw" TargetMode="External"/><Relationship Id="rId2" Type="http://schemas.openxmlformats.org/officeDocument/2006/relationships/hyperlink" Target="https://www.nature.com/articles/s41598-022-08745-5.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0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DA52D-A9B0-A648-A766-28E2270ECAAC}"/>
              </a:ext>
            </a:extLst>
          </p:cNvPr>
          <p:cNvSpPr>
            <a:spLocks noGrp="1"/>
          </p:cNvSpPr>
          <p:nvPr>
            <p:ph type="ctrTitle"/>
          </p:nvPr>
        </p:nvSpPr>
        <p:spPr/>
        <p:txBody>
          <a:bodyPr/>
          <a:lstStyle/>
          <a:p>
            <a:r>
              <a:rPr lang="en-US"/>
              <a:t>Underwater Acoustics</a:t>
            </a:r>
          </a:p>
        </p:txBody>
      </p:sp>
      <p:sp>
        <p:nvSpPr>
          <p:cNvPr id="3" name="Sous-titre 2">
            <a:extLst>
              <a:ext uri="{FF2B5EF4-FFF2-40B4-BE49-F238E27FC236}">
                <a16:creationId xmlns:a16="http://schemas.microsoft.com/office/drawing/2014/main" id="{4FC91231-08EC-374E-98CC-40157FCD70B6}"/>
              </a:ext>
            </a:extLst>
          </p:cNvPr>
          <p:cNvSpPr>
            <a:spLocks noGrp="1"/>
          </p:cNvSpPr>
          <p:nvPr>
            <p:ph type="subTitle" idx="1"/>
          </p:nvPr>
        </p:nvSpPr>
        <p:spPr>
          <a:xfrm>
            <a:off x="6001407" y="5938346"/>
            <a:ext cx="2128467" cy="517633"/>
          </a:xfrm>
        </p:spPr>
        <p:txBody>
          <a:bodyPr/>
          <a:lstStyle/>
          <a:p>
            <a:r>
              <a:rPr lang="en-US"/>
              <a:t>from Physics to AI</a:t>
            </a:r>
          </a:p>
        </p:txBody>
      </p:sp>
    </p:spTree>
    <p:extLst>
      <p:ext uri="{BB962C8B-B14F-4D97-AF65-F5344CB8AC3E}">
        <p14:creationId xmlns:p14="http://schemas.microsoft.com/office/powerpoint/2010/main" val="264630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3C94A-121D-A940-A9A2-60C2E42D0B0A}"/>
              </a:ext>
            </a:extLst>
          </p:cNvPr>
          <p:cNvSpPr>
            <a:spLocks noGrp="1"/>
          </p:cNvSpPr>
          <p:nvPr>
            <p:ph type="title"/>
          </p:nvPr>
        </p:nvSpPr>
        <p:spPr/>
        <p:txBody>
          <a:bodyPr/>
          <a:lstStyle/>
          <a:p>
            <a:r>
              <a:rPr lang="en-US" dirty="0"/>
              <a:t>Sea water</a:t>
            </a:r>
            <a:endParaRPr lang="fr-FR" dirty="0"/>
          </a:p>
        </p:txBody>
      </p:sp>
      <p:pic>
        <p:nvPicPr>
          <p:cNvPr id="4" name="object 2">
            <a:extLst>
              <a:ext uri="{FF2B5EF4-FFF2-40B4-BE49-F238E27FC236}">
                <a16:creationId xmlns:a16="http://schemas.microsoft.com/office/drawing/2014/main" id="{563A4B12-7849-2F40-B3EE-0716DD74DBAF}"/>
              </a:ext>
            </a:extLst>
          </p:cNvPr>
          <p:cNvPicPr>
            <a:picLocks noGrp="1"/>
          </p:cNvPicPr>
          <p:nvPr>
            <p:ph idx="1"/>
          </p:nvPr>
        </p:nvPicPr>
        <p:blipFill>
          <a:blip r:embed="rId2" cstate="print"/>
          <a:stretch>
            <a:fillRect/>
          </a:stretch>
        </p:blipFill>
        <p:spPr>
          <a:xfrm>
            <a:off x="4788858" y="2052638"/>
            <a:ext cx="3765222" cy="3997325"/>
          </a:xfrm>
          <a:prstGeom prst="rect">
            <a:avLst/>
          </a:prstGeom>
        </p:spPr>
      </p:pic>
      <p:sp>
        <p:nvSpPr>
          <p:cNvPr id="3" name="Rectangle 2">
            <a:extLst>
              <a:ext uri="{FF2B5EF4-FFF2-40B4-BE49-F238E27FC236}">
                <a16:creationId xmlns:a16="http://schemas.microsoft.com/office/drawing/2014/main" id="{A6F21787-C782-3A4F-8E1E-ECEE48CA85F0}"/>
              </a:ext>
            </a:extLst>
          </p:cNvPr>
          <p:cNvSpPr/>
          <p:nvPr/>
        </p:nvSpPr>
        <p:spPr>
          <a:xfrm>
            <a:off x="1820272" y="1508190"/>
            <a:ext cx="4732386" cy="461665"/>
          </a:xfrm>
          <a:prstGeom prst="rect">
            <a:avLst/>
          </a:prstGeom>
        </p:spPr>
        <p:txBody>
          <a:bodyPr wrap="none">
            <a:spAutoFit/>
          </a:bodyPr>
          <a:lstStyle/>
          <a:p>
            <a:r>
              <a:rPr lang="en-US" sz="2400" b="1" dirty="0">
                <a:solidFill>
                  <a:srgbClr val="FFFF00"/>
                </a:solidFill>
              </a:rPr>
              <a:t>Generic sound speed structure</a:t>
            </a:r>
          </a:p>
        </p:txBody>
      </p:sp>
    </p:spTree>
    <p:extLst>
      <p:ext uri="{BB962C8B-B14F-4D97-AF65-F5344CB8AC3E}">
        <p14:creationId xmlns:p14="http://schemas.microsoft.com/office/powerpoint/2010/main" val="3695880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222930" y="1794224"/>
                <a:ext cx="4310719" cy="4001165"/>
              </a:xfrm>
            </p:spPr>
            <p:txBody>
              <a:bodyPr>
                <a:normAutofit lnSpcReduction="10000"/>
              </a:bodyPr>
              <a:lstStyle/>
              <a:p>
                <a:pPr marL="0" indent="0">
                  <a:spcAft>
                    <a:spcPts val="1200"/>
                  </a:spcAft>
                  <a:buNone/>
                </a:pPr>
                <a:r>
                  <a:rPr lang="en-US" sz="2400" b="1" dirty="0">
                    <a:solidFill>
                      <a:srgbClr val="FFFF00"/>
                    </a:solidFill>
                  </a:rPr>
                  <a:t>Damping of acoustic waves</a:t>
                </a:r>
              </a:p>
              <a:p>
                <a:pPr marL="0" indent="0">
                  <a:spcBef>
                    <a:spcPts val="0"/>
                  </a:spcBef>
                  <a:buNone/>
                </a:pPr>
                <a:r>
                  <a:rPr lang="en-US" sz="1800" dirty="0"/>
                  <a:t>In sea water, sound attenuation is mainly due to the dissociation of boric acid and of magnesium sulfate. </a:t>
                </a:r>
              </a:p>
              <a:p>
                <a:pPr marL="0" indent="0">
                  <a:spcBef>
                    <a:spcPts val="0"/>
                  </a:spcBef>
                  <a:buNone/>
                </a:pPr>
                <a:r>
                  <a:rPr lang="en-US" sz="1800" dirty="0"/>
                  <a:t>It increases rapidly with frequency (red curve on this plot). </a:t>
                </a:r>
              </a:p>
              <a:p>
                <a:pPr marL="0" indent="0">
                  <a:spcBef>
                    <a:spcPts val="0"/>
                  </a:spcBef>
                  <a:buNone/>
                </a:pPr>
                <a:r>
                  <a:rPr lang="en-US" sz="1800" dirty="0"/>
                  <a:t>Part of the energy of the acoustic wave is transferred to the vibration modes of the molecules.</a:t>
                </a:r>
              </a:p>
              <a:p>
                <a:pPr marL="0" indent="0">
                  <a:spcBef>
                    <a:spcPts val="0"/>
                  </a:spcBef>
                  <a:buNone/>
                </a:pPr>
                <a:r>
                  <a:rPr lang="en-GB" sz="1800" dirty="0"/>
                  <a:t>A dB/km means, </a:t>
                </a:r>
                <a14:m>
                  <m:oMath xmlns:m="http://schemas.openxmlformats.org/officeDocument/2006/math">
                    <m:r>
                      <a:rPr lang="en-GB" sz="1800" b="0" i="1" smtClean="0">
                        <a:latin typeface="Cambria Math" panose="02040503050406030204" pitchFamily="18" charset="0"/>
                      </a:rPr>
                      <m:t>𝑃</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𝑃</m:t>
                        </m:r>
                      </m:e>
                      <m:sub>
                        <m:r>
                          <a:rPr lang="en-GB" sz="1800" b="0" i="1" smtClean="0">
                            <a:latin typeface="Cambria Math" panose="02040503050406030204" pitchFamily="18" charset="0"/>
                          </a:rPr>
                          <m:t>0</m:t>
                        </m:r>
                      </m:sub>
                    </m:sSub>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m:t>
                        </m:r>
                        <m:r>
                          <a:rPr lang="en-GB" sz="1800" b="0" i="1" smtClean="0">
                            <a:latin typeface="Cambria Math" panose="02040503050406030204" pitchFamily="18" charset="0"/>
                          </a:rPr>
                          <m:t>𝐴𝑟</m:t>
                        </m:r>
                        <m:r>
                          <a:rPr lang="en-GB" sz="1800" b="0" i="1" smtClean="0">
                            <a:latin typeface="Cambria Math" panose="02040503050406030204" pitchFamily="18" charset="0"/>
                          </a:rPr>
                          <m:t>/10</m:t>
                        </m:r>
                      </m:sup>
                    </m:sSup>
                  </m:oMath>
                </a14:m>
                <a:r>
                  <a:rPr lang="en-GB" sz="1800" dirty="0"/>
                  <a:t>, r in km</a:t>
                </a:r>
              </a:p>
              <a:p>
                <a:pPr marL="0" indent="0">
                  <a:spcBef>
                    <a:spcPts val="0"/>
                  </a:spcBef>
                  <a:buNone/>
                </a:pPr>
                <a:r>
                  <a:rPr lang="en-GB" sz="1800" i="1" dirty="0"/>
                  <a:t>P </a:t>
                </a:r>
                <a:r>
                  <a:rPr lang="en-GB" sz="1800" dirty="0"/>
                  <a:t> is divided by 10 after 10/</a:t>
                </a:r>
                <a:r>
                  <a:rPr lang="en-GB" sz="1800" i="1" dirty="0"/>
                  <a:t>A </a:t>
                </a:r>
                <a:r>
                  <a:rPr lang="en-GB" sz="1800" dirty="0"/>
                  <a:t>km.</a:t>
                </a:r>
                <a:endParaRPr lang="en-GB" sz="1800" i="1" dirty="0"/>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222930" y="1794224"/>
                <a:ext cx="4310719" cy="4001165"/>
              </a:xfrm>
              <a:blipFill>
                <a:blip r:embed="rId3"/>
                <a:stretch>
                  <a:fillRect l="-2353" t="-316" b="-1582"/>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Sea water</a:t>
            </a:r>
          </a:p>
        </p:txBody>
      </p:sp>
      <p:pic>
        <p:nvPicPr>
          <p:cNvPr id="5" name="Image 4" descr="Une image contenant texte, carte&#10;&#10;Description générée automatiquement">
            <a:extLst>
              <a:ext uri="{FF2B5EF4-FFF2-40B4-BE49-F238E27FC236}">
                <a16:creationId xmlns:a16="http://schemas.microsoft.com/office/drawing/2014/main" id="{C97A63B8-BC99-9444-A6C5-268D79EAD564}"/>
              </a:ext>
            </a:extLst>
          </p:cNvPr>
          <p:cNvPicPr>
            <a:picLocks noChangeAspect="1"/>
          </p:cNvPicPr>
          <p:nvPr/>
        </p:nvPicPr>
        <p:blipFill>
          <a:blip r:embed="rId4"/>
          <a:stretch>
            <a:fillRect/>
          </a:stretch>
        </p:blipFill>
        <p:spPr>
          <a:xfrm>
            <a:off x="6962483" y="1771932"/>
            <a:ext cx="4172242" cy="4305601"/>
          </a:xfrm>
          <a:prstGeom prst="rect">
            <a:avLst/>
          </a:prstGeom>
        </p:spPr>
      </p:pic>
    </p:spTree>
    <p:extLst>
      <p:ext uri="{BB962C8B-B14F-4D97-AF65-F5344CB8AC3E}">
        <p14:creationId xmlns:p14="http://schemas.microsoft.com/office/powerpoint/2010/main" val="272704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318620" y="1501539"/>
                <a:ext cx="8607878" cy="2225118"/>
              </a:xfrm>
            </p:spPr>
            <p:txBody>
              <a:bodyPr>
                <a:normAutofit/>
              </a:bodyPr>
              <a:lstStyle/>
              <a:p>
                <a:pPr marL="0" indent="0">
                  <a:spcBef>
                    <a:spcPts val="400"/>
                  </a:spcBef>
                  <a:buNone/>
                </a:pPr>
                <a:r>
                  <a:rPr lang="en-US" sz="2400" b="1" dirty="0">
                    <a:solidFill>
                      <a:srgbClr val="FFFF00"/>
                    </a:solidFill>
                  </a:rPr>
                  <a:t>Propagation in deep seas</a:t>
                </a:r>
                <a:endParaRPr lang="en-US" sz="1800" dirty="0"/>
              </a:p>
              <a:p>
                <a:pPr marL="0" indent="0">
                  <a:spcAft>
                    <a:spcPts val="0"/>
                  </a:spcAft>
                  <a:buNone/>
                </a:pPr>
                <a:r>
                  <a:rPr lang="en-US" sz="1800" dirty="0"/>
                  <a:t>Requires approximate solution of propagation equation for slowly varying media</a:t>
                </a:r>
              </a:p>
              <a:p>
                <a:pPr marL="0" indent="0" algn="ctr">
                  <a:spcAft>
                    <a:spcPts val="0"/>
                  </a:spcAft>
                  <a:buNone/>
                </a:pPr>
                <a14:m>
                  <m:oMath xmlns:m="http://schemas.openxmlformats.org/officeDocument/2006/math">
                    <m:f>
                      <m:fPr>
                        <m:ctrlPr>
                          <a:rPr lang="fr-FR" b="0" i="1" smtClean="0">
                            <a:latin typeface="Cambria Math" panose="02040503050406030204" pitchFamily="18" charset="0"/>
                          </a:rPr>
                        </m:ctrlPr>
                      </m:fPr>
                      <m:num>
                        <m:r>
                          <a:rPr lang="fr-FR" b="0" i="1" smtClean="0">
                            <a:latin typeface="Cambria Math" charset="0"/>
                          </a:rPr>
                          <m:t>𝑐</m:t>
                        </m:r>
                      </m:num>
                      <m:den>
                        <m:d>
                          <m:dPr>
                            <m:begChr m:val="‖"/>
                            <m:endChr m:val="‖"/>
                            <m:ctrlPr>
                              <a:rPr lang="fr-FR" b="0" i="1" smtClean="0">
                                <a:latin typeface="Cambria Math" panose="02040503050406030204" pitchFamily="18" charset="0"/>
                              </a:rPr>
                            </m:ctrlPr>
                          </m:dPr>
                          <m:e>
                            <m:r>
                              <a:rPr lang="fr-FR" b="0" i="0" smtClean="0">
                                <a:latin typeface="Cambria Math" charset="0"/>
                                <a:ea typeface="Cambria Math" charset="0"/>
                                <a:cs typeface="Cambria Math" charset="0"/>
                              </a:rPr>
                              <m:t>𝛻</m:t>
                            </m:r>
                            <m:r>
                              <a:rPr lang="fr-FR" b="0" i="1" smtClean="0">
                                <a:latin typeface="Cambria Math" charset="0"/>
                                <a:ea typeface="Cambria Math" charset="0"/>
                                <a:cs typeface="Cambria Math" charset="0"/>
                              </a:rPr>
                              <m:t>𝑐</m:t>
                            </m:r>
                          </m:e>
                        </m:d>
                      </m:den>
                    </m:f>
                    <m:r>
                      <a:rPr lang="fr-FR" b="0" i="1" smtClean="0">
                        <a:latin typeface="Cambria Math" charset="0"/>
                      </a:rPr>
                      <m:t>&gt;&gt;</m:t>
                    </m:r>
                    <m:r>
                      <a:rPr lang="fr-FR" b="0" i="1" smtClean="0">
                        <a:latin typeface="Cambria Math" charset="0"/>
                        <a:ea typeface="Cambria Math" charset="0"/>
                        <a:cs typeface="Cambria Math" charset="0"/>
                      </a:rPr>
                      <m:t>𝜆</m:t>
                    </m:r>
                  </m:oMath>
                </a14:m>
                <a:r>
                  <a:rPr lang="en-US" dirty="0"/>
                  <a:t>  </a:t>
                </a:r>
                <a:r>
                  <a:rPr lang="en-US" sz="1800" dirty="0"/>
                  <a:t>where </a:t>
                </a:r>
                <a14:m>
                  <m:oMath xmlns:m="http://schemas.openxmlformats.org/officeDocument/2006/math">
                    <m:r>
                      <a:rPr lang="fr-FR" sz="1800" i="1">
                        <a:latin typeface="Cambria Math" charset="0"/>
                        <a:ea typeface="Cambria Math" charset="0"/>
                        <a:cs typeface="Cambria Math" charset="0"/>
                      </a:rPr>
                      <m:t>𝜆</m:t>
                    </m:r>
                    <m:r>
                      <a:rPr lang="fr-FR" sz="1800" b="0" i="1" smtClean="0">
                        <a:latin typeface="Cambria Math" panose="02040503050406030204" pitchFamily="18" charset="0"/>
                        <a:ea typeface="Cambria Math" charset="0"/>
                        <a:cs typeface="Cambria Math" charset="0"/>
                      </a:rPr>
                      <m:t>=</m:t>
                    </m:r>
                    <m:f>
                      <m:fPr>
                        <m:ctrlPr>
                          <a:rPr lang="fr-FR" sz="1800" b="0" i="1" smtClean="0">
                            <a:latin typeface="Cambria Math" panose="02040503050406030204" pitchFamily="18" charset="0"/>
                            <a:ea typeface="Cambria Math" charset="0"/>
                          </a:rPr>
                        </m:ctrlPr>
                      </m:fPr>
                      <m:num>
                        <m:r>
                          <a:rPr lang="fr-FR" sz="1800" b="0" i="1" smtClean="0">
                            <a:latin typeface="Cambria Math" panose="02040503050406030204" pitchFamily="18" charset="0"/>
                            <a:ea typeface="Cambria Math" charset="0"/>
                          </a:rPr>
                          <m:t>𝑐</m:t>
                        </m:r>
                      </m:num>
                      <m:den>
                        <m:r>
                          <a:rPr lang="fr-FR" sz="1800" b="0" i="1" smtClean="0">
                            <a:latin typeface="Cambria Math" panose="02040503050406030204" pitchFamily="18" charset="0"/>
                            <a:ea typeface="Cambria Math" charset="0"/>
                          </a:rPr>
                          <m:t>𝑓</m:t>
                        </m:r>
                      </m:den>
                    </m:f>
                  </m:oMath>
                </a14:m>
                <a:r>
                  <a:rPr lang="en-US" sz="1800" dirty="0"/>
                  <a:t>  denotes the local wavelength at frequency </a:t>
                </a:r>
                <a14:m>
                  <m:oMath xmlns:m="http://schemas.openxmlformats.org/officeDocument/2006/math">
                    <m:r>
                      <a:rPr lang="fr-FR" sz="1800" b="0" i="1" smtClean="0">
                        <a:latin typeface="Cambria Math" panose="02040503050406030204" pitchFamily="18" charset="0"/>
                        <a:ea typeface="Cambria Math" charset="0"/>
                      </a:rPr>
                      <m:t>𝑓</m:t>
                    </m:r>
                  </m:oMath>
                </a14:m>
                <a:r>
                  <a:rPr lang="en-US" sz="1800" dirty="0"/>
                  <a:t> </a:t>
                </a:r>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318620" y="1501539"/>
                <a:ext cx="8607878" cy="2225118"/>
              </a:xfrm>
              <a:blipFill>
                <a:blip r:embed="rId3"/>
                <a:stretch>
                  <a:fillRect l="-1031"/>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Underwater acoustics</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2E15B9D0-7354-A644-BB8E-7FDF0E65AB78}"/>
                  </a:ext>
                </a:extLst>
              </p:cNvPr>
              <p:cNvSpPr txBox="1"/>
              <p:nvPr/>
            </p:nvSpPr>
            <p:spPr>
              <a:xfrm>
                <a:off x="2450912" y="3580099"/>
                <a:ext cx="4959953" cy="2878865"/>
              </a:xfrm>
              <a:prstGeom prst="rect">
                <a:avLst/>
              </a:prstGeom>
              <a:solidFill>
                <a:schemeClr val="accent2">
                  <a:lumMod val="50000"/>
                </a:schemeClr>
              </a:solidFill>
            </p:spPr>
            <p:txBody>
              <a:bodyPr wrap="square" rtlCol="0">
                <a:spAutoFit/>
              </a:bodyPr>
              <a:lstStyle/>
              <a:p>
                <a:pPr>
                  <a:spcAft>
                    <a:spcPts val="600"/>
                  </a:spcAft>
                </a:pPr>
                <a:r>
                  <a:rPr lang="en-US" dirty="0"/>
                  <a:t>Let us assume </a:t>
                </a:r>
                <a14:m>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𝑧</m:t>
                                </m:r>
                              </m:e>
                            </m:d>
                          </m:num>
                          <m:den>
                            <m:r>
                              <a:rPr lang="en-US" i="1">
                                <a:latin typeface="Cambria Math" panose="02040503050406030204" pitchFamily="18" charset="0"/>
                              </a:rPr>
                              <m:t>𝐿</m:t>
                            </m:r>
                          </m:den>
                        </m:f>
                      </m:e>
                    </m:d>
                  </m:oMath>
                </a14:m>
                <a:r>
                  <a:rPr lang="en-US" dirty="0"/>
                  <a:t> with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𝜆</m:t>
                    </m:r>
                  </m:oMath>
                </a14:m>
                <a:r>
                  <a:rPr lang="en-US" dirty="0"/>
                  <a:t>, </a:t>
                </a:r>
              </a:p>
              <a:p>
                <a:pPr>
                  <a:spcAft>
                    <a:spcPts val="600"/>
                  </a:spcAft>
                </a:pPr>
                <a:r>
                  <a:rPr lang="fr-FR" dirty="0"/>
                  <a:t>to </a:t>
                </a:r>
                <a:r>
                  <a:rPr lang="en-GB" dirty="0"/>
                  <a:t>ensure</a:t>
                </a:r>
                <a:r>
                  <a:rPr lang="fr-FR" dirty="0"/>
                  <a:t> </a:t>
                </a:r>
                <a14:m>
                  <m:oMath xmlns:m="http://schemas.openxmlformats.org/officeDocument/2006/math">
                    <m:f>
                      <m:fPr>
                        <m:ctrlPr>
                          <a:rPr lang="fr-FR" i="1">
                            <a:latin typeface="Cambria Math" panose="02040503050406030204" pitchFamily="18" charset="0"/>
                          </a:rPr>
                        </m:ctrlPr>
                      </m:fPr>
                      <m:num>
                        <m:r>
                          <a:rPr lang="fr-FR" i="1">
                            <a:latin typeface="Cambria Math" charset="0"/>
                          </a:rPr>
                          <m:t>𝑐</m:t>
                        </m:r>
                      </m:num>
                      <m:den>
                        <m:d>
                          <m:dPr>
                            <m:begChr m:val="‖"/>
                            <m:endChr m:val="‖"/>
                            <m:ctrlPr>
                              <a:rPr lang="fr-FR" i="1">
                                <a:latin typeface="Cambria Math" panose="02040503050406030204" pitchFamily="18" charset="0"/>
                              </a:rPr>
                            </m:ctrlPr>
                          </m:dPr>
                          <m:e>
                            <m:r>
                              <a:rPr lang="fr-FR">
                                <a:latin typeface="Cambria Math" charset="0"/>
                                <a:ea typeface="Cambria Math" charset="0"/>
                                <a:cs typeface="Cambria Math" charset="0"/>
                              </a:rPr>
                              <m:t>𝛻</m:t>
                            </m:r>
                            <m:r>
                              <a:rPr lang="fr-FR" i="1">
                                <a:latin typeface="Cambria Math" charset="0"/>
                                <a:ea typeface="Cambria Math" charset="0"/>
                                <a:cs typeface="Cambria Math" charset="0"/>
                              </a:rPr>
                              <m:t>𝑐</m:t>
                            </m:r>
                          </m:e>
                        </m:d>
                      </m:den>
                    </m:f>
                    <m:r>
                      <a:rPr lang="fr-FR" b="0" i="0" smtClean="0">
                        <a:latin typeface="Cambria Math" panose="02040503050406030204" pitchFamily="18" charset="0"/>
                        <a:ea typeface="Cambria Math" charset="0"/>
                        <a:cs typeface="Cambria Math" charset="0"/>
                      </a:rPr>
                      <m:t>=</m:t>
                    </m:r>
                    <m:f>
                      <m:fPr>
                        <m:ctrlPr>
                          <a:rPr lang="fr-FR" i="1">
                            <a:latin typeface="Cambria Math" panose="02040503050406030204" pitchFamily="18" charset="0"/>
                          </a:rPr>
                        </m:ctrlPr>
                      </m:fPr>
                      <m:num>
                        <m:r>
                          <a:rPr lang="fr-FR" i="1">
                            <a:latin typeface="Cambria Math" charset="0"/>
                          </a:rPr>
                          <m:t>𝑐</m:t>
                        </m:r>
                      </m:num>
                      <m:den>
                        <m:sSub>
                          <m:sSubPr>
                            <m:ctrlPr>
                              <a:rPr lang="fr-FR" i="1" smtClean="0">
                                <a:latin typeface="Cambria Math" panose="02040503050406030204" pitchFamily="18" charset="0"/>
                              </a:rPr>
                            </m:ctrlPr>
                          </m:sSubPr>
                          <m:e>
                            <m:r>
                              <a:rPr lang="fr-FR" b="0" i="1" smtClean="0">
                                <a:latin typeface="Cambria Math" panose="02040503050406030204" pitchFamily="18" charset="0"/>
                              </a:rPr>
                              <m:t>𝑐</m:t>
                            </m:r>
                          </m:e>
                          <m:sub>
                            <m:r>
                              <a:rPr lang="fr-FR" b="0" i="1" smtClean="0">
                                <a:latin typeface="Cambria Math" panose="02040503050406030204" pitchFamily="18" charset="0"/>
                              </a:rPr>
                              <m:t>0</m:t>
                            </m:r>
                          </m:sub>
                        </m:sSub>
                      </m:den>
                    </m:f>
                    <m:r>
                      <a:rPr lang="fr-FR" b="0" i="1" smtClean="0">
                        <a:latin typeface="Cambria Math" panose="02040503050406030204" pitchFamily="18" charset="0"/>
                        <a:ea typeface="Cambria Math" charset="0"/>
                        <a:cs typeface="Cambria Math" charset="0"/>
                      </a:rPr>
                      <m:t>𝐿</m:t>
                    </m:r>
                    <m:r>
                      <a:rPr lang="fr-FR" b="0" i="1" smtClean="0">
                        <a:latin typeface="Cambria Math" panose="02040503050406030204" pitchFamily="18" charset="0"/>
                        <a:ea typeface="Cambria Math" charset="0"/>
                        <a:cs typeface="Cambria Math" charset="0"/>
                      </a:rPr>
                      <m:t>≫</m:t>
                    </m:r>
                    <m:r>
                      <a:rPr lang="fr-FR" b="0" i="1" smtClean="0">
                        <a:latin typeface="Cambria Math" panose="02040503050406030204" pitchFamily="18" charset="0"/>
                        <a:ea typeface="Cambria Math" panose="02040503050406030204" pitchFamily="18" charset="0"/>
                        <a:cs typeface="Cambria Math" charset="0"/>
                      </a:rPr>
                      <m:t>𝜆</m:t>
                    </m:r>
                  </m:oMath>
                </a14:m>
                <a:r>
                  <a:rPr lang="en-US" dirty="0"/>
                  <a:t> .</a:t>
                </a:r>
              </a:p>
              <a:p>
                <a:pPr>
                  <a:spcAft>
                    <a:spcPts val="600"/>
                  </a:spcAft>
                </a:pPr>
                <a:r>
                  <a:rPr lang="en-US" u="sng" dirty="0"/>
                  <a:t>Arctic ocean</a:t>
                </a:r>
                <a:r>
                  <a:rPr lang="en-US" dirty="0"/>
                  <a:t>: </a:t>
                </a:r>
                <a14:m>
                  <m:oMath xmlns:m="http://schemas.openxmlformats.org/officeDocument/2006/math">
                    <m:r>
                      <a:rPr lang="en-US" i="1">
                        <a:latin typeface="Cambria Math" panose="02040503050406030204" pitchFamily="18" charset="0"/>
                      </a:rPr>
                      <m:t>𝐿</m:t>
                    </m:r>
                    <m:r>
                      <a:rPr lang="en-US" b="0" i="1" smtClean="0">
                        <a:latin typeface="Cambria Math" panose="02040503050406030204" pitchFamily="18" charset="0"/>
                      </a:rPr>
                      <m:t>≈90 </m:t>
                    </m:r>
                  </m:oMath>
                </a14:m>
                <a:r>
                  <a:rPr lang="en-US" dirty="0"/>
                  <a:t>km, depth </a:t>
                </a:r>
                <a14:m>
                  <m:oMath xmlns:m="http://schemas.openxmlformats.org/officeDocument/2006/math">
                    <m:r>
                      <a:rPr lang="en-US" i="1">
                        <a:latin typeface="Cambria Math" panose="02040503050406030204" pitchFamily="18" charset="0"/>
                      </a:rPr>
                      <m:t>h</m:t>
                    </m:r>
                    <m:r>
                      <a:rPr lang="en-US" b="0" i="1" smtClean="0">
                        <a:latin typeface="Cambria Math" panose="02040503050406030204" pitchFamily="18" charset="0"/>
                      </a:rPr>
                      <m:t>≈3</m:t>
                    </m:r>
                  </m:oMath>
                </a14:m>
                <a:r>
                  <a:rPr lang="en-US" dirty="0"/>
                  <a:t> km,</a:t>
                </a:r>
              </a:p>
              <a:p>
                <a:pPr>
                  <a:spcAft>
                    <a:spcPts val="600"/>
                  </a:spcAft>
                </a:pPr>
                <a:r>
                  <a:rPr lang="en-US" dirty="0"/>
                  <a:t>sampled into thin homogeneous layers.</a:t>
                </a:r>
              </a:p>
              <a:p>
                <a:pPr>
                  <a:lnSpc>
                    <a:spcPts val="2360"/>
                  </a:lnSpc>
                  <a:spcAft>
                    <a:spcPts val="600"/>
                  </a:spcAft>
                </a:pPr>
                <a:r>
                  <a:rPr lang="en-US" dirty="0"/>
                  <a:t>Small contrast at each interface: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≈0</m:t>
                    </m:r>
                  </m:oMath>
                </a14:m>
                <a:r>
                  <a:rPr lang="en-US" b="0" dirty="0"/>
                  <a:t> </a:t>
                </a:r>
              </a:p>
              <a:p>
                <a:pPr>
                  <a:lnSpc>
                    <a:spcPts val="2360"/>
                  </a:lnSpc>
                  <a:spcAft>
                    <a:spcPts val="600"/>
                  </a:spcAft>
                </a:pPr>
                <a:r>
                  <a:rPr lang="en-US" b="0" dirty="0"/>
                  <a:t>(except at grazing incidence ! ) </a:t>
                </a:r>
              </a:p>
              <a:p>
                <a:pPr>
                  <a:lnSpc>
                    <a:spcPts val="2360"/>
                  </a:lnSpc>
                  <a:spcAft>
                    <a:spcPts val="600"/>
                  </a:spcAft>
                </a:pPr>
                <a:r>
                  <a:rPr lang="en-US" b="0" dirty="0"/>
                  <a:t>and </a:t>
                </a:r>
                <a14:m>
                  <m:oMath xmlns:m="http://schemas.openxmlformats.org/officeDocument/2006/math">
                    <m:r>
                      <a:rPr lang="en-US" b="0" i="1" smtClean="0">
                        <a:latin typeface="Cambria Math" panose="02040503050406030204" pitchFamily="18" charset="0"/>
                      </a:rPr>
                      <m:t>𝜃</m:t>
                    </m:r>
                  </m:oMath>
                </a14:m>
                <a:r>
                  <a:rPr lang="en-US" b="0" dirty="0"/>
                  <a:t>     with </a:t>
                </a:r>
                <a14:m>
                  <m:oMath xmlns:m="http://schemas.openxmlformats.org/officeDocument/2006/math">
                    <m:r>
                      <a:rPr lang="en-US" i="1">
                        <a:latin typeface="Cambria Math" panose="02040503050406030204" pitchFamily="18" charset="0"/>
                      </a:rPr>
                      <m:t>𝑧</m:t>
                    </m:r>
                  </m:oMath>
                </a14:m>
                <a:r>
                  <a:rPr lang="en-US" b="0" dirty="0"/>
                  <a:t> (Snell’s law =&gt; </a:t>
                </a:r>
                <a14:m>
                  <m:oMath xmlns:m="http://schemas.openxmlformats.org/officeDocument/2006/math">
                    <m:f>
                      <m:fPr>
                        <m:ctrlPr>
                          <a:rPr lang="fr-FR" b="0" i="1" smtClean="0">
                            <a:latin typeface="Cambria Math" panose="02040503050406030204" pitchFamily="18" charset="0"/>
                          </a:rPr>
                        </m:ctrlPr>
                      </m:fPr>
                      <m:num>
                        <m:r>
                          <m:rPr>
                            <m:sty m:val="p"/>
                          </m:rPr>
                          <a:rPr lang="fr-FR">
                            <a:latin typeface="Cambria Math" panose="02040503050406030204" pitchFamily="18" charset="0"/>
                          </a:rPr>
                          <m:t>sin</m:t>
                        </m:r>
                        <m:r>
                          <a:rPr lang="en-US" i="1">
                            <a:latin typeface="Cambria Math" panose="02040503050406030204" pitchFamily="18" charset="0"/>
                          </a:rPr>
                          <m:t>𝜃</m:t>
                        </m:r>
                      </m:num>
                      <m:den>
                        <m:r>
                          <a:rPr lang="fr-FR" b="0" i="1" smtClean="0">
                            <a:latin typeface="Cambria Math" panose="02040503050406030204" pitchFamily="18" charset="0"/>
                          </a:rPr>
                          <m:t>𝑐</m:t>
                        </m:r>
                      </m:den>
                    </m:f>
                  </m:oMath>
                </a14:m>
                <a:r>
                  <a:rPr lang="en-US" b="0" dirty="0"/>
                  <a:t> is constant).</a:t>
                </a:r>
              </a:p>
            </p:txBody>
          </p:sp>
        </mc:Choice>
        <mc:Fallback xmlns="">
          <p:sp>
            <p:nvSpPr>
              <p:cNvPr id="4" name="ZoneTexte 3">
                <a:extLst>
                  <a:ext uri="{FF2B5EF4-FFF2-40B4-BE49-F238E27FC236}">
                    <a16:creationId xmlns:a16="http://schemas.microsoft.com/office/drawing/2014/main" id="{2E15B9D0-7354-A644-BB8E-7FDF0E65AB78}"/>
                  </a:ext>
                </a:extLst>
              </p:cNvPr>
              <p:cNvSpPr txBox="1">
                <a:spLocks noRot="1" noChangeAspect="1" noMove="1" noResize="1" noEditPoints="1" noAdjustHandles="1" noChangeArrowheads="1" noChangeShapeType="1" noTextEdit="1"/>
              </p:cNvSpPr>
              <p:nvPr/>
            </p:nvSpPr>
            <p:spPr>
              <a:xfrm>
                <a:off x="2450912" y="3580099"/>
                <a:ext cx="4959953" cy="2878865"/>
              </a:xfrm>
              <a:prstGeom prst="rect">
                <a:avLst/>
              </a:prstGeom>
              <a:blipFill>
                <a:blip r:embed="rId4"/>
                <a:stretch>
                  <a:fillRect l="-765" r="-255"/>
                </a:stretch>
              </a:blipFill>
            </p:spPr>
            <p:txBody>
              <a:bodyPr/>
              <a:lstStyle/>
              <a:p>
                <a:r>
                  <a:rPr lang="fr-FR">
                    <a:noFill/>
                  </a:rPr>
                  <a:t> </a:t>
                </a:r>
              </a:p>
            </p:txBody>
          </p:sp>
        </mc:Fallback>
      </mc:AlternateContent>
      <p:cxnSp>
        <p:nvCxnSpPr>
          <p:cNvPr id="7" name="Connecteur droit avec flèche 6">
            <a:extLst>
              <a:ext uri="{FF2B5EF4-FFF2-40B4-BE49-F238E27FC236}">
                <a16:creationId xmlns:a16="http://schemas.microsoft.com/office/drawing/2014/main" id="{F043E6D5-C8D0-934A-BB3C-A21FD157221B}"/>
              </a:ext>
            </a:extLst>
          </p:cNvPr>
          <p:cNvCxnSpPr>
            <a:cxnSpLocks/>
          </p:cNvCxnSpPr>
          <p:nvPr/>
        </p:nvCxnSpPr>
        <p:spPr>
          <a:xfrm>
            <a:off x="7894766" y="4356503"/>
            <a:ext cx="0" cy="1413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9B8DF33-9859-4D46-A62C-A1412F6EDBF3}"/>
              </a:ext>
            </a:extLst>
          </p:cNvPr>
          <p:cNvCxnSpPr>
            <a:cxnSpLocks/>
          </p:cNvCxnSpPr>
          <p:nvPr/>
        </p:nvCxnSpPr>
        <p:spPr>
          <a:xfrm>
            <a:off x="7894766" y="4345875"/>
            <a:ext cx="4782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9E918445-001C-C24E-8DB9-933A5C3106B7}"/>
              </a:ext>
            </a:extLst>
          </p:cNvPr>
          <p:cNvCxnSpPr>
            <a:cxnSpLocks/>
          </p:cNvCxnSpPr>
          <p:nvPr/>
        </p:nvCxnSpPr>
        <p:spPr>
          <a:xfrm>
            <a:off x="7894766" y="4345875"/>
            <a:ext cx="478219" cy="11678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57D2D1-E227-0A4C-9EDB-E0335304A6BD}"/>
              </a:ext>
            </a:extLst>
          </p:cNvPr>
          <p:cNvSpPr/>
          <p:nvPr/>
        </p:nvSpPr>
        <p:spPr>
          <a:xfrm>
            <a:off x="8583188" y="5548917"/>
            <a:ext cx="1891822" cy="10911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FE687A-2EAA-E44F-966D-9D5728C0F8C4}"/>
              </a:ext>
            </a:extLst>
          </p:cNvPr>
          <p:cNvSpPr/>
          <p:nvPr/>
        </p:nvSpPr>
        <p:spPr>
          <a:xfrm>
            <a:off x="8583188" y="4345875"/>
            <a:ext cx="1891822" cy="1203042"/>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5B9446-233D-554A-9811-0EFFC18F4371}"/>
                  </a:ext>
                </a:extLst>
              </p:cNvPr>
              <p:cNvSpPr/>
              <p:nvPr/>
            </p:nvSpPr>
            <p:spPr>
              <a:xfrm>
                <a:off x="7722421" y="5646665"/>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𝑧</m:t>
                      </m:r>
                    </m:oMath>
                  </m:oMathPara>
                </a14:m>
                <a:endParaRPr lang="en-US" dirty="0"/>
              </a:p>
            </p:txBody>
          </p:sp>
        </mc:Choice>
        <mc:Fallback xmlns="">
          <p:sp>
            <p:nvSpPr>
              <p:cNvPr id="22" name="Rectangle 21">
                <a:extLst>
                  <a:ext uri="{FF2B5EF4-FFF2-40B4-BE49-F238E27FC236}">
                    <a16:creationId xmlns:a16="http://schemas.microsoft.com/office/drawing/2014/main" id="{815B9446-233D-554A-9811-0EFFC18F4371}"/>
                  </a:ext>
                </a:extLst>
              </p:cNvPr>
              <p:cNvSpPr>
                <a:spLocks noRot="1" noChangeAspect="1" noMove="1" noResize="1" noEditPoints="1" noAdjustHandles="1" noChangeArrowheads="1" noChangeShapeType="1" noTextEdit="1"/>
              </p:cNvSpPr>
              <p:nvPr/>
            </p:nvSpPr>
            <p:spPr>
              <a:xfrm>
                <a:off x="7722421" y="5646665"/>
                <a:ext cx="364972"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E40278B-6C24-B84C-8F8E-2635D2521EDF}"/>
                  </a:ext>
                </a:extLst>
              </p:cNvPr>
              <p:cNvSpPr/>
              <p:nvPr/>
            </p:nvSpPr>
            <p:spPr>
              <a:xfrm>
                <a:off x="8099949" y="4031075"/>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𝑐</m:t>
                      </m:r>
                    </m:oMath>
                  </m:oMathPara>
                </a14:m>
                <a:endParaRPr lang="en-US" dirty="0"/>
              </a:p>
            </p:txBody>
          </p:sp>
        </mc:Choice>
        <mc:Fallback xmlns="">
          <p:sp>
            <p:nvSpPr>
              <p:cNvPr id="23" name="Rectangle 22">
                <a:extLst>
                  <a:ext uri="{FF2B5EF4-FFF2-40B4-BE49-F238E27FC236}">
                    <a16:creationId xmlns:a16="http://schemas.microsoft.com/office/drawing/2014/main" id="{8E40278B-6C24-B84C-8F8E-2635D2521EDF}"/>
                  </a:ext>
                </a:extLst>
              </p:cNvPr>
              <p:cNvSpPr>
                <a:spLocks noRot="1" noChangeAspect="1" noMove="1" noResize="1" noEditPoints="1" noAdjustHandles="1" noChangeArrowheads="1" noChangeShapeType="1" noTextEdit="1"/>
              </p:cNvSpPr>
              <p:nvPr/>
            </p:nvSpPr>
            <p:spPr>
              <a:xfrm>
                <a:off x="8099949" y="4031075"/>
                <a:ext cx="364972" cy="369332"/>
              </a:xfrm>
              <a:prstGeom prst="rect">
                <a:avLst/>
              </a:prstGeom>
              <a:blipFill>
                <a:blip r:embed="rId6"/>
                <a:stretch>
                  <a:fillRect/>
                </a:stretch>
              </a:blipFill>
            </p:spPr>
            <p:txBody>
              <a:bodyPr/>
              <a:lstStyle/>
              <a:p>
                <a:r>
                  <a:rPr lang="fr-FR">
                    <a:noFill/>
                  </a:rPr>
                  <a:t> </a:t>
                </a:r>
              </a:p>
            </p:txBody>
          </p:sp>
        </mc:Fallback>
      </mc:AlternateContent>
      <p:sp>
        <p:nvSpPr>
          <p:cNvPr id="24" name="Flèche vers la droite 23">
            <a:extLst>
              <a:ext uri="{FF2B5EF4-FFF2-40B4-BE49-F238E27FC236}">
                <a16:creationId xmlns:a16="http://schemas.microsoft.com/office/drawing/2014/main" id="{9B33A6BC-6A1E-EC43-BDCD-4BBD2D14D3EF}"/>
              </a:ext>
            </a:extLst>
          </p:cNvPr>
          <p:cNvSpPr/>
          <p:nvPr/>
        </p:nvSpPr>
        <p:spPr>
          <a:xfrm rot="3582379">
            <a:off x="8767655" y="4434734"/>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èche vers la droite 24">
            <a:extLst>
              <a:ext uri="{FF2B5EF4-FFF2-40B4-BE49-F238E27FC236}">
                <a16:creationId xmlns:a16="http://schemas.microsoft.com/office/drawing/2014/main" id="{DD3AA80D-98F1-484F-8393-33F7A27EA6A3}"/>
              </a:ext>
            </a:extLst>
          </p:cNvPr>
          <p:cNvSpPr/>
          <p:nvPr/>
        </p:nvSpPr>
        <p:spPr>
          <a:xfrm rot="2788258">
            <a:off x="8987333" y="4737945"/>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èche vers la droite 25">
            <a:extLst>
              <a:ext uri="{FF2B5EF4-FFF2-40B4-BE49-F238E27FC236}">
                <a16:creationId xmlns:a16="http://schemas.microsoft.com/office/drawing/2014/main" id="{8C85D0E2-8EC6-4849-A421-03B883710A2C}"/>
              </a:ext>
            </a:extLst>
          </p:cNvPr>
          <p:cNvSpPr/>
          <p:nvPr/>
        </p:nvSpPr>
        <p:spPr>
          <a:xfrm rot="2197371">
            <a:off x="9286873" y="5037485"/>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0A4F70D4-98E5-914D-A011-4305A8012350}"/>
              </a:ext>
            </a:extLst>
          </p:cNvPr>
          <p:cNvSpPr/>
          <p:nvPr/>
        </p:nvSpPr>
        <p:spPr>
          <a:xfrm rot="6715236">
            <a:off x="8490479" y="4347447"/>
            <a:ext cx="597592" cy="668250"/>
          </a:xfrm>
          <a:prstGeom prst="arc">
            <a:avLst>
              <a:gd name="adj1" fmla="val 16200000"/>
              <a:gd name="adj2" fmla="val 20056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B652A13-84AC-D240-9FC4-F0B69F9A6215}"/>
                  </a:ext>
                </a:extLst>
              </p:cNvPr>
              <p:cNvSpPr/>
              <p:nvPr/>
            </p:nvSpPr>
            <p:spPr>
              <a:xfrm>
                <a:off x="8682937" y="4914624"/>
                <a:ext cx="385362"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solidFill>
                            <a:schemeClr val="bg2"/>
                          </a:solidFill>
                          <a:latin typeface="Cambria Math" panose="02040503050406030204" pitchFamily="18" charset="0"/>
                        </a:rPr>
                        <m:t>𝜃</m:t>
                      </m:r>
                    </m:oMath>
                  </m:oMathPara>
                </a14:m>
                <a:endParaRPr lang="en-US" dirty="0">
                  <a:solidFill>
                    <a:schemeClr val="bg2"/>
                  </a:solidFill>
                </a:endParaRPr>
              </a:p>
            </p:txBody>
          </p:sp>
        </mc:Choice>
        <mc:Fallback xmlns="">
          <p:sp>
            <p:nvSpPr>
              <p:cNvPr id="33" name="Rectangle 32">
                <a:extLst>
                  <a:ext uri="{FF2B5EF4-FFF2-40B4-BE49-F238E27FC236}">
                    <a16:creationId xmlns:a16="http://schemas.microsoft.com/office/drawing/2014/main" id="{6B652A13-84AC-D240-9FC4-F0B69F9A6215}"/>
                  </a:ext>
                </a:extLst>
              </p:cNvPr>
              <p:cNvSpPr>
                <a:spLocks noRot="1" noChangeAspect="1" noMove="1" noResize="1" noEditPoints="1" noAdjustHandles="1" noChangeArrowheads="1" noChangeShapeType="1" noTextEdit="1"/>
              </p:cNvSpPr>
              <p:nvPr/>
            </p:nvSpPr>
            <p:spPr>
              <a:xfrm>
                <a:off x="8682937" y="4914624"/>
                <a:ext cx="385362" cy="369332"/>
              </a:xfrm>
              <a:prstGeom prst="rect">
                <a:avLst/>
              </a:prstGeom>
              <a:blipFill>
                <a:blip r:embed="rId7"/>
                <a:stretch>
                  <a:fillRect/>
                </a:stretch>
              </a:blipFill>
              <a:ln>
                <a:noFill/>
              </a:ln>
            </p:spPr>
            <p:txBody>
              <a:bodyPr/>
              <a:lstStyle/>
              <a:p>
                <a:r>
                  <a:rPr lang="fr-FR">
                    <a:noFill/>
                  </a:rPr>
                  <a:t> </a:t>
                </a:r>
              </a:p>
            </p:txBody>
          </p:sp>
        </mc:Fallback>
      </mc:AlternateContent>
      <p:cxnSp>
        <p:nvCxnSpPr>
          <p:cNvPr id="12" name="Connecteur droit 11">
            <a:extLst>
              <a:ext uri="{FF2B5EF4-FFF2-40B4-BE49-F238E27FC236}">
                <a16:creationId xmlns:a16="http://schemas.microsoft.com/office/drawing/2014/main" id="{ABBEF46B-A773-F946-97D2-A70B530507AE}"/>
              </a:ext>
            </a:extLst>
          </p:cNvPr>
          <p:cNvCxnSpPr/>
          <p:nvPr/>
        </p:nvCxnSpPr>
        <p:spPr>
          <a:xfrm>
            <a:off x="8583188" y="4645417"/>
            <a:ext cx="18918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B620019-4F40-6E41-9816-7460806A13DD}"/>
              </a:ext>
            </a:extLst>
          </p:cNvPr>
          <p:cNvCxnSpPr/>
          <p:nvPr/>
        </p:nvCxnSpPr>
        <p:spPr>
          <a:xfrm>
            <a:off x="8567422" y="4944959"/>
            <a:ext cx="18918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26D66662-797F-0B4F-8B24-448F55F1A228}"/>
              </a:ext>
            </a:extLst>
          </p:cNvPr>
          <p:cNvCxnSpPr/>
          <p:nvPr/>
        </p:nvCxnSpPr>
        <p:spPr>
          <a:xfrm>
            <a:off x="8551656" y="5244499"/>
            <a:ext cx="18918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5" name="Flèche vers la droite 34">
            <a:extLst>
              <a:ext uri="{FF2B5EF4-FFF2-40B4-BE49-F238E27FC236}">
                <a16:creationId xmlns:a16="http://schemas.microsoft.com/office/drawing/2014/main" id="{ECD855A6-EB38-5848-BDF1-F89BA554F20A}"/>
              </a:ext>
            </a:extLst>
          </p:cNvPr>
          <p:cNvSpPr/>
          <p:nvPr/>
        </p:nvSpPr>
        <p:spPr>
          <a:xfrm rot="1490203">
            <a:off x="9638964" y="5305497"/>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eur droit avec flèche 4">
            <a:extLst>
              <a:ext uri="{FF2B5EF4-FFF2-40B4-BE49-F238E27FC236}">
                <a16:creationId xmlns:a16="http://schemas.microsoft.com/office/drawing/2014/main" id="{F99D9F38-F69A-1C45-C9A7-1B4E83A20632}"/>
              </a:ext>
            </a:extLst>
          </p:cNvPr>
          <p:cNvCxnSpPr/>
          <p:nvPr/>
        </p:nvCxnSpPr>
        <p:spPr>
          <a:xfrm flipV="1">
            <a:off x="3178666" y="6099049"/>
            <a:ext cx="188111" cy="1474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97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318621" y="1654792"/>
                <a:ext cx="7958331" cy="4588352"/>
              </a:xfrm>
            </p:spPr>
            <p:txBody>
              <a:bodyPr>
                <a:normAutofit/>
              </a:bodyPr>
              <a:lstStyle/>
              <a:p>
                <a:pPr marL="0" indent="0">
                  <a:lnSpc>
                    <a:spcPct val="110000"/>
                  </a:lnSpc>
                  <a:spcBef>
                    <a:spcPts val="0"/>
                  </a:spcBef>
                  <a:buNone/>
                </a:pPr>
                <a:r>
                  <a:rPr lang="en-US" sz="2400" b="1" dirty="0">
                    <a:solidFill>
                      <a:srgbClr val="FFFF00"/>
                    </a:solidFill>
                  </a:rPr>
                  <a:t>Ray tracing</a:t>
                </a:r>
              </a:p>
              <a:p>
                <a:pPr marL="0" indent="0">
                  <a:buNone/>
                </a:pPr>
                <a:r>
                  <a:rPr lang="en-US" sz="1800" dirty="0"/>
                  <a:t>Although ray tracing is a very general technique, we will only consider simple cases (flat boundaries, homogeneous seafloor, piecewise constant gradient velocity, independent of azimuth)</a:t>
                </a:r>
              </a:p>
              <a:p>
                <a:pPr marL="0" indent="0">
                  <a:spcAft>
                    <a:spcPts val="0"/>
                  </a:spcAft>
                  <a:buNone/>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rPr>
                        <m:t>𝛿</m:t>
                      </m:r>
                      <m:r>
                        <a:rPr lang="fr-FR" sz="1800" b="0" i="1" smtClean="0">
                          <a:latin typeface="Cambria Math" panose="02040503050406030204" pitchFamily="18" charset="0"/>
                        </a:rPr>
                        <m:t>𝑝</m:t>
                      </m:r>
                      <m:d>
                        <m:dPr>
                          <m:ctrlPr>
                            <a:rPr lang="fr-FR" sz="1800" b="0" i="1" smtClean="0">
                              <a:latin typeface="Cambria Math" panose="02040503050406030204" pitchFamily="18" charset="0"/>
                            </a:rPr>
                          </m:ctrlPr>
                        </m:dPr>
                        <m:e>
                          <m:r>
                            <a:rPr lang="fr-FR" sz="1800" b="1" i="0" smtClean="0">
                              <a:latin typeface="Cambria Math" panose="02040503050406030204" pitchFamily="18" charset="0"/>
                            </a:rPr>
                            <m:t>𝐫</m:t>
                          </m:r>
                          <m:r>
                            <a:rPr lang="fr-FR" sz="1800" b="0" i="1" smtClean="0">
                              <a:latin typeface="Cambria Math" panose="02040503050406030204" pitchFamily="18" charset="0"/>
                            </a:rPr>
                            <m:t>,</m:t>
                          </m:r>
                          <m:r>
                            <a:rPr lang="fr-FR" sz="1800" b="0" i="1" smtClean="0">
                              <a:latin typeface="Cambria Math" panose="02040503050406030204" pitchFamily="18" charset="0"/>
                            </a:rPr>
                            <m:t>𝑡</m:t>
                          </m:r>
                        </m:e>
                      </m:d>
                      <m:r>
                        <a:rPr lang="fr-FR" sz="1800" b="0" i="1" smtClean="0">
                          <a:latin typeface="Cambria Math" panose="02040503050406030204" pitchFamily="18" charset="0"/>
                        </a:rPr>
                        <m:t>=</m:t>
                      </m:r>
                      <m:r>
                        <a:rPr lang="fr-FR" sz="1800" b="0" i="1" smtClean="0">
                          <a:latin typeface="Cambria Math" panose="02040503050406030204" pitchFamily="18" charset="0"/>
                        </a:rPr>
                        <m:t>𝑎</m:t>
                      </m:r>
                      <m:d>
                        <m:dPr>
                          <m:ctrlPr>
                            <a:rPr lang="fr-FR" sz="1800" i="1">
                              <a:latin typeface="Cambria Math" panose="02040503050406030204" pitchFamily="18" charset="0"/>
                            </a:rPr>
                          </m:ctrlPr>
                        </m:dPr>
                        <m:e>
                          <m:r>
                            <a:rPr lang="fr-FR" sz="1800" b="1" i="0" smtClean="0">
                              <a:latin typeface="Cambria Math" panose="02040503050406030204" pitchFamily="18" charset="0"/>
                            </a:rPr>
                            <m:t>𝐫</m:t>
                          </m:r>
                          <m:r>
                            <a:rPr lang="fr-FR" sz="1800" i="1">
                              <a:latin typeface="Cambria Math" panose="02040503050406030204" pitchFamily="18" charset="0"/>
                            </a:rPr>
                            <m:t>,</m:t>
                          </m:r>
                          <m:r>
                            <a:rPr lang="fr-FR" sz="1800" i="1">
                              <a:latin typeface="Cambria Math" panose="02040503050406030204" pitchFamily="18" charset="0"/>
                            </a:rPr>
                            <m:t>𝑡</m:t>
                          </m:r>
                        </m:e>
                      </m:d>
                      <m:func>
                        <m:funcPr>
                          <m:ctrlPr>
                            <a:rPr lang="fr-FR" sz="1800" b="0" i="1" smtClean="0">
                              <a:latin typeface="Cambria Math" panose="02040503050406030204" pitchFamily="18" charset="0"/>
                            </a:rPr>
                          </m:ctrlPr>
                        </m:funcPr>
                        <m:fName>
                          <m:r>
                            <m:rPr>
                              <m:sty m:val="p"/>
                            </m:rPr>
                            <a:rPr lang="fr-FR" sz="1800" b="0" i="0" smtClean="0">
                              <a:latin typeface="Cambria Math" panose="02040503050406030204" pitchFamily="18" charset="0"/>
                            </a:rPr>
                            <m:t>cos</m:t>
                          </m:r>
                        </m:fName>
                        <m:e>
                          <m:r>
                            <m:rPr>
                              <m:sty m:val="p"/>
                            </m:rPr>
                            <a:rPr lang="fr-FR" sz="1800" b="0" i="0" smtClean="0">
                              <a:latin typeface="Cambria Math" panose="02040503050406030204" pitchFamily="18" charset="0"/>
                            </a:rPr>
                            <m:t>Φ</m:t>
                          </m:r>
                          <m:d>
                            <m:dPr>
                              <m:ctrlPr>
                                <a:rPr lang="fr-FR" sz="1800" i="1">
                                  <a:latin typeface="Cambria Math" panose="02040503050406030204" pitchFamily="18" charset="0"/>
                                </a:rPr>
                              </m:ctrlPr>
                            </m:dPr>
                            <m:e>
                              <m:r>
                                <a:rPr lang="fr-FR" sz="1800" b="1" i="0" smtClean="0">
                                  <a:latin typeface="Cambria Math" panose="02040503050406030204" pitchFamily="18" charset="0"/>
                                </a:rPr>
                                <m:t>𝐫</m:t>
                              </m:r>
                              <m:r>
                                <a:rPr lang="fr-FR" sz="1800" i="1">
                                  <a:latin typeface="Cambria Math" panose="02040503050406030204" pitchFamily="18" charset="0"/>
                                </a:rPr>
                                <m:t>,</m:t>
                              </m:r>
                              <m:r>
                                <a:rPr lang="fr-FR" sz="1800" i="1">
                                  <a:latin typeface="Cambria Math" panose="02040503050406030204" pitchFamily="18" charset="0"/>
                                </a:rPr>
                                <m:t>𝑡</m:t>
                              </m:r>
                            </m:e>
                          </m:d>
                        </m:e>
                      </m:func>
                    </m:oMath>
                  </m:oMathPara>
                </a14:m>
                <a:endParaRPr lang="fr-FR" sz="1800" b="0" i="1" dirty="0">
                  <a:latin typeface="Cambria Math" panose="02040503050406030204" pitchFamily="18" charset="0"/>
                </a:endParaRPr>
              </a:p>
              <a:p>
                <a:pPr marL="0" indent="0">
                  <a:spcAft>
                    <a:spcPts val="0"/>
                  </a:spcAft>
                  <a:buNone/>
                </a:pPr>
                <a14:m>
                  <m:oMathPara xmlns:m="http://schemas.openxmlformats.org/officeDocument/2006/math">
                    <m:oMathParaPr>
                      <m:jc m:val="centerGroup"/>
                    </m:oMathParaPr>
                    <m:oMath xmlns:m="http://schemas.openxmlformats.org/officeDocument/2006/math">
                      <m:r>
                        <a:rPr lang="fr-FR" sz="1800" b="1" i="0" smtClean="0">
                          <a:latin typeface="Cambria Math" panose="02040503050406030204" pitchFamily="18" charset="0"/>
                        </a:rPr>
                        <m:t>𝐤</m:t>
                      </m:r>
                      <m:d>
                        <m:dPr>
                          <m:ctrlPr>
                            <a:rPr lang="fr-FR" sz="1800" i="1">
                              <a:latin typeface="Cambria Math" panose="02040503050406030204" pitchFamily="18" charset="0"/>
                            </a:rPr>
                          </m:ctrlPr>
                        </m:dPr>
                        <m:e>
                          <m:r>
                            <a:rPr lang="fr-FR" sz="1800" b="1">
                              <a:latin typeface="Cambria Math" panose="02040503050406030204" pitchFamily="18" charset="0"/>
                            </a:rPr>
                            <m:t>𝐫</m:t>
                          </m:r>
                          <m:r>
                            <a:rPr lang="fr-FR" sz="1800" i="1">
                              <a:latin typeface="Cambria Math" panose="02040503050406030204" pitchFamily="18" charset="0"/>
                            </a:rPr>
                            <m:t>,</m:t>
                          </m:r>
                          <m:r>
                            <a:rPr lang="fr-FR" sz="1800" i="1">
                              <a:latin typeface="Cambria Math" panose="02040503050406030204" pitchFamily="18" charset="0"/>
                            </a:rPr>
                            <m:t>𝑡</m:t>
                          </m:r>
                        </m:e>
                      </m:d>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0" smtClean="0">
                              <a:latin typeface="Cambria Math" charset="0"/>
                              <a:ea typeface="Cambria Math" charset="0"/>
                              <a:cs typeface="Cambria Math" charset="0"/>
                            </a:rPr>
                            <m:t>𝛻</m:t>
                          </m:r>
                        </m:e>
                        <m:sub>
                          <m:r>
                            <a:rPr lang="fr-FR" sz="1800" b="1" i="0" smtClean="0">
                              <a:latin typeface="Cambria Math" panose="02040503050406030204" pitchFamily="18" charset="0"/>
                            </a:rPr>
                            <m:t>𝐫</m:t>
                          </m:r>
                        </m:sub>
                      </m:sSub>
                      <m:r>
                        <m:rPr>
                          <m:sty m:val="p"/>
                        </m:rPr>
                        <a:rPr lang="fr-FR" sz="1800" b="0" i="0" smtClean="0">
                          <a:latin typeface="Cambria Math" panose="02040503050406030204" pitchFamily="18" charset="0"/>
                        </a:rPr>
                        <m:t>Φ</m:t>
                      </m:r>
                      <m:r>
                        <a:rPr lang="fr-FR" sz="1800" b="0" i="1" smtClean="0">
                          <a:latin typeface="Cambria Math" panose="02040503050406030204" pitchFamily="18" charset="0"/>
                        </a:rPr>
                        <m:t>  ; </m:t>
                      </m:r>
                      <m:r>
                        <a:rPr lang="fr-FR" sz="1800" b="0" i="1" smtClean="0">
                          <a:latin typeface="Cambria Math" panose="02040503050406030204" pitchFamily="18" charset="0"/>
                        </a:rPr>
                        <m:t>𝜔</m:t>
                      </m:r>
                      <m:d>
                        <m:dPr>
                          <m:ctrlPr>
                            <a:rPr lang="fr-FR" sz="1800" i="1">
                              <a:latin typeface="Cambria Math" panose="02040503050406030204" pitchFamily="18" charset="0"/>
                            </a:rPr>
                          </m:ctrlPr>
                        </m:dPr>
                        <m:e>
                          <m:r>
                            <a:rPr lang="fr-FR" sz="1800" b="1">
                              <a:latin typeface="Cambria Math" panose="02040503050406030204" pitchFamily="18" charset="0"/>
                            </a:rPr>
                            <m:t>𝐫</m:t>
                          </m:r>
                          <m:r>
                            <a:rPr lang="fr-FR" sz="1800" i="1">
                              <a:latin typeface="Cambria Math" panose="02040503050406030204" pitchFamily="18" charset="0"/>
                            </a:rPr>
                            <m:t>,</m:t>
                          </m:r>
                          <m:r>
                            <a:rPr lang="fr-FR" sz="1800" i="1">
                              <a:latin typeface="Cambria Math" panose="02040503050406030204" pitchFamily="18" charset="0"/>
                            </a:rPr>
                            <m:t>𝑡</m:t>
                          </m:r>
                        </m:e>
                      </m:d>
                      <m:r>
                        <a:rPr lang="fr-FR" sz="1800" b="0" i="1"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m:t>
                          </m:r>
                          <m:r>
                            <m:rPr>
                              <m:sty m:val="p"/>
                            </m:rPr>
                            <a:rPr lang="fr-FR" sz="1800" b="0" i="0" smtClean="0">
                              <a:latin typeface="Cambria Math" panose="02040503050406030204" pitchFamily="18" charset="0"/>
                            </a:rPr>
                            <m:t>Φ</m:t>
                          </m:r>
                        </m:num>
                        <m:den>
                          <m:r>
                            <a:rPr lang="fr-FR" sz="1800" b="0" i="1" smtClean="0">
                              <a:latin typeface="Cambria Math" panose="02040503050406030204" pitchFamily="18" charset="0"/>
                            </a:rPr>
                            <m:t>𝜕</m:t>
                          </m:r>
                          <m:r>
                            <a:rPr lang="fr-FR" sz="1800" b="0" i="1" smtClean="0">
                              <a:latin typeface="Cambria Math" panose="02040503050406030204" pitchFamily="18" charset="0"/>
                            </a:rPr>
                            <m:t>𝑡</m:t>
                          </m:r>
                        </m:den>
                      </m:f>
                    </m:oMath>
                  </m:oMathPara>
                </a14:m>
                <a:endParaRPr lang="en-US" sz="1800" b="1" dirty="0"/>
              </a:p>
              <a:p>
                <a:pPr marL="0" indent="0">
                  <a:spcBef>
                    <a:spcPts val="600"/>
                  </a:spcBef>
                  <a:spcAft>
                    <a:spcPts val="0"/>
                  </a:spcAft>
                  <a:buNone/>
                </a:pPr>
                <a14:m>
                  <m:oMath xmlns:m="http://schemas.openxmlformats.org/officeDocument/2006/math">
                    <m:r>
                      <a:rPr lang="fr-FR" sz="1800" i="1" smtClean="0">
                        <a:solidFill>
                          <a:srgbClr val="FFC000"/>
                        </a:solidFill>
                        <a:latin typeface="Cambria Math" panose="02040503050406030204" pitchFamily="18" charset="0"/>
                      </a:rPr>
                      <m:t>𝜔</m:t>
                    </m:r>
                  </m:oMath>
                </a14:m>
                <a:r>
                  <a:rPr lang="en-US" sz="1800" b="1" dirty="0"/>
                  <a:t> </a:t>
                </a:r>
                <a:r>
                  <a:rPr lang="en-US" sz="1800" dirty="0"/>
                  <a:t>and </a:t>
                </a:r>
                <a14:m>
                  <m:oMath xmlns:m="http://schemas.openxmlformats.org/officeDocument/2006/math">
                    <m:r>
                      <a:rPr lang="fr-FR" sz="1800" b="1" smtClean="0">
                        <a:solidFill>
                          <a:srgbClr val="FFC000"/>
                        </a:solidFill>
                        <a:latin typeface="Cambria Math" panose="02040503050406030204" pitchFamily="18" charset="0"/>
                      </a:rPr>
                      <m:t>𝐤</m:t>
                    </m:r>
                  </m:oMath>
                </a14:m>
                <a:r>
                  <a:rPr lang="en-US" sz="1800" dirty="0"/>
                  <a:t> vary very slowly at the scales of </a:t>
                </a:r>
                <a:r>
                  <a:rPr lang="en-US" sz="1800" i="1" dirty="0">
                    <a:solidFill>
                      <a:srgbClr val="FFC000"/>
                    </a:solidFill>
                  </a:rPr>
                  <a:t>T</a:t>
                </a:r>
                <a:r>
                  <a:rPr lang="en-US" sz="1800" i="1" dirty="0"/>
                  <a:t> </a:t>
                </a:r>
                <a:r>
                  <a:rPr lang="en-US" sz="1800" dirty="0"/>
                  <a:t>and </a:t>
                </a:r>
                <a:r>
                  <a:rPr lang="en-US" sz="1800" i="1" dirty="0">
                    <a:solidFill>
                      <a:srgbClr val="FFC000"/>
                    </a:solidFill>
                    <a:latin typeface="Symbol" charset="2"/>
                    <a:ea typeface="Symbol" charset="2"/>
                    <a:cs typeface="Symbol" charset="2"/>
                  </a:rPr>
                  <a:t>l</a:t>
                </a:r>
                <a:r>
                  <a:rPr lang="en-US" sz="1800" i="1" dirty="0"/>
                  <a:t> </a:t>
                </a:r>
                <a:r>
                  <a:rPr lang="en-US" sz="1800" dirty="0"/>
                  <a:t>and satisfy everywhere the dispersion relation </a:t>
                </a:r>
                <a14:m>
                  <m:oMath xmlns:m="http://schemas.openxmlformats.org/officeDocument/2006/math">
                    <m:r>
                      <a:rPr lang="fr-FR" sz="1800" b="0" i="1" smtClean="0">
                        <a:solidFill>
                          <a:srgbClr val="FFC000"/>
                        </a:solidFill>
                        <a:latin typeface="Cambria Math" panose="02040503050406030204" pitchFamily="18" charset="0"/>
                      </a:rPr>
                      <m:t>𝜔</m:t>
                    </m:r>
                    <m:r>
                      <a:rPr lang="fr-FR" sz="1800" b="0" i="0" smtClean="0">
                        <a:solidFill>
                          <a:srgbClr val="FFC000"/>
                        </a:solidFill>
                        <a:latin typeface="Cambria Math" panose="02040503050406030204" pitchFamily="18" charset="0"/>
                      </a:rPr>
                      <m:t>=</m:t>
                    </m:r>
                    <m:r>
                      <a:rPr lang="fr-FR" sz="1800" b="0" i="1" smtClean="0">
                        <a:solidFill>
                          <a:srgbClr val="FFC000"/>
                        </a:solidFill>
                        <a:latin typeface="Cambria Math" panose="02040503050406030204" pitchFamily="18" charset="0"/>
                      </a:rPr>
                      <m:t>𝑤</m:t>
                    </m:r>
                    <m:d>
                      <m:dPr>
                        <m:ctrlPr>
                          <a:rPr lang="fr-FR" sz="1800" b="1" i="1" smtClean="0">
                            <a:solidFill>
                              <a:srgbClr val="FFC000"/>
                            </a:solidFill>
                            <a:latin typeface="Cambria Math" panose="02040503050406030204" pitchFamily="18" charset="0"/>
                          </a:rPr>
                        </m:ctrlPr>
                      </m:dPr>
                      <m:e>
                        <m:r>
                          <a:rPr lang="fr-FR" sz="1800" b="1" i="0" smtClean="0">
                            <a:solidFill>
                              <a:srgbClr val="FFC000"/>
                            </a:solidFill>
                            <a:latin typeface="Cambria Math" panose="02040503050406030204" pitchFamily="18" charset="0"/>
                          </a:rPr>
                          <m:t>𝐤</m:t>
                        </m:r>
                        <m:r>
                          <a:rPr lang="fr-FR" sz="1800" b="1" i="0" smtClean="0">
                            <a:solidFill>
                              <a:srgbClr val="FFC000"/>
                            </a:solidFill>
                            <a:latin typeface="Cambria Math" panose="02040503050406030204" pitchFamily="18" charset="0"/>
                          </a:rPr>
                          <m:t>,</m:t>
                        </m:r>
                        <m:r>
                          <a:rPr lang="fr-FR" sz="1800" b="1" i="0" smtClean="0">
                            <a:solidFill>
                              <a:srgbClr val="FFC000"/>
                            </a:solidFill>
                            <a:latin typeface="Cambria Math" panose="02040503050406030204" pitchFamily="18" charset="0"/>
                          </a:rPr>
                          <m:t>𝐫</m:t>
                        </m:r>
                      </m:e>
                    </m:d>
                    <m:r>
                      <a:rPr lang="fr-FR" sz="1800" b="1" i="0" smtClean="0">
                        <a:solidFill>
                          <a:srgbClr val="FFC000"/>
                        </a:solidFill>
                        <a:latin typeface="Cambria Math" panose="02040503050406030204" pitchFamily="18" charset="0"/>
                      </a:rPr>
                      <m:t>=</m:t>
                    </m:r>
                    <m:r>
                      <a:rPr lang="fr-FR" sz="1800" b="0" i="1" smtClean="0">
                        <a:solidFill>
                          <a:srgbClr val="FFC000"/>
                        </a:solidFill>
                        <a:latin typeface="Cambria Math" panose="02040503050406030204" pitchFamily="18" charset="0"/>
                      </a:rPr>
                      <m:t>𝑘𝑐</m:t>
                    </m:r>
                  </m:oMath>
                </a14:m>
                <a:r>
                  <a:rPr lang="en-US" sz="1800" b="1" dirty="0">
                    <a:solidFill>
                      <a:srgbClr val="FFC000"/>
                    </a:solidFill>
                  </a:rPr>
                  <a:t> </a:t>
                </a:r>
                <a:r>
                  <a:rPr lang="en-US" sz="1800" dirty="0"/>
                  <a:t>where </a:t>
                </a:r>
                <a14:m>
                  <m:oMath xmlns:m="http://schemas.openxmlformats.org/officeDocument/2006/math">
                    <m:r>
                      <a:rPr lang="fr-FR" sz="1800" i="1" smtClean="0">
                        <a:solidFill>
                          <a:schemeClr val="tx1"/>
                        </a:solidFill>
                        <a:latin typeface="Cambria Math" panose="02040503050406030204" pitchFamily="18" charset="0"/>
                      </a:rPr>
                      <m:t>𝑐</m:t>
                    </m:r>
                    <m:d>
                      <m:dPr>
                        <m:ctrlPr>
                          <a:rPr lang="fr-FR" sz="1800" i="1">
                            <a:latin typeface="Cambria Math" panose="02040503050406030204" pitchFamily="18" charset="0"/>
                          </a:rPr>
                        </m:ctrlPr>
                      </m:dPr>
                      <m:e>
                        <m:r>
                          <a:rPr lang="fr-FR" sz="1800" b="1">
                            <a:latin typeface="Cambria Math" panose="02040503050406030204" pitchFamily="18" charset="0"/>
                          </a:rPr>
                          <m:t>𝐫</m:t>
                        </m:r>
                      </m:e>
                    </m:d>
                  </m:oMath>
                </a14:m>
                <a:r>
                  <a:rPr lang="en-US" sz="1800" dirty="0"/>
                  <a:t> is the local velocity.</a:t>
                </a:r>
              </a:p>
              <a:p>
                <a:pPr marL="0" indent="0">
                  <a:spcBef>
                    <a:spcPts val="600"/>
                  </a:spcBef>
                  <a:spcAft>
                    <a:spcPts val="0"/>
                  </a:spcAft>
                  <a:buNone/>
                </a:pPr>
                <a:r>
                  <a:rPr lang="en-US" sz="1800" dirty="0"/>
                  <a:t>The local propagation velocity of energy (group velocity) is </a:t>
                </a:r>
                <a14:m>
                  <m:oMath xmlns:m="http://schemas.openxmlformats.org/officeDocument/2006/math">
                    <m:sSub>
                      <m:sSubPr>
                        <m:ctrlPr>
                          <a:rPr lang="fr-FR" sz="1800" b="1" i="1" smtClean="0">
                            <a:solidFill>
                              <a:srgbClr val="FFC000"/>
                            </a:solidFill>
                            <a:latin typeface="Cambria Math" panose="02040503050406030204" pitchFamily="18" charset="0"/>
                          </a:rPr>
                        </m:ctrlPr>
                      </m:sSubPr>
                      <m:e>
                        <m:r>
                          <a:rPr lang="fr-FR" sz="1800" b="1">
                            <a:solidFill>
                              <a:srgbClr val="FFC000"/>
                            </a:solidFill>
                            <a:latin typeface="Cambria Math" panose="02040503050406030204" pitchFamily="18" charset="0"/>
                          </a:rPr>
                          <m:t>𝐯</m:t>
                        </m:r>
                      </m:e>
                      <m:sub>
                        <m:r>
                          <a:rPr lang="fr-FR" sz="1800" i="1">
                            <a:solidFill>
                              <a:srgbClr val="FFC000"/>
                            </a:solidFill>
                            <a:latin typeface="Cambria Math" panose="02040503050406030204" pitchFamily="18" charset="0"/>
                          </a:rPr>
                          <m:t>𝑔</m:t>
                        </m:r>
                      </m:sub>
                    </m:sSub>
                    <m:r>
                      <a:rPr lang="fr-FR" sz="1800" b="0" i="1" smtClean="0">
                        <a:solidFill>
                          <a:srgbClr val="FFC000"/>
                        </a:solidFill>
                        <a:latin typeface="Cambria Math" panose="02040503050406030204" pitchFamily="18" charset="0"/>
                      </a:rPr>
                      <m:t>=</m:t>
                    </m:r>
                    <m:sSub>
                      <m:sSubPr>
                        <m:ctrlPr>
                          <a:rPr lang="fr-FR" sz="1800" b="0" i="1" smtClean="0">
                            <a:solidFill>
                              <a:srgbClr val="FFC000"/>
                            </a:solidFill>
                            <a:latin typeface="Cambria Math" panose="02040503050406030204" pitchFamily="18" charset="0"/>
                          </a:rPr>
                        </m:ctrlPr>
                      </m:sSubPr>
                      <m:e>
                        <m:r>
                          <a:rPr lang="fr-FR" sz="1800" b="0" i="0" smtClean="0">
                            <a:solidFill>
                              <a:srgbClr val="FFC000"/>
                            </a:solidFill>
                            <a:latin typeface="Cambria Math" charset="0"/>
                            <a:ea typeface="Cambria Math" charset="0"/>
                            <a:cs typeface="Cambria Math" charset="0"/>
                          </a:rPr>
                          <m:t>𝛻</m:t>
                        </m:r>
                      </m:e>
                      <m:sub>
                        <m:r>
                          <a:rPr lang="fr-FR" sz="1800" b="1" i="0" smtClean="0">
                            <a:solidFill>
                              <a:srgbClr val="FFC000"/>
                            </a:solidFill>
                            <a:latin typeface="Cambria Math" panose="02040503050406030204" pitchFamily="18" charset="0"/>
                          </a:rPr>
                          <m:t>𝐤</m:t>
                        </m:r>
                      </m:sub>
                    </m:sSub>
                    <m:r>
                      <a:rPr lang="fr-FR" sz="1800" b="0" i="1" smtClean="0">
                        <a:solidFill>
                          <a:srgbClr val="FFC000"/>
                        </a:solidFill>
                        <a:latin typeface="Cambria Math" panose="02040503050406030204" pitchFamily="18" charset="0"/>
                      </a:rPr>
                      <m:t>𝑤</m:t>
                    </m:r>
                    <m:r>
                      <a:rPr lang="fr-FR" sz="1800" b="0" i="0" smtClean="0">
                        <a:solidFill>
                          <a:srgbClr val="FFC000"/>
                        </a:solidFill>
                        <a:latin typeface="Cambria Math" panose="02040503050406030204" pitchFamily="18" charset="0"/>
                      </a:rPr>
                      <m:t> </m:t>
                    </m:r>
                  </m:oMath>
                </a14:m>
                <a:endParaRPr lang="en-US" sz="1800" dirty="0"/>
              </a:p>
              <a:p>
                <a:pPr marL="0" indent="0">
                  <a:spcBef>
                    <a:spcPts val="600"/>
                  </a:spcBef>
                  <a:spcAft>
                    <a:spcPts val="0"/>
                  </a:spcAft>
                  <a:buNone/>
                </a:pPr>
                <a:r>
                  <a:rPr lang="en-US" sz="1800" dirty="0"/>
                  <a:t>Here, </a:t>
                </a:r>
                <a14:m>
                  <m:oMath xmlns:m="http://schemas.openxmlformats.org/officeDocument/2006/math">
                    <m:r>
                      <a:rPr lang="fr-FR" sz="1800" i="1" smtClean="0">
                        <a:solidFill>
                          <a:schemeClr val="tx1"/>
                        </a:solidFill>
                        <a:latin typeface="Cambria Math" panose="02040503050406030204" pitchFamily="18" charset="0"/>
                      </a:rPr>
                      <m:t>𝑐</m:t>
                    </m:r>
                  </m:oMath>
                </a14:m>
                <a:r>
                  <a:rPr lang="en-US" sz="1800" dirty="0"/>
                  <a:t> only depends on </a:t>
                </a:r>
                <a14:m>
                  <m:oMath xmlns:m="http://schemas.openxmlformats.org/officeDocument/2006/math">
                    <m:r>
                      <a:rPr lang="fr-FR" sz="1800" b="1">
                        <a:latin typeface="Cambria Math" panose="02040503050406030204" pitchFamily="18" charset="0"/>
                      </a:rPr>
                      <m:t>𝐫</m:t>
                    </m:r>
                    <m:r>
                      <a:rPr lang="en-US" sz="1800" i="1" dirty="0" smtClean="0">
                        <a:latin typeface="Cambria Math" panose="02040503050406030204" pitchFamily="18" charset="0"/>
                        <a:ea typeface="Cambria Math" panose="02040503050406030204" pitchFamily="18" charset="0"/>
                      </a:rPr>
                      <m:t>⟹</m:t>
                    </m:r>
                    <m:sSub>
                      <m:sSubPr>
                        <m:ctrlPr>
                          <a:rPr lang="fr-FR" sz="1800" b="1" i="1" smtClean="0">
                            <a:solidFill>
                              <a:srgbClr val="FFC000"/>
                            </a:solidFill>
                            <a:latin typeface="Cambria Math" panose="02040503050406030204" pitchFamily="18" charset="0"/>
                          </a:rPr>
                        </m:ctrlPr>
                      </m:sSubPr>
                      <m:e>
                        <m:r>
                          <a:rPr lang="fr-FR" sz="1800" b="1">
                            <a:solidFill>
                              <a:srgbClr val="FFC000"/>
                            </a:solidFill>
                            <a:latin typeface="Cambria Math" panose="02040503050406030204" pitchFamily="18" charset="0"/>
                          </a:rPr>
                          <m:t>𝐯</m:t>
                        </m:r>
                      </m:e>
                      <m:sub>
                        <m:r>
                          <a:rPr lang="fr-FR" sz="1800" i="1">
                            <a:solidFill>
                              <a:srgbClr val="FFC000"/>
                            </a:solidFill>
                            <a:latin typeface="Cambria Math" panose="02040503050406030204" pitchFamily="18" charset="0"/>
                          </a:rPr>
                          <m:t>𝑔</m:t>
                        </m:r>
                      </m:sub>
                    </m:sSub>
                    <m:r>
                      <a:rPr lang="fr-FR" sz="1800" i="1">
                        <a:solidFill>
                          <a:srgbClr val="FFC000"/>
                        </a:solidFill>
                        <a:latin typeface="Cambria Math" panose="02040503050406030204" pitchFamily="18" charset="0"/>
                      </a:rPr>
                      <m:t>=</m:t>
                    </m:r>
                    <m:r>
                      <a:rPr lang="fr-FR" sz="1800" i="1">
                        <a:solidFill>
                          <a:srgbClr val="FFC000"/>
                        </a:solidFill>
                        <a:latin typeface="Cambria Math" panose="02040503050406030204" pitchFamily="18" charset="0"/>
                      </a:rPr>
                      <m:t>𝑐</m:t>
                    </m:r>
                    <m:r>
                      <a:rPr lang="fr-FR" sz="1800" b="0" i="1" smtClean="0">
                        <a:solidFill>
                          <a:srgbClr val="FFC000"/>
                        </a:solidFill>
                        <a:latin typeface="Cambria Math" panose="02040503050406030204" pitchFamily="18" charset="0"/>
                      </a:rPr>
                      <m:t> </m:t>
                    </m:r>
                    <m:r>
                      <a:rPr lang="fr-FR" sz="1800" b="1">
                        <a:solidFill>
                          <a:srgbClr val="FFC000"/>
                        </a:solidFill>
                        <a:latin typeface="Cambria Math" panose="02040503050406030204" pitchFamily="18" charset="0"/>
                      </a:rPr>
                      <m:t>𝐤</m:t>
                    </m:r>
                    <m:r>
                      <a:rPr lang="fr-FR" sz="1800">
                        <a:solidFill>
                          <a:srgbClr val="FFC000"/>
                        </a:solidFill>
                        <a:latin typeface="Cambria Math" panose="02040503050406030204" pitchFamily="18" charset="0"/>
                      </a:rPr>
                      <m:t>/</m:t>
                    </m:r>
                    <m:r>
                      <a:rPr lang="fr-FR" sz="1800" i="1">
                        <a:solidFill>
                          <a:srgbClr val="FFC000"/>
                        </a:solidFill>
                        <a:latin typeface="Cambria Math" panose="02040503050406030204" pitchFamily="18" charset="0"/>
                      </a:rPr>
                      <m:t>𝑘</m:t>
                    </m:r>
                  </m:oMath>
                </a14:m>
                <a:r>
                  <a:rPr lang="en-US" sz="1800" dirty="0">
                    <a:solidFill>
                      <a:srgbClr val="FFC000"/>
                    </a:solidFill>
                  </a:rPr>
                  <a:t> </a:t>
                </a:r>
                <a:endParaRPr lang="en-US" sz="1800" dirty="0"/>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318621" y="1654792"/>
                <a:ext cx="7958331" cy="4588352"/>
              </a:xfrm>
              <a:blipFill>
                <a:blip r:embed="rId3"/>
                <a:stretch>
                  <a:fillRect l="-1115" r="-1115"/>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Underwater acoustics</a:t>
            </a:r>
          </a:p>
        </p:txBody>
      </p:sp>
    </p:spTree>
    <p:extLst>
      <p:ext uri="{BB962C8B-B14F-4D97-AF65-F5344CB8AC3E}">
        <p14:creationId xmlns:p14="http://schemas.microsoft.com/office/powerpoint/2010/main" val="258823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318621" y="1570709"/>
                <a:ext cx="8097131" cy="4399167"/>
              </a:xfrm>
            </p:spPr>
            <p:txBody>
              <a:bodyPr>
                <a:normAutofit/>
              </a:bodyPr>
              <a:lstStyle/>
              <a:p>
                <a:pPr marL="0" indent="0">
                  <a:lnSpc>
                    <a:spcPct val="110000"/>
                  </a:lnSpc>
                  <a:spcBef>
                    <a:spcPts val="0"/>
                  </a:spcBef>
                  <a:buNone/>
                </a:pPr>
                <a:r>
                  <a:rPr lang="en-US" sz="2400" b="1" dirty="0">
                    <a:solidFill>
                      <a:srgbClr val="FFFF00"/>
                    </a:solidFill>
                  </a:rPr>
                  <a:t>Ray tracing</a:t>
                </a:r>
              </a:p>
              <a:p>
                <a:pPr marL="0" indent="0">
                  <a:lnSpc>
                    <a:spcPct val="100000"/>
                  </a:lnSpc>
                  <a:spcBef>
                    <a:spcPts val="400"/>
                  </a:spcBef>
                  <a:spcAft>
                    <a:spcPts val="0"/>
                  </a:spcAft>
                  <a:buNone/>
                </a:pPr>
                <a:r>
                  <a:rPr lang="en-US" sz="1800" dirty="0"/>
                  <a:t>From  </a:t>
                </a:r>
                <a14:m>
                  <m:oMath xmlns:m="http://schemas.openxmlformats.org/officeDocument/2006/math">
                    <m:r>
                      <a:rPr lang="fr-FR" sz="1800">
                        <a:latin typeface="Cambria Math" charset="0"/>
                      </a:rPr>
                      <m:t>−</m:t>
                    </m:r>
                    <m:sSub>
                      <m:sSubPr>
                        <m:ctrlPr>
                          <a:rPr lang="fr-FR" sz="1800" i="1">
                            <a:latin typeface="Cambria Math" panose="02040503050406030204" pitchFamily="18" charset="0"/>
                          </a:rPr>
                        </m:ctrlPr>
                      </m:sSubPr>
                      <m:e>
                        <m:r>
                          <a:rPr lang="fr-FR" sz="1800">
                            <a:latin typeface="Cambria Math" charset="0"/>
                            <a:ea typeface="Cambria Math" charset="0"/>
                            <a:cs typeface="Cambria Math" charset="0"/>
                          </a:rPr>
                          <m:t>𝛻</m:t>
                        </m:r>
                      </m:e>
                      <m:sub>
                        <m:r>
                          <a:rPr lang="fr-FR" sz="1800" b="1">
                            <a:latin typeface="Cambria Math" charset="0"/>
                          </a:rPr>
                          <m:t>𝐫</m:t>
                        </m:r>
                      </m:sub>
                    </m:sSub>
                    <m:r>
                      <a:rPr lang="fr-FR" sz="1800" i="1">
                        <a:latin typeface="Cambria Math" charset="0"/>
                      </a:rPr>
                      <m:t>𝑤</m:t>
                    </m:r>
                    <m:r>
                      <a:rPr lang="fr-FR" sz="1800">
                        <a:latin typeface="Cambria Math" charset="0"/>
                      </a:rPr>
                      <m:t>=</m:t>
                    </m:r>
                    <m:f>
                      <m:fPr>
                        <m:ctrlPr>
                          <a:rPr lang="en-US" sz="1800" i="1">
                            <a:latin typeface="Cambria Math" panose="02040503050406030204" pitchFamily="18" charset="0"/>
                          </a:rPr>
                        </m:ctrlPr>
                      </m:fPr>
                      <m:num>
                        <m:r>
                          <a:rPr lang="en-US" sz="1800" i="1">
                            <a:latin typeface="Cambria Math" charset="0"/>
                          </a:rPr>
                          <m:t>𝜕</m:t>
                        </m:r>
                        <m:r>
                          <a:rPr lang="fr-FR" sz="1800" b="1">
                            <a:latin typeface="Cambria Math" charset="0"/>
                          </a:rPr>
                          <m:t>𝐤</m:t>
                        </m:r>
                      </m:num>
                      <m:den>
                        <m:r>
                          <a:rPr lang="en-US" sz="1800" i="1">
                            <a:latin typeface="Cambria Math" charset="0"/>
                          </a:rPr>
                          <m:t>𝜕</m:t>
                        </m:r>
                        <m:r>
                          <a:rPr lang="fr-FR" sz="1800" i="1">
                            <a:latin typeface="Cambria Math" charset="0"/>
                          </a:rPr>
                          <m:t>𝑡</m:t>
                        </m:r>
                      </m:den>
                    </m:f>
                    <m:r>
                      <a:rPr lang="fr-FR" sz="1800" i="1">
                        <a:latin typeface="Cambria Math" charset="0"/>
                      </a:rPr>
                      <m:t>+</m:t>
                    </m:r>
                    <m:d>
                      <m:dPr>
                        <m:ctrlPr>
                          <a:rPr lang="is-IS" sz="1800" i="1">
                            <a:latin typeface="Cambria Math" panose="02040503050406030204" pitchFamily="18" charset="0"/>
                          </a:rPr>
                        </m:ctrlPr>
                      </m:dPr>
                      <m:e>
                        <m:sSub>
                          <m:sSubPr>
                            <m:ctrlPr>
                              <a:rPr lang="fr-FR" sz="1800" b="1" i="1">
                                <a:latin typeface="Cambria Math" panose="02040503050406030204" pitchFamily="18" charset="0"/>
                              </a:rPr>
                            </m:ctrlPr>
                          </m:sSubPr>
                          <m:e>
                            <m:r>
                              <a:rPr lang="fr-FR" sz="1800" b="1">
                                <a:latin typeface="Cambria Math" panose="02040503050406030204" pitchFamily="18" charset="0"/>
                              </a:rPr>
                              <m:t>𝐯</m:t>
                            </m:r>
                          </m:e>
                          <m:sub>
                            <m:r>
                              <a:rPr lang="fr-FR" sz="1800" i="1">
                                <a:latin typeface="Cambria Math" panose="02040503050406030204" pitchFamily="18" charset="0"/>
                              </a:rPr>
                              <m:t>𝑔</m:t>
                            </m:r>
                          </m:sub>
                        </m:sSub>
                        <m:r>
                          <a:rPr lang="fr-FR" sz="1800" i="1">
                            <a:latin typeface="Cambria Math" charset="0"/>
                          </a:rPr>
                          <m:t>.</m:t>
                        </m:r>
                        <m:sSub>
                          <m:sSubPr>
                            <m:ctrlPr>
                              <a:rPr lang="fr-FR" sz="1800" i="1">
                                <a:latin typeface="Cambria Math" panose="02040503050406030204" pitchFamily="18" charset="0"/>
                              </a:rPr>
                            </m:ctrlPr>
                          </m:sSubPr>
                          <m:e>
                            <m:r>
                              <a:rPr lang="fr-FR" sz="1800">
                                <a:latin typeface="Cambria Math" charset="0"/>
                                <a:ea typeface="Cambria Math" charset="0"/>
                                <a:cs typeface="Cambria Math" charset="0"/>
                              </a:rPr>
                              <m:t>𝛻</m:t>
                            </m:r>
                          </m:e>
                          <m:sub>
                            <m:r>
                              <a:rPr lang="fr-FR" sz="1800" b="1">
                                <a:latin typeface="Cambria Math" charset="0"/>
                              </a:rPr>
                              <m:t>𝐫</m:t>
                            </m:r>
                          </m:sub>
                        </m:sSub>
                      </m:e>
                    </m:d>
                    <m:r>
                      <a:rPr lang="fr-FR" sz="1800" b="1">
                        <a:latin typeface="Cambria Math" charset="0"/>
                      </a:rPr>
                      <m:t>𝐤</m:t>
                    </m:r>
                  </m:oMath>
                </a14:m>
                <a:r>
                  <a:rPr lang="en-US" sz="1800" dirty="0"/>
                  <a:t>   and   </a:t>
                </a:r>
                <a14:m>
                  <m:oMath xmlns:m="http://schemas.openxmlformats.org/officeDocument/2006/math">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𝑑</m:t>
                        </m:r>
                        <m:r>
                          <a:rPr lang="fr-FR" sz="1800" b="0" i="1" smtClean="0">
                            <a:latin typeface="Cambria Math" panose="02040503050406030204" pitchFamily="18" charset="0"/>
                          </a:rPr>
                          <m:t>𝜔</m:t>
                        </m:r>
                      </m:num>
                      <m:den>
                        <m:r>
                          <a:rPr lang="fr-FR" sz="1800" b="0" i="1" smtClean="0">
                            <a:latin typeface="Cambria Math" panose="02040503050406030204" pitchFamily="18" charset="0"/>
                          </a:rPr>
                          <m:t>𝑑𝑡</m:t>
                        </m:r>
                      </m:den>
                    </m:f>
                    <m:r>
                      <a:rPr lang="fr-FR" sz="1800" i="1">
                        <a:latin typeface="Cambria Math" panose="02040503050406030204" pitchFamily="18" charset="0"/>
                      </a:rPr>
                      <m:t>=</m:t>
                    </m:r>
                    <m:f>
                      <m:fPr>
                        <m:ctrlPr>
                          <a:rPr lang="fr-FR" sz="1800" i="1">
                            <a:latin typeface="Cambria Math" panose="02040503050406030204" pitchFamily="18" charset="0"/>
                          </a:rPr>
                        </m:ctrlPr>
                      </m:fPr>
                      <m:num>
                        <m:r>
                          <a:rPr lang="fr-FR" sz="1800" b="0" i="1" smtClean="0">
                            <a:latin typeface="Cambria Math" panose="02040503050406030204" pitchFamily="18" charset="0"/>
                          </a:rPr>
                          <m:t>𝑑</m:t>
                        </m:r>
                        <m:r>
                          <a:rPr lang="fr-FR" sz="1800" b="1">
                            <a:latin typeface="Cambria Math" panose="02040503050406030204" pitchFamily="18" charset="0"/>
                          </a:rPr>
                          <m:t>𝐤</m:t>
                        </m:r>
                      </m:num>
                      <m:den>
                        <m:r>
                          <a:rPr lang="fr-FR" sz="1800" b="0" i="1" smtClean="0">
                            <a:latin typeface="Cambria Math" panose="02040503050406030204" pitchFamily="18" charset="0"/>
                          </a:rPr>
                          <m:t>𝑑</m:t>
                        </m:r>
                        <m:r>
                          <a:rPr lang="fr-FR" sz="1800" i="1">
                            <a:latin typeface="Cambria Math" panose="02040503050406030204" pitchFamily="18" charset="0"/>
                          </a:rPr>
                          <m:t>𝑡</m:t>
                        </m:r>
                      </m:den>
                    </m:f>
                    <m:r>
                      <a:rPr lang="fr-FR" sz="1800" b="0" i="0" smtClean="0">
                        <a:latin typeface="Cambria Math" panose="02040503050406030204" pitchFamily="18" charset="0"/>
                      </a:rPr>
                      <m:t>.</m:t>
                    </m:r>
                    <m:r>
                      <a:rPr lang="fr-FR" sz="1800" b="0" i="1" smtClean="0">
                        <a:latin typeface="Cambria Math" panose="02040503050406030204" pitchFamily="18" charset="0"/>
                      </a:rPr>
                      <m:t> </m:t>
                    </m:r>
                    <m:sSub>
                      <m:sSubPr>
                        <m:ctrlPr>
                          <a:rPr lang="fr-FR" sz="1800" b="1" i="1" smtClean="0">
                            <a:latin typeface="Cambria Math" panose="02040503050406030204" pitchFamily="18" charset="0"/>
                          </a:rPr>
                        </m:ctrlPr>
                      </m:sSubPr>
                      <m:e>
                        <m:r>
                          <a:rPr lang="fr-FR" sz="1800" b="0" i="0" smtClean="0">
                            <a:latin typeface="Cambria Math" charset="0"/>
                            <a:ea typeface="Cambria Math" charset="0"/>
                            <a:cs typeface="Cambria Math" charset="0"/>
                          </a:rPr>
                          <m:t>𝛻</m:t>
                        </m:r>
                      </m:e>
                      <m:sub>
                        <m:r>
                          <a:rPr lang="fr-FR" sz="1800" b="1" i="0" smtClean="0">
                            <a:latin typeface="Cambria Math" panose="02040503050406030204" pitchFamily="18" charset="0"/>
                          </a:rPr>
                          <m:t>𝐤</m:t>
                        </m:r>
                      </m:sub>
                    </m:sSub>
                    <m:r>
                      <a:rPr lang="fr-FR" sz="1800" b="0" i="1" smtClean="0">
                        <a:latin typeface="Cambria Math" panose="02040503050406030204" pitchFamily="18" charset="0"/>
                      </a:rPr>
                      <m:t>𝑤</m:t>
                    </m:r>
                    <m:r>
                      <a:rPr lang="fr-FR" sz="1800" b="1" i="0">
                        <a:latin typeface="Cambria Math" panose="02040503050406030204" pitchFamily="18" charset="0"/>
                      </a:rPr>
                      <m:t>+</m:t>
                    </m:r>
                    <m:f>
                      <m:fPr>
                        <m:ctrlPr>
                          <a:rPr lang="fr-FR" sz="1800" i="1">
                            <a:latin typeface="Cambria Math" panose="02040503050406030204" pitchFamily="18" charset="0"/>
                          </a:rPr>
                        </m:ctrlPr>
                      </m:fPr>
                      <m:num>
                        <m:r>
                          <a:rPr lang="fr-FR" sz="1800" i="1">
                            <a:latin typeface="Cambria Math" panose="02040503050406030204" pitchFamily="18" charset="0"/>
                          </a:rPr>
                          <m:t>𝑑</m:t>
                        </m:r>
                        <m:r>
                          <a:rPr lang="fr-FR" sz="1800" b="1">
                            <a:latin typeface="Cambria Math" panose="02040503050406030204" pitchFamily="18" charset="0"/>
                          </a:rPr>
                          <m:t>𝐫</m:t>
                        </m:r>
                      </m:num>
                      <m:den>
                        <m:r>
                          <a:rPr lang="fr-FR" sz="1800" i="1">
                            <a:latin typeface="Cambria Math" panose="02040503050406030204" pitchFamily="18" charset="0"/>
                          </a:rPr>
                          <m:t>𝑑𝑡</m:t>
                        </m:r>
                      </m:den>
                    </m:f>
                    <m:r>
                      <a:rPr lang="fr-FR" sz="1800" b="1" i="1">
                        <a:latin typeface="Cambria Math" panose="02040503050406030204" pitchFamily="18" charset="0"/>
                      </a:rPr>
                      <m:t>.</m:t>
                    </m:r>
                    <m:sSub>
                      <m:sSubPr>
                        <m:ctrlPr>
                          <a:rPr lang="fr-FR" sz="1800" b="1" i="1">
                            <a:latin typeface="Cambria Math" panose="02040503050406030204" pitchFamily="18" charset="0"/>
                          </a:rPr>
                        </m:ctrlPr>
                      </m:sSubPr>
                      <m:e>
                        <m:r>
                          <a:rPr lang="fr-FR" sz="1800" b="0" i="0" smtClean="0">
                            <a:latin typeface="Cambria Math" charset="0"/>
                            <a:ea typeface="Cambria Math" charset="0"/>
                            <a:cs typeface="Cambria Math" charset="0"/>
                          </a:rPr>
                          <m:t>𝛻</m:t>
                        </m:r>
                      </m:e>
                      <m:sub>
                        <m:r>
                          <a:rPr lang="fr-FR" sz="1800" b="1">
                            <a:latin typeface="Cambria Math" panose="02040503050406030204" pitchFamily="18" charset="0"/>
                          </a:rPr>
                          <m:t>𝐫</m:t>
                        </m:r>
                      </m:sub>
                    </m:sSub>
                    <m:r>
                      <a:rPr lang="fr-FR" sz="1800" b="0" i="1" smtClean="0">
                        <a:latin typeface="Cambria Math" panose="02040503050406030204" pitchFamily="18" charset="0"/>
                      </a:rPr>
                      <m:t>𝑤</m:t>
                    </m:r>
                  </m:oMath>
                </a14:m>
                <a:r>
                  <a:rPr lang="en-US" sz="1800" dirty="0"/>
                  <a:t>, it appears that, moving along the direction of </a:t>
                </a:r>
                <a14:m>
                  <m:oMath xmlns:m="http://schemas.openxmlformats.org/officeDocument/2006/math">
                    <m:r>
                      <a:rPr lang="fr-FR" sz="1800" b="1">
                        <a:latin typeface="Cambria Math" panose="02040503050406030204" pitchFamily="18" charset="0"/>
                      </a:rPr>
                      <m:t>𝐤</m:t>
                    </m:r>
                  </m:oMath>
                </a14:m>
                <a:r>
                  <a:rPr lang="en-US" sz="1800" dirty="0"/>
                  <a:t> with group velocity, thus</a:t>
                </a:r>
                <a:r>
                  <a:rPr lang="en-US" sz="1600" i="1" dirty="0"/>
                  <a:t> </a:t>
                </a:r>
                <a14:m>
                  <m:oMath xmlns:m="http://schemas.openxmlformats.org/officeDocument/2006/math">
                    <m:f>
                      <m:fPr>
                        <m:ctrlPr>
                          <a:rPr lang="fr-FR" sz="1800" i="1">
                            <a:latin typeface="Cambria Math" panose="02040503050406030204" pitchFamily="18" charset="0"/>
                          </a:rPr>
                        </m:ctrlPr>
                      </m:fPr>
                      <m:num>
                        <m:r>
                          <a:rPr lang="fr-FR" sz="1800" i="1">
                            <a:latin typeface="Cambria Math" panose="02040503050406030204" pitchFamily="18" charset="0"/>
                          </a:rPr>
                          <m:t>𝑑</m:t>
                        </m:r>
                        <m:r>
                          <a:rPr lang="fr-FR" sz="1800" b="1">
                            <a:latin typeface="Cambria Math" panose="02040503050406030204" pitchFamily="18" charset="0"/>
                          </a:rPr>
                          <m:t>𝐫</m:t>
                        </m:r>
                      </m:num>
                      <m:den>
                        <m:r>
                          <a:rPr lang="fr-FR" sz="1800" i="1">
                            <a:latin typeface="Cambria Math" panose="02040503050406030204" pitchFamily="18" charset="0"/>
                          </a:rPr>
                          <m:t>𝑑𝑡</m:t>
                        </m:r>
                      </m:den>
                    </m:f>
                    <m:r>
                      <a:rPr lang="fr-FR" sz="1800">
                        <a:latin typeface="Cambria Math" panose="02040503050406030204" pitchFamily="18" charset="0"/>
                      </a:rPr>
                      <m:t>=</m:t>
                    </m:r>
                    <m:sSub>
                      <m:sSubPr>
                        <m:ctrlPr>
                          <a:rPr lang="fr-FR" sz="1800" b="1" i="1">
                            <a:latin typeface="Cambria Math" panose="02040503050406030204" pitchFamily="18" charset="0"/>
                          </a:rPr>
                        </m:ctrlPr>
                      </m:sSubPr>
                      <m:e>
                        <m:r>
                          <a:rPr lang="fr-FR" sz="1800" b="0" i="0" smtClean="0">
                            <a:latin typeface="Cambria Math" charset="0"/>
                            <a:ea typeface="Cambria Math" charset="0"/>
                            <a:cs typeface="Cambria Math" charset="0"/>
                          </a:rPr>
                          <m:t>𝛻</m:t>
                        </m:r>
                      </m:e>
                      <m:sub>
                        <m:r>
                          <a:rPr lang="fr-FR" sz="1800" b="1">
                            <a:latin typeface="Cambria Math" panose="02040503050406030204" pitchFamily="18" charset="0"/>
                          </a:rPr>
                          <m:t>𝐤</m:t>
                        </m:r>
                      </m:sub>
                    </m:sSub>
                    <m:r>
                      <a:rPr lang="fr-FR" sz="1800" i="1">
                        <a:latin typeface="Cambria Math" panose="02040503050406030204" pitchFamily="18" charset="0"/>
                      </a:rPr>
                      <m:t>𝑤</m:t>
                    </m:r>
                    <m:r>
                      <a:rPr lang="fr-FR" sz="1800" i="1">
                        <a:latin typeface="Cambria Math" panose="02040503050406030204" pitchFamily="18" charset="0"/>
                      </a:rPr>
                      <m:t> </m:t>
                    </m:r>
                  </m:oMath>
                </a14:m>
                <a:r>
                  <a:rPr lang="en-US" sz="1800" dirty="0"/>
                  <a:t>, it comes</a:t>
                </a:r>
              </a:p>
              <a:p>
                <a:pPr marL="0" indent="0">
                  <a:lnSpc>
                    <a:spcPct val="100000"/>
                  </a:lnSpc>
                  <a:spcBef>
                    <a:spcPts val="400"/>
                  </a:spcBef>
                  <a:spcAft>
                    <a:spcPts val="0"/>
                  </a:spcAft>
                  <a:buNone/>
                </a:pPr>
                <a:r>
                  <a:rPr lang="en-US" sz="1800" dirty="0"/>
                  <a:t>		</a:t>
                </a:r>
                <a14:m>
                  <m:oMath xmlns:m="http://schemas.openxmlformats.org/officeDocument/2006/math">
                    <m:r>
                      <a:rPr lang="fr-FR" sz="1800" b="0" i="1" smtClean="0">
                        <a:solidFill>
                          <a:srgbClr val="FFC000"/>
                        </a:solidFill>
                        <a:latin typeface="Cambria Math" panose="02040503050406030204" pitchFamily="18" charset="0"/>
                      </a:rPr>
                      <m:t> </m:t>
                    </m:r>
                    <m:f>
                      <m:fPr>
                        <m:ctrlPr>
                          <a:rPr lang="fr-FR" sz="1800" i="1">
                            <a:solidFill>
                              <a:srgbClr val="FFC000"/>
                            </a:solidFill>
                            <a:latin typeface="Cambria Math" panose="02040503050406030204" pitchFamily="18" charset="0"/>
                          </a:rPr>
                        </m:ctrlPr>
                      </m:fPr>
                      <m:num>
                        <m:r>
                          <a:rPr lang="fr-FR" sz="1800" i="1">
                            <a:solidFill>
                              <a:srgbClr val="FFC000"/>
                            </a:solidFill>
                            <a:latin typeface="Cambria Math" panose="02040503050406030204" pitchFamily="18" charset="0"/>
                          </a:rPr>
                          <m:t>𝑑</m:t>
                        </m:r>
                        <m:r>
                          <a:rPr lang="fr-FR" sz="1800" i="1">
                            <a:solidFill>
                              <a:srgbClr val="FFC000"/>
                            </a:solidFill>
                            <a:latin typeface="Cambria Math" panose="02040503050406030204" pitchFamily="18" charset="0"/>
                          </a:rPr>
                          <m:t>𝜔</m:t>
                        </m:r>
                      </m:num>
                      <m:den>
                        <m:r>
                          <a:rPr lang="fr-FR" sz="1800" i="1">
                            <a:solidFill>
                              <a:srgbClr val="FFC000"/>
                            </a:solidFill>
                            <a:latin typeface="Cambria Math" panose="02040503050406030204" pitchFamily="18" charset="0"/>
                          </a:rPr>
                          <m:t>𝑑𝑡</m:t>
                        </m:r>
                      </m:den>
                    </m:f>
                    <m:r>
                      <a:rPr lang="fr-FR" sz="1800" i="1">
                        <a:solidFill>
                          <a:srgbClr val="FFC000"/>
                        </a:solidFill>
                        <a:latin typeface="Cambria Math" panose="02040503050406030204" pitchFamily="18" charset="0"/>
                      </a:rPr>
                      <m:t>=</m:t>
                    </m:r>
                    <m:r>
                      <a:rPr lang="fr-FR" sz="1800" i="1" smtClean="0">
                        <a:solidFill>
                          <a:srgbClr val="FFC000"/>
                        </a:solidFill>
                        <a:latin typeface="Cambria Math" panose="02040503050406030204" pitchFamily="18" charset="0"/>
                      </a:rPr>
                      <m:t>0</m:t>
                    </m:r>
                    <m:r>
                      <a:rPr lang="fr-FR" sz="1800" b="0" i="1" smtClean="0">
                        <a:solidFill>
                          <a:srgbClr val="FFC000"/>
                        </a:solidFill>
                        <a:latin typeface="Cambria Math" panose="02040503050406030204" pitchFamily="18" charset="0"/>
                      </a:rPr>
                      <m:t>    ,    </m:t>
                    </m:r>
                    <m:f>
                      <m:fPr>
                        <m:ctrlPr>
                          <a:rPr lang="fr-FR" sz="1800" i="1">
                            <a:solidFill>
                              <a:srgbClr val="FFC000"/>
                            </a:solidFill>
                            <a:latin typeface="Cambria Math" panose="02040503050406030204" pitchFamily="18" charset="0"/>
                          </a:rPr>
                        </m:ctrlPr>
                      </m:fPr>
                      <m:num>
                        <m:r>
                          <a:rPr lang="fr-FR" sz="1800" i="1">
                            <a:solidFill>
                              <a:srgbClr val="FFC000"/>
                            </a:solidFill>
                            <a:latin typeface="Cambria Math" panose="02040503050406030204" pitchFamily="18" charset="0"/>
                          </a:rPr>
                          <m:t>𝑑</m:t>
                        </m:r>
                        <m:r>
                          <a:rPr lang="fr-FR" sz="1800" b="1">
                            <a:solidFill>
                              <a:srgbClr val="FFC000"/>
                            </a:solidFill>
                            <a:latin typeface="Cambria Math" panose="02040503050406030204" pitchFamily="18" charset="0"/>
                          </a:rPr>
                          <m:t>𝐤</m:t>
                        </m:r>
                      </m:num>
                      <m:den>
                        <m:r>
                          <a:rPr lang="fr-FR" sz="1800" i="1">
                            <a:solidFill>
                              <a:srgbClr val="FFC000"/>
                            </a:solidFill>
                            <a:latin typeface="Cambria Math" panose="02040503050406030204" pitchFamily="18" charset="0"/>
                          </a:rPr>
                          <m:t>𝑑𝑡</m:t>
                        </m:r>
                      </m:den>
                    </m:f>
                    <m:r>
                      <a:rPr lang="fr-FR" sz="1800" i="1">
                        <a:solidFill>
                          <a:srgbClr val="FFC000"/>
                        </a:solidFill>
                        <a:latin typeface="Cambria Math" panose="02040503050406030204" pitchFamily="18" charset="0"/>
                      </a:rPr>
                      <m:t>=−</m:t>
                    </m:r>
                    <m:sSub>
                      <m:sSubPr>
                        <m:ctrlPr>
                          <a:rPr lang="fr-FR" sz="1800" i="1">
                            <a:solidFill>
                              <a:srgbClr val="FFC000"/>
                            </a:solidFill>
                            <a:latin typeface="Cambria Math" panose="02040503050406030204" pitchFamily="18" charset="0"/>
                          </a:rPr>
                        </m:ctrlPr>
                      </m:sSubPr>
                      <m:e>
                        <m:r>
                          <a:rPr lang="fr-FR" sz="1800">
                            <a:solidFill>
                              <a:srgbClr val="FFC000"/>
                            </a:solidFill>
                            <a:latin typeface="Cambria Math" charset="0"/>
                            <a:ea typeface="Cambria Math" charset="0"/>
                            <a:cs typeface="Cambria Math" charset="0"/>
                          </a:rPr>
                          <m:t>𝛻</m:t>
                        </m:r>
                      </m:e>
                      <m:sub>
                        <m:r>
                          <a:rPr lang="fr-FR" sz="1800" b="1">
                            <a:solidFill>
                              <a:srgbClr val="FFC000"/>
                            </a:solidFill>
                            <a:latin typeface="Cambria Math" panose="02040503050406030204" pitchFamily="18" charset="0"/>
                          </a:rPr>
                          <m:t>𝐫</m:t>
                        </m:r>
                      </m:sub>
                    </m:sSub>
                    <m:r>
                      <a:rPr lang="fr-FR" sz="1800" i="1">
                        <a:solidFill>
                          <a:srgbClr val="FFC000"/>
                        </a:solidFill>
                        <a:latin typeface="Cambria Math" panose="02040503050406030204" pitchFamily="18" charset="0"/>
                      </a:rPr>
                      <m:t>𝑤</m:t>
                    </m:r>
                  </m:oMath>
                </a14:m>
                <a:r>
                  <a:rPr lang="en-US" sz="1800" dirty="0"/>
                  <a:t> </a:t>
                </a:r>
                <a:r>
                  <a:rPr lang="en-US" sz="1600" dirty="0"/>
                  <a:t>(at constant </a:t>
                </a:r>
                <a:r>
                  <a:rPr lang="en-US" sz="1600" b="1" dirty="0"/>
                  <a:t>k</a:t>
                </a:r>
                <a:r>
                  <a:rPr lang="en-US" sz="1600" dirty="0"/>
                  <a:t>)</a:t>
                </a:r>
              </a:p>
              <a:p>
                <a:pPr marL="0" indent="0">
                  <a:spcAft>
                    <a:spcPts val="0"/>
                  </a:spcAft>
                  <a:buNone/>
                </a:pPr>
                <a:r>
                  <a:rPr lang="en-US" sz="1800" dirty="0"/>
                  <a:t>which defines the </a:t>
                </a:r>
                <a:r>
                  <a:rPr lang="en-US" sz="1800" u="sng" dirty="0"/>
                  <a:t>path of a ray</a:t>
                </a:r>
                <a:r>
                  <a:rPr lang="en-US" sz="1800" dirty="0"/>
                  <a:t>, with constant frequency </a:t>
                </a:r>
                <a14:m>
                  <m:oMath xmlns:m="http://schemas.openxmlformats.org/officeDocument/2006/math">
                    <m:r>
                      <a:rPr lang="fr-FR" sz="1800" i="1">
                        <a:latin typeface="Cambria Math" panose="02040503050406030204" pitchFamily="18" charset="0"/>
                      </a:rPr>
                      <m:t>𝜔</m:t>
                    </m:r>
                  </m:oMath>
                </a14:m>
                <a:r>
                  <a:rPr lang="en-US" sz="1800" dirty="0"/>
                  <a:t> and velocity </a:t>
                </a:r>
                <a14:m>
                  <m:oMath xmlns:m="http://schemas.openxmlformats.org/officeDocument/2006/math">
                    <m:sSub>
                      <m:sSubPr>
                        <m:ctrlPr>
                          <a:rPr lang="fr-FR" sz="1800" i="1">
                            <a:latin typeface="Cambria Math" panose="02040503050406030204" pitchFamily="18" charset="0"/>
                          </a:rPr>
                        </m:ctrlPr>
                      </m:sSubPr>
                      <m:e>
                        <m:r>
                          <a:rPr lang="fr-FR" sz="1800" b="1">
                            <a:latin typeface="Cambria Math" panose="02040503050406030204" pitchFamily="18" charset="0"/>
                          </a:rPr>
                          <m:t>𝐯</m:t>
                        </m:r>
                      </m:e>
                      <m:sub>
                        <m:r>
                          <a:rPr lang="fr-FR" sz="1800" i="1">
                            <a:latin typeface="Cambria Math" panose="02040503050406030204" pitchFamily="18" charset="0"/>
                          </a:rPr>
                          <m:t>𝑔</m:t>
                        </m:r>
                      </m:sub>
                    </m:sSub>
                  </m:oMath>
                </a14:m>
                <a:r>
                  <a:rPr lang="en-US" sz="1800" dirty="0"/>
                  <a:t>.</a:t>
                </a:r>
              </a:p>
              <a:p>
                <a:pPr marL="0" indent="0">
                  <a:spcAft>
                    <a:spcPts val="0"/>
                  </a:spcAft>
                  <a:buNone/>
                </a:pPr>
                <a:r>
                  <a:rPr lang="en-US" sz="1800" dirty="0"/>
                  <a:t>The change of </a:t>
                </a:r>
                <a14:m>
                  <m:oMath xmlns:m="http://schemas.openxmlformats.org/officeDocument/2006/math">
                    <m:r>
                      <a:rPr lang="fr-FR" sz="1800" b="1">
                        <a:latin typeface="Cambria Math" panose="02040503050406030204" pitchFamily="18" charset="0"/>
                      </a:rPr>
                      <m:t>𝐤</m:t>
                    </m:r>
                  </m:oMath>
                </a14:m>
                <a:r>
                  <a:rPr lang="en-US" sz="1800" dirty="0"/>
                  <a:t> along the ray describes </a:t>
                </a:r>
                <a:r>
                  <a:rPr lang="en-US" sz="1800" b="1" i="1" dirty="0">
                    <a:solidFill>
                      <a:srgbClr val="92D050"/>
                    </a:solidFill>
                  </a:rPr>
                  <a:t>refraction</a:t>
                </a:r>
                <a:r>
                  <a:rPr lang="en-US" sz="1800" i="1" dirty="0"/>
                  <a:t> </a:t>
                </a:r>
                <a:r>
                  <a:rPr lang="en-US" sz="1800" dirty="0"/>
                  <a:t>phenomenon</a:t>
                </a:r>
                <a:r>
                  <a:rPr lang="en-US" sz="1800" i="1" dirty="0"/>
                  <a:t>.</a:t>
                </a:r>
              </a:p>
              <a:p>
                <a:pPr marL="0" indent="0">
                  <a:spcBef>
                    <a:spcPts val="600"/>
                  </a:spcBef>
                  <a:spcAft>
                    <a:spcPts val="0"/>
                  </a:spcAft>
                  <a:buNone/>
                </a:pPr>
                <a:r>
                  <a:rPr lang="en-US" sz="1800" dirty="0"/>
                  <a:t>In the specific case where </a:t>
                </a:r>
                <a14:m>
                  <m:oMath xmlns:m="http://schemas.openxmlformats.org/officeDocument/2006/math">
                    <m:r>
                      <a:rPr lang="fr-FR" sz="1800" i="1">
                        <a:latin typeface="Cambria Math" panose="02040503050406030204" pitchFamily="18" charset="0"/>
                      </a:rPr>
                      <m:t>𝑤</m:t>
                    </m:r>
                  </m:oMath>
                </a14:m>
                <a:r>
                  <a:rPr lang="en-US" sz="1800" dirty="0"/>
                  <a:t> does not depend on </a:t>
                </a:r>
                <a14:m>
                  <m:oMath xmlns:m="http://schemas.openxmlformats.org/officeDocument/2006/math">
                    <m:r>
                      <a:rPr lang="fr-FR" sz="1800" b="0" i="1" smtClean="0">
                        <a:latin typeface="Cambria Math" panose="02040503050406030204" pitchFamily="18" charset="0"/>
                      </a:rPr>
                      <m:t>𝑥</m:t>
                    </m:r>
                  </m:oMath>
                </a14:m>
                <a:r>
                  <a:rPr lang="en-US" sz="1800" dirty="0"/>
                  <a:t> and </a:t>
                </a:r>
                <a14:m>
                  <m:oMath xmlns:m="http://schemas.openxmlformats.org/officeDocument/2006/math">
                    <m:r>
                      <a:rPr lang="fr-FR" sz="1800" b="0" i="1" smtClean="0">
                        <a:latin typeface="Cambria Math" panose="02040503050406030204" pitchFamily="18" charset="0"/>
                      </a:rPr>
                      <m:t>𝑦</m:t>
                    </m:r>
                  </m:oMath>
                </a14:m>
                <a:r>
                  <a:rPr lang="en-US" sz="1800" dirty="0"/>
                  <a:t>, as in an ideal stratified ocean, </a:t>
                </a:r>
                <a14:m>
                  <m:oMath xmlns:m="http://schemas.openxmlformats.org/officeDocument/2006/math">
                    <m:r>
                      <a:rPr lang="fr-FR" sz="1800" b="0" i="0" smtClean="0">
                        <a:latin typeface="Cambria Math" panose="02040503050406030204" pitchFamily="18" charset="0"/>
                      </a:rPr>
                      <m:t> </m:t>
                    </m:r>
                    <m:f>
                      <m:fPr>
                        <m:ctrlPr>
                          <a:rPr lang="fr-FR" sz="1800" i="1">
                            <a:latin typeface="Cambria Math" panose="02040503050406030204" pitchFamily="18" charset="0"/>
                          </a:rPr>
                        </m:ctrlPr>
                      </m:fPr>
                      <m:num>
                        <m:r>
                          <a:rPr lang="fr-FR" sz="1800" i="1">
                            <a:latin typeface="Cambria Math" panose="02040503050406030204" pitchFamily="18" charset="0"/>
                          </a:rPr>
                          <m:t>𝑑</m:t>
                        </m:r>
                        <m:r>
                          <a:rPr lang="fr-FR" sz="1800" b="1">
                            <a:latin typeface="Cambria Math" panose="02040503050406030204" pitchFamily="18" charset="0"/>
                          </a:rPr>
                          <m:t>𝐤</m:t>
                        </m:r>
                      </m:num>
                      <m:den>
                        <m:r>
                          <a:rPr lang="fr-FR" sz="1800" i="1">
                            <a:latin typeface="Cambria Math" panose="02040503050406030204" pitchFamily="18" charset="0"/>
                          </a:rPr>
                          <m:t>𝑑𝑡</m:t>
                        </m:r>
                      </m:den>
                    </m:f>
                    <m:r>
                      <a:rPr lang="fr-FR" sz="1800" b="0" i="1" smtClean="0">
                        <a:latin typeface="Cambria Math" panose="02040503050406030204" pitchFamily="18" charset="0"/>
                      </a:rPr>
                      <m:t>=</m:t>
                    </m:r>
                    <m:r>
                      <a:rPr lang="fr-FR" sz="1800" i="1"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m:t>
                        </m:r>
                        <m:r>
                          <a:rPr lang="fr-FR" sz="1800" i="1">
                            <a:latin typeface="Cambria Math" panose="02040503050406030204" pitchFamily="18" charset="0"/>
                          </a:rPr>
                          <m:t>𝑤</m:t>
                        </m:r>
                      </m:num>
                      <m:den>
                        <m:r>
                          <a:rPr lang="fr-FR" sz="1800" b="0" i="1" smtClean="0">
                            <a:latin typeface="Cambria Math" panose="02040503050406030204" pitchFamily="18" charset="0"/>
                          </a:rPr>
                          <m:t>𝜕</m:t>
                        </m:r>
                        <m:r>
                          <a:rPr lang="fr-FR" sz="1800" b="0" i="1" smtClean="0">
                            <a:latin typeface="Cambria Math" panose="02040503050406030204" pitchFamily="18" charset="0"/>
                          </a:rPr>
                          <m:t>𝑧</m:t>
                        </m:r>
                      </m:den>
                    </m:f>
                    <m:sSub>
                      <m:sSubPr>
                        <m:ctrlPr>
                          <a:rPr lang="fr-FR" sz="1800" b="1" i="1" smtClean="0">
                            <a:latin typeface="Cambria Math" panose="02040503050406030204" pitchFamily="18" charset="0"/>
                          </a:rPr>
                        </m:ctrlPr>
                      </m:sSubPr>
                      <m:e>
                        <m:acc>
                          <m:accPr>
                            <m:chr m:val="̂"/>
                            <m:ctrlPr>
                              <a:rPr lang="fr-FR" sz="1800" b="1" i="1" smtClean="0">
                                <a:latin typeface="Cambria Math" panose="02040503050406030204" pitchFamily="18" charset="0"/>
                              </a:rPr>
                            </m:ctrlPr>
                          </m:accPr>
                          <m:e>
                            <m:r>
                              <a:rPr lang="fr-FR" sz="1800" b="1" i="0" smtClean="0">
                                <a:latin typeface="Cambria Math" charset="0"/>
                              </a:rPr>
                              <m:t>𝐞</m:t>
                            </m:r>
                          </m:e>
                        </m:acc>
                      </m:e>
                      <m:sub>
                        <m:r>
                          <a:rPr lang="fr-FR" sz="1800" b="0" i="1" smtClean="0">
                            <a:latin typeface="Cambria Math" panose="02040503050406030204" pitchFamily="18" charset="0"/>
                          </a:rPr>
                          <m:t>𝑧</m:t>
                        </m:r>
                      </m:sub>
                    </m:sSub>
                    <m:r>
                      <a:rPr lang="fr-FR" sz="1800" b="1" i="0"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𝑑</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𝑘</m:t>
                            </m:r>
                          </m:e>
                          <m:sub>
                            <m:r>
                              <a:rPr lang="fr-FR" sz="1800" b="0" i="1" smtClean="0">
                                <a:latin typeface="Cambria Math" panose="02040503050406030204" pitchFamily="18" charset="0"/>
                              </a:rPr>
                              <m:t>𝑥</m:t>
                            </m:r>
                          </m:sub>
                        </m:sSub>
                      </m:num>
                      <m:den>
                        <m:r>
                          <a:rPr lang="fr-FR" sz="1800" b="0" i="1" smtClean="0">
                            <a:latin typeface="Cambria Math" panose="02040503050406030204" pitchFamily="18" charset="0"/>
                          </a:rPr>
                          <m:t>𝑑𝑡</m:t>
                        </m:r>
                      </m:den>
                    </m:f>
                    <m:r>
                      <a:rPr lang="fr-FR" sz="1800" b="0" i="1"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𝑑</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𝑘</m:t>
                            </m:r>
                          </m:e>
                          <m:sub>
                            <m:r>
                              <a:rPr lang="fr-FR" sz="1800" b="0" i="1" smtClean="0">
                                <a:latin typeface="Cambria Math" panose="02040503050406030204" pitchFamily="18" charset="0"/>
                              </a:rPr>
                              <m:t>𝑦</m:t>
                            </m:r>
                          </m:sub>
                        </m:sSub>
                      </m:num>
                      <m:den>
                        <m:r>
                          <a:rPr lang="fr-FR" sz="1800" b="0" i="1" smtClean="0">
                            <a:latin typeface="Cambria Math" panose="02040503050406030204" pitchFamily="18" charset="0"/>
                          </a:rPr>
                          <m:t>𝑑𝑡</m:t>
                        </m:r>
                      </m:den>
                    </m:f>
                    <m:r>
                      <a:rPr lang="fr-FR" sz="1800" b="0" i="1" smtClean="0">
                        <a:latin typeface="Cambria Math" panose="02040503050406030204" pitchFamily="18" charset="0"/>
                      </a:rPr>
                      <m:t>=0</m:t>
                    </m:r>
                  </m:oMath>
                </a14:m>
                <a:r>
                  <a:rPr lang="en-US" sz="1800" dirty="0"/>
                  <a:t> (Snell’s law) and </a:t>
                </a:r>
                <a14:m>
                  <m:oMath xmlns:m="http://schemas.openxmlformats.org/officeDocument/2006/math">
                    <m:f>
                      <m:fPr>
                        <m:ctrlPr>
                          <a:rPr lang="fr-FR" sz="1800" i="1">
                            <a:latin typeface="Cambria Math" panose="02040503050406030204" pitchFamily="18" charset="0"/>
                          </a:rPr>
                        </m:ctrlPr>
                      </m:fPr>
                      <m:num>
                        <m:r>
                          <a:rPr lang="fr-FR" sz="1800" i="1">
                            <a:latin typeface="Cambria Math" panose="02040503050406030204" pitchFamily="18" charset="0"/>
                          </a:rPr>
                          <m:t>𝑑</m:t>
                        </m:r>
                        <m:sSub>
                          <m:sSubPr>
                            <m:ctrlPr>
                              <a:rPr lang="fr-FR" sz="1800" i="1">
                                <a:latin typeface="Cambria Math" panose="02040503050406030204" pitchFamily="18" charset="0"/>
                              </a:rPr>
                            </m:ctrlPr>
                          </m:sSubPr>
                          <m:e>
                            <m:r>
                              <a:rPr lang="fr-FR" sz="1800" i="1">
                                <a:latin typeface="Cambria Math" panose="02040503050406030204" pitchFamily="18" charset="0"/>
                              </a:rPr>
                              <m:t>𝑘</m:t>
                            </m:r>
                          </m:e>
                          <m:sub>
                            <m:r>
                              <a:rPr lang="fr-FR" sz="1800" b="0" i="1" smtClean="0">
                                <a:latin typeface="Cambria Math" panose="02040503050406030204" pitchFamily="18" charset="0"/>
                              </a:rPr>
                              <m:t>𝑧</m:t>
                            </m:r>
                          </m:sub>
                        </m:sSub>
                      </m:num>
                      <m:den>
                        <m:r>
                          <a:rPr lang="fr-FR" sz="1800" i="1">
                            <a:latin typeface="Cambria Math" panose="02040503050406030204" pitchFamily="18" charset="0"/>
                          </a:rPr>
                          <m:t>𝑑𝑡</m:t>
                        </m:r>
                      </m:den>
                    </m:f>
                    <m:r>
                      <a:rPr lang="fr-FR" sz="1800" b="0" i="1" smtClean="0">
                        <a:latin typeface="Cambria Math" panose="02040503050406030204" pitchFamily="18" charset="0"/>
                      </a:rPr>
                      <m:t>=</m:t>
                    </m:r>
                    <m:r>
                      <a:rPr lang="fr-FR" sz="1800" b="0" i="1" smtClean="0">
                        <a:latin typeface="Cambria Math" panose="02040503050406030204" pitchFamily="18" charset="0"/>
                      </a:rPr>
                      <m:t>𝑘</m:t>
                    </m:r>
                    <m:f>
                      <m:fPr>
                        <m:ctrlPr>
                          <a:rPr lang="fr-FR" sz="1800" i="1">
                            <a:latin typeface="Cambria Math" panose="02040503050406030204" pitchFamily="18" charset="0"/>
                          </a:rPr>
                        </m:ctrlPr>
                      </m:fPr>
                      <m:num>
                        <m:r>
                          <a:rPr lang="fr-FR" sz="1800" i="1">
                            <a:latin typeface="Cambria Math" panose="02040503050406030204" pitchFamily="18" charset="0"/>
                          </a:rPr>
                          <m:t>𝑑</m:t>
                        </m:r>
                        <m:r>
                          <a:rPr lang="fr-FR" sz="1800" b="1" i="1" smtClean="0">
                            <a:latin typeface="Cambria Math" panose="02040503050406030204" pitchFamily="18" charset="0"/>
                          </a:rPr>
                          <m:t>𝒄</m:t>
                        </m:r>
                      </m:num>
                      <m:den>
                        <m:r>
                          <a:rPr lang="fr-FR" sz="1800" i="1">
                            <a:latin typeface="Cambria Math" panose="02040503050406030204" pitchFamily="18" charset="0"/>
                          </a:rPr>
                          <m:t>𝑑</m:t>
                        </m:r>
                        <m:r>
                          <a:rPr lang="fr-FR" sz="1800" b="0" i="1" smtClean="0">
                            <a:latin typeface="Cambria Math" panose="02040503050406030204" pitchFamily="18" charset="0"/>
                          </a:rPr>
                          <m:t>𝑧</m:t>
                        </m:r>
                      </m:den>
                    </m:f>
                    <m:r>
                      <a:rPr lang="fr-FR" sz="1800" b="0" i="1" smtClean="0">
                        <a:latin typeface="Cambria Math" panose="02040503050406030204" pitchFamily="18" charset="0"/>
                      </a:rPr>
                      <m:t> </m:t>
                    </m:r>
                  </m:oMath>
                </a14:m>
                <a:r>
                  <a:rPr lang="en-US" sz="1800" dirty="0"/>
                  <a:t>.</a:t>
                </a:r>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318621" y="1570709"/>
                <a:ext cx="8097131" cy="4399167"/>
              </a:xfrm>
              <a:blipFill>
                <a:blip r:embed="rId2"/>
                <a:stretch>
                  <a:fillRect l="-1095"/>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Underwater acoustics</a:t>
            </a:r>
          </a:p>
        </p:txBody>
      </p:sp>
    </p:spTree>
    <p:extLst>
      <p:ext uri="{BB962C8B-B14F-4D97-AF65-F5344CB8AC3E}">
        <p14:creationId xmlns:p14="http://schemas.microsoft.com/office/powerpoint/2010/main" val="35522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318621" y="1570709"/>
                <a:ext cx="8097131" cy="2023829"/>
              </a:xfrm>
            </p:spPr>
            <p:txBody>
              <a:bodyPr>
                <a:normAutofit/>
              </a:bodyPr>
              <a:lstStyle/>
              <a:p>
                <a:pPr marL="0" indent="0">
                  <a:lnSpc>
                    <a:spcPct val="110000"/>
                  </a:lnSpc>
                  <a:spcBef>
                    <a:spcPts val="0"/>
                  </a:spcBef>
                  <a:buNone/>
                </a:pPr>
                <a:r>
                  <a:rPr lang="en-US" sz="2400" b="1" dirty="0">
                    <a:solidFill>
                      <a:srgbClr val="FFFF00"/>
                    </a:solidFill>
                  </a:rPr>
                  <a:t>Ray tracing</a:t>
                </a:r>
              </a:p>
              <a:p>
                <a:pPr marL="0" indent="0">
                  <a:spcBef>
                    <a:spcPts val="400"/>
                  </a:spcBef>
                  <a:spcAft>
                    <a:spcPts val="0"/>
                  </a:spcAft>
                  <a:buNone/>
                </a:pPr>
                <a:r>
                  <a:rPr lang="en-US" sz="1800" dirty="0"/>
                  <a:t>The amplitude </a:t>
                </a:r>
                <a14:m>
                  <m:oMath xmlns:m="http://schemas.openxmlformats.org/officeDocument/2006/math">
                    <m:r>
                      <a:rPr lang="fr-FR" sz="1800" i="1">
                        <a:latin typeface="Cambria Math" panose="02040503050406030204" pitchFamily="18" charset="0"/>
                      </a:rPr>
                      <m:t>𝑎</m:t>
                    </m:r>
                    <m:r>
                      <a:rPr lang="fr-FR" sz="1800" i="1">
                        <a:latin typeface="Cambria Math" panose="02040503050406030204" pitchFamily="18" charset="0"/>
                      </a:rPr>
                      <m:t> </m:t>
                    </m:r>
                  </m:oMath>
                </a14:m>
                <a:r>
                  <a:rPr lang="en-US" sz="1800" dirty="0"/>
                  <a:t>of the wave is derived from the conservation of the energy flowing through a section </a:t>
                </a:r>
                <a14:m>
                  <m:oMath xmlns:m="http://schemas.openxmlformats.org/officeDocument/2006/math">
                    <m:r>
                      <a:rPr lang="fr-FR" sz="1800" i="1">
                        <a:latin typeface="Cambria Math" panose="02040503050406030204" pitchFamily="18" charset="0"/>
                      </a:rPr>
                      <m:t>𝑑</m:t>
                    </m:r>
                    <m:r>
                      <a:rPr lang="fr-FR" sz="1800" i="1">
                        <a:latin typeface="Cambria Math" panose="02040503050406030204" pitchFamily="18" charset="0"/>
                      </a:rPr>
                      <m:t>𝜎</m:t>
                    </m:r>
                    <m:r>
                      <a:rPr lang="fr-FR" sz="1800" i="1">
                        <a:latin typeface="Cambria Math" panose="02040503050406030204" pitchFamily="18" charset="0"/>
                      </a:rPr>
                      <m:t> </m:t>
                    </m:r>
                  </m:oMath>
                </a14:m>
                <a:r>
                  <a:rPr lang="en-US" sz="1800" dirty="0"/>
                  <a:t>of a tube of rays along the path</a:t>
                </a:r>
              </a:p>
              <a:p>
                <a:pPr marL="0" indent="0">
                  <a:spcBef>
                    <a:spcPts val="400"/>
                  </a:spcBef>
                  <a:spcAft>
                    <a:spcPts val="0"/>
                  </a:spcAft>
                  <a:buNone/>
                </a:pPr>
                <a:r>
                  <a:rPr lang="en-US" sz="1800" b="0" dirty="0"/>
                  <a:t>		</a:t>
                </a:r>
                <a14:m>
                  <m:oMath xmlns:m="http://schemas.openxmlformats.org/officeDocument/2006/math">
                    <m:f>
                      <m:fPr>
                        <m:ctrlPr>
                          <a:rPr lang="fr-FR" sz="1800" b="0" i="1" smtClean="0">
                            <a:latin typeface="Cambria Math" panose="02040503050406030204" pitchFamily="18" charset="0"/>
                          </a:rPr>
                        </m:ctrlPr>
                      </m:fPr>
                      <m:num>
                        <m:sSup>
                          <m:sSupPr>
                            <m:ctrlPr>
                              <a:rPr lang="fr-FR" sz="1800" i="1">
                                <a:latin typeface="Cambria Math" panose="02040503050406030204" pitchFamily="18" charset="0"/>
                              </a:rPr>
                            </m:ctrlPr>
                          </m:sSupPr>
                          <m:e>
                            <m:r>
                              <a:rPr lang="fr-FR" sz="1800" i="1">
                                <a:latin typeface="Cambria Math" panose="02040503050406030204" pitchFamily="18" charset="0"/>
                              </a:rPr>
                              <m:t>𝑎</m:t>
                            </m:r>
                          </m:e>
                          <m:sup>
                            <m:r>
                              <a:rPr lang="fr-FR" sz="1800" i="1">
                                <a:latin typeface="Cambria Math" panose="02040503050406030204" pitchFamily="18" charset="0"/>
                              </a:rPr>
                              <m:t>2</m:t>
                            </m:r>
                          </m:sup>
                        </m:sSup>
                      </m:num>
                      <m:den>
                        <m:r>
                          <a:rPr lang="fr-FR" sz="1800" b="0" i="1" smtClean="0">
                            <a:latin typeface="Cambria Math" panose="02040503050406030204" pitchFamily="18" charset="0"/>
                          </a:rPr>
                          <m:t>𝑐</m:t>
                        </m:r>
                      </m:den>
                    </m:f>
                    <m:r>
                      <a:rPr lang="fr-FR" sz="1800" b="0" i="1" smtClean="0">
                        <a:latin typeface="Cambria Math" panose="02040503050406030204" pitchFamily="18" charset="0"/>
                      </a:rPr>
                      <m:t>𝑑</m:t>
                    </m:r>
                    <m:r>
                      <a:rPr lang="fr-FR" sz="1800" b="0" i="1" smtClean="0">
                        <a:latin typeface="Cambria Math" panose="02040503050406030204" pitchFamily="18" charset="0"/>
                      </a:rPr>
                      <m:t>𝜎</m:t>
                    </m:r>
                    <m:r>
                      <a:rPr lang="fr-FR" sz="1800" b="0" i="1" smtClean="0">
                        <a:latin typeface="Cambria Math" panose="02040503050406030204" pitchFamily="18" charset="0"/>
                      </a:rPr>
                      <m:t>=</m:t>
                    </m:r>
                    <m:r>
                      <a:rPr lang="fr-FR" sz="1800" b="0" i="1" smtClean="0">
                        <a:latin typeface="Cambria Math" panose="02040503050406030204" pitchFamily="18" charset="0"/>
                      </a:rPr>
                      <m:t>𝑐𝑡𝑒</m:t>
                    </m:r>
                  </m:oMath>
                </a14:m>
                <a:endParaRPr lang="en-US" sz="1800" dirty="0"/>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318621" y="1570709"/>
                <a:ext cx="8097131" cy="2023829"/>
              </a:xfrm>
              <a:blipFill>
                <a:blip r:embed="rId2"/>
                <a:stretch>
                  <a:fillRect l="-1095"/>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Underwater acoustics</a:t>
            </a:r>
          </a:p>
        </p:txBody>
      </p:sp>
      <p:pic>
        <p:nvPicPr>
          <p:cNvPr id="5" name="Image 4">
            <a:extLst>
              <a:ext uri="{FF2B5EF4-FFF2-40B4-BE49-F238E27FC236}">
                <a16:creationId xmlns:a16="http://schemas.microsoft.com/office/drawing/2014/main" id="{00F9C1CE-E65F-9F46-A316-2450C08A0F41}"/>
              </a:ext>
            </a:extLst>
          </p:cNvPr>
          <p:cNvPicPr>
            <a:picLocks noChangeAspect="1"/>
          </p:cNvPicPr>
          <p:nvPr/>
        </p:nvPicPr>
        <p:blipFill>
          <a:blip r:embed="rId3"/>
          <a:stretch>
            <a:fillRect/>
          </a:stretch>
        </p:blipFill>
        <p:spPr>
          <a:xfrm>
            <a:off x="7225849" y="3250597"/>
            <a:ext cx="3594177" cy="2935483"/>
          </a:xfrm>
          <a:prstGeom prst="rect">
            <a:avLst/>
          </a:prstGeom>
        </p:spPr>
      </p:pic>
      <p:pic>
        <p:nvPicPr>
          <p:cNvPr id="7" name="Image 6">
            <a:extLst>
              <a:ext uri="{FF2B5EF4-FFF2-40B4-BE49-F238E27FC236}">
                <a16:creationId xmlns:a16="http://schemas.microsoft.com/office/drawing/2014/main" id="{45F3A9A4-1DF0-BF49-852E-ED71647F525C}"/>
              </a:ext>
            </a:extLst>
          </p:cNvPr>
          <p:cNvPicPr>
            <a:picLocks noChangeAspect="1"/>
          </p:cNvPicPr>
          <p:nvPr/>
        </p:nvPicPr>
        <p:blipFill>
          <a:blip r:embed="rId4">
            <a:alphaModFix amt="49000"/>
          </a:blip>
          <a:stretch>
            <a:fillRect/>
          </a:stretch>
        </p:blipFill>
        <p:spPr>
          <a:xfrm>
            <a:off x="7853004" y="3108909"/>
            <a:ext cx="2020375" cy="1610732"/>
          </a:xfrm>
          <a:prstGeom prst="rect">
            <a:avLst/>
          </a:prstGeom>
        </p:spPr>
      </p:pic>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BB71F056-B038-724D-A12F-BF0E11E997D8}"/>
                  </a:ext>
                </a:extLst>
              </p:cNvPr>
              <p:cNvSpPr txBox="1"/>
              <p:nvPr/>
            </p:nvSpPr>
            <p:spPr>
              <a:xfrm>
                <a:off x="2326129" y="3499002"/>
                <a:ext cx="4357347" cy="2614305"/>
              </a:xfrm>
              <a:prstGeom prst="rect">
                <a:avLst/>
              </a:prstGeom>
              <a:noFill/>
            </p:spPr>
            <p:txBody>
              <a:bodyPr wrap="square" rtlCol="0">
                <a:spAutoFit/>
              </a:bodyPr>
              <a:lstStyle/>
              <a:p>
                <a:pPr>
                  <a:lnSpc>
                    <a:spcPct val="120000"/>
                  </a:lnSpc>
                  <a:spcAft>
                    <a:spcPts val="600"/>
                  </a:spcAft>
                </a:pPr>
                <a:r>
                  <a:rPr lang="en-US" dirty="0"/>
                  <a:t>Caustics: the focus on a tube of rays, 0.5° in width, shows that </a:t>
                </a:r>
                <a14:m>
                  <m:oMath xmlns:m="http://schemas.openxmlformats.org/officeDocument/2006/math">
                    <m:r>
                      <a:rPr lang="fr-FR" i="1">
                        <a:latin typeface="Cambria Math" panose="02040503050406030204" pitchFamily="18" charset="0"/>
                      </a:rPr>
                      <m:t>𝑑</m:t>
                    </m:r>
                    <m:r>
                      <a:rPr lang="fr-FR" i="1">
                        <a:latin typeface="Cambria Math" panose="02040503050406030204" pitchFamily="18" charset="0"/>
                      </a:rPr>
                      <m:t>𝜎</m:t>
                    </m:r>
                  </m:oMath>
                </a14:m>
                <a:r>
                  <a:rPr lang="en-US" dirty="0"/>
                  <a:t> may become very small, making </a:t>
                </a:r>
                <a14:m>
                  <m:oMath xmlns:m="http://schemas.openxmlformats.org/officeDocument/2006/math">
                    <m:r>
                      <a:rPr lang="fr-FR" i="1">
                        <a:latin typeface="Cambria Math" panose="02040503050406030204" pitchFamily="18" charset="0"/>
                      </a:rPr>
                      <m:t>𝑎</m:t>
                    </m:r>
                  </m:oMath>
                </a14:m>
                <a:r>
                  <a:rPr lang="en-US" dirty="0"/>
                  <a:t> unrealistically large.</a:t>
                </a:r>
              </a:p>
              <a:p>
                <a:pPr>
                  <a:lnSpc>
                    <a:spcPct val="120000"/>
                  </a:lnSpc>
                </a:pPr>
                <a:r>
                  <a:rPr lang="en-US" dirty="0"/>
                  <a:t>Ray tracing suffers limitations around caustics and turning points. As a rule, rays go through with “total reflection” and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𝑇</m:t>
                        </m:r>
                      </m:num>
                      <m:den>
                        <m:r>
                          <a:rPr lang="fr-FR" b="0" i="1" smtClean="0">
                            <a:latin typeface="Cambria Math" panose="02040503050406030204" pitchFamily="18" charset="0"/>
                          </a:rPr>
                          <m:t>4</m:t>
                        </m:r>
                      </m:den>
                    </m:f>
                  </m:oMath>
                </a14:m>
                <a:r>
                  <a:rPr lang="en-US" dirty="0"/>
                  <a:t> time delay (</a:t>
                </a:r>
                <a14:m>
                  <m:oMath xmlns:m="http://schemas.openxmlformats.org/officeDocument/2006/math">
                    <m:r>
                      <a:rPr lang="fr-FR" b="0" i="1" smtClean="0">
                        <a:solidFill>
                          <a:srgbClr val="FFC000"/>
                        </a:solidFill>
                        <a:latin typeface="Cambria Math" charset="0"/>
                      </a:rPr>
                      <m:t>𝑟</m:t>
                    </m:r>
                    <m:r>
                      <a:rPr lang="fr-FR" b="0" i="1" smtClean="0">
                        <a:solidFill>
                          <a:srgbClr val="FFC000"/>
                        </a:solidFill>
                        <a:latin typeface="Cambria Math" charset="0"/>
                      </a:rPr>
                      <m:t>=</m:t>
                    </m:r>
                    <m:sSup>
                      <m:sSupPr>
                        <m:ctrlPr>
                          <a:rPr lang="el-GR" i="1" smtClean="0">
                            <a:solidFill>
                              <a:srgbClr val="FFC000"/>
                            </a:solidFill>
                            <a:latin typeface="Cambria Math" panose="02040503050406030204" pitchFamily="18" charset="0"/>
                          </a:rPr>
                        </m:ctrlPr>
                      </m:sSupPr>
                      <m:e>
                        <m:r>
                          <a:rPr lang="el-GR" b="0" i="1" smtClean="0">
                            <a:solidFill>
                              <a:srgbClr val="FFC000"/>
                            </a:solidFill>
                            <a:latin typeface="Cambria Math" charset="0"/>
                          </a:rPr>
                          <m:t>𝑒</m:t>
                        </m:r>
                      </m:e>
                      <m:sup>
                        <m:r>
                          <a:rPr lang="el-GR" b="0" i="1" smtClean="0">
                            <a:solidFill>
                              <a:srgbClr val="FFC000"/>
                            </a:solidFill>
                            <a:latin typeface="Cambria Math" charset="0"/>
                          </a:rPr>
                          <m:t>𝑖</m:t>
                        </m:r>
                        <m:r>
                          <a:rPr lang="el-GR" b="0" i="1" smtClean="0">
                            <a:solidFill>
                              <a:srgbClr val="FFC000"/>
                            </a:solidFill>
                            <a:latin typeface="Cambria Math" charset="0"/>
                            <a:ea typeface="Cambria Math" charset="0"/>
                            <a:cs typeface="Cambria Math" charset="0"/>
                          </a:rPr>
                          <m:t>𝜋</m:t>
                        </m:r>
                        <m:r>
                          <a:rPr lang="fr-FR" b="0" i="1" smtClean="0">
                            <a:solidFill>
                              <a:srgbClr val="FFC000"/>
                            </a:solidFill>
                            <a:latin typeface="Cambria Math" charset="0"/>
                            <a:ea typeface="Cambria Math" charset="0"/>
                            <a:cs typeface="Cambria Math" charset="0"/>
                          </a:rPr>
                          <m:t>/2</m:t>
                        </m:r>
                      </m:sup>
                    </m:sSup>
                  </m:oMath>
                </a14:m>
                <a:r>
                  <a:rPr lang="en-US" dirty="0"/>
                  <a:t>)</a:t>
                </a:r>
              </a:p>
            </p:txBody>
          </p:sp>
        </mc:Choice>
        <mc:Fallback xmlns="">
          <p:sp>
            <p:nvSpPr>
              <p:cNvPr id="8" name="ZoneTexte 7">
                <a:extLst>
                  <a:ext uri="{FF2B5EF4-FFF2-40B4-BE49-F238E27FC236}">
                    <a16:creationId xmlns:a16="http://schemas.microsoft.com/office/drawing/2014/main" id="{BB71F056-B038-724D-A12F-BF0E11E997D8}"/>
                  </a:ext>
                </a:extLst>
              </p:cNvPr>
              <p:cNvSpPr txBox="1">
                <a:spLocks noRot="1" noChangeAspect="1" noMove="1" noResize="1" noEditPoints="1" noAdjustHandles="1" noChangeArrowheads="1" noChangeShapeType="1" noTextEdit="1"/>
              </p:cNvSpPr>
              <p:nvPr/>
            </p:nvSpPr>
            <p:spPr>
              <a:xfrm>
                <a:off x="2326129" y="3499002"/>
                <a:ext cx="4357347" cy="2614305"/>
              </a:xfrm>
              <a:prstGeom prst="rect">
                <a:avLst/>
              </a:prstGeom>
              <a:blipFill>
                <a:blip r:embed="rId5"/>
                <a:stretch>
                  <a:fillRect l="-1163" t="-483" r="-2616" b="-483"/>
                </a:stretch>
              </a:blipFill>
            </p:spPr>
            <p:txBody>
              <a:bodyPr/>
              <a:lstStyle/>
              <a:p>
                <a:r>
                  <a:rPr lang="fr-FR">
                    <a:noFill/>
                  </a:rPr>
                  <a:t> </a:t>
                </a:r>
              </a:p>
            </p:txBody>
          </p:sp>
        </mc:Fallback>
      </mc:AlternateContent>
    </p:spTree>
    <p:extLst>
      <p:ext uri="{BB962C8B-B14F-4D97-AF65-F5344CB8AC3E}">
        <p14:creationId xmlns:p14="http://schemas.microsoft.com/office/powerpoint/2010/main" val="172899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300980" y="1521021"/>
                <a:ext cx="7830205" cy="1858414"/>
              </a:xfrm>
            </p:spPr>
            <p:txBody>
              <a:bodyPr>
                <a:normAutofit/>
              </a:bodyPr>
              <a:lstStyle/>
              <a:p>
                <a:pPr marL="0" indent="0">
                  <a:spcBef>
                    <a:spcPts val="0"/>
                  </a:spcBef>
                  <a:buNone/>
                </a:pPr>
                <a:r>
                  <a:rPr lang="en-US" sz="2400" b="1" dirty="0">
                    <a:solidFill>
                      <a:srgbClr val="FFFF00"/>
                    </a:solidFill>
                  </a:rPr>
                  <a:t>Sound likes low speeds</a:t>
                </a:r>
              </a:p>
              <a:p>
                <a:pPr marL="0" indent="0">
                  <a:spcBef>
                    <a:spcPts val="400"/>
                  </a:spcBef>
                  <a:spcAft>
                    <a:spcPts val="0"/>
                  </a:spcAft>
                  <a:buNone/>
                </a:pPr>
                <a:r>
                  <a:rPr lang="fr-FR" sz="1800" dirty="0"/>
                  <a:t>If the gradient of the </a:t>
                </a:r>
                <a:r>
                  <a:rPr lang="en-US" sz="1800" dirty="0"/>
                  <a:t>velocity</a:t>
                </a:r>
                <a:r>
                  <a:rPr lang="fr-FR" sz="1800" dirty="0"/>
                  <a:t> </a:t>
                </a:r>
                <a:r>
                  <a:rPr lang="en-US" sz="1800" dirty="0"/>
                  <a:t>is</a:t>
                </a:r>
                <a:r>
                  <a:rPr lang="fr-FR" sz="1800" dirty="0"/>
                  <a:t> constant, </a:t>
                </a:r>
                <a:r>
                  <a:rPr lang="en-US" sz="1800" dirty="0"/>
                  <a:t>the trajectory is a circle. </a:t>
                </a:r>
              </a:p>
              <a:p>
                <a:pPr marL="0" indent="0">
                  <a:spcBef>
                    <a:spcPts val="400"/>
                  </a:spcBef>
                  <a:spcAft>
                    <a:spcPts val="0"/>
                  </a:spcAft>
                  <a:buNone/>
                </a:pPr>
                <a:r>
                  <a:rPr lang="en-US" sz="1800" dirty="0"/>
                  <a:t>Denoting by </a:t>
                </a:r>
                <a14:m>
                  <m:oMath xmlns:m="http://schemas.openxmlformats.org/officeDocument/2006/math">
                    <m:sSub>
                      <m:sSubPr>
                        <m:ctrlPr>
                          <a:rPr lang="en-US" sz="1800" i="1" smtClean="0">
                            <a:latin typeface="Cambria Math" panose="02040503050406030204" pitchFamily="18" charset="0"/>
                          </a:rPr>
                        </m:ctrlPr>
                      </m:sSubPr>
                      <m:e>
                        <m:r>
                          <a:rPr lang="fr-FR" sz="1800" b="0" i="1" smtClean="0">
                            <a:latin typeface="Cambria Math" charset="0"/>
                          </a:rPr>
                          <m:t>𝑧</m:t>
                        </m:r>
                      </m:e>
                      <m:sub>
                        <m:r>
                          <a:rPr lang="fr-FR" sz="1800" b="0" i="1" smtClean="0">
                            <a:latin typeface="Cambria Math" charset="0"/>
                          </a:rPr>
                          <m:t>𝑆</m:t>
                        </m:r>
                      </m:sub>
                    </m:sSub>
                  </m:oMath>
                </a14:m>
                <a:r>
                  <a:rPr lang="en-US" sz="1800" dirty="0"/>
                  <a:t> the depth of the source and by </a:t>
                </a:r>
                <a14:m>
                  <m:oMath xmlns:m="http://schemas.openxmlformats.org/officeDocument/2006/math">
                    <m:sSub>
                      <m:sSubPr>
                        <m:ctrlPr>
                          <a:rPr lang="en-US" sz="1800" i="1">
                            <a:latin typeface="Cambria Math" panose="02040503050406030204" pitchFamily="18" charset="0"/>
                          </a:rPr>
                        </m:ctrlPr>
                      </m:sSubPr>
                      <m:e>
                        <m:r>
                          <a:rPr lang="en-US" sz="1800" i="1" smtClean="0">
                            <a:latin typeface="Cambria Math" charset="0"/>
                            <a:ea typeface="Cambria Math" charset="0"/>
                            <a:cs typeface="Cambria Math" charset="0"/>
                          </a:rPr>
                          <m:t>𝜃</m:t>
                        </m:r>
                      </m:e>
                      <m:sub>
                        <m:r>
                          <a:rPr lang="fr-FR" sz="1800" i="1">
                            <a:latin typeface="Cambria Math" charset="0"/>
                          </a:rPr>
                          <m:t>𝑆</m:t>
                        </m:r>
                      </m:sub>
                    </m:sSub>
                  </m:oMath>
                </a14:m>
                <a:r>
                  <a:rPr lang="en-US" sz="1800" dirty="0"/>
                  <a:t> the initial direction of the ray, </a:t>
                </a:r>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300980" y="1521021"/>
                <a:ext cx="7830205" cy="1858414"/>
              </a:xfrm>
              <a:blipFill>
                <a:blip r:embed="rId3"/>
                <a:stretch>
                  <a:fillRect l="-1133" b="-685"/>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Underwater acoustics</a:t>
            </a:r>
          </a:p>
        </p:txBody>
      </p:sp>
      <p:cxnSp>
        <p:nvCxnSpPr>
          <p:cNvPr id="7" name="Connecteur droit avec flèche 6">
            <a:extLst>
              <a:ext uri="{FF2B5EF4-FFF2-40B4-BE49-F238E27FC236}">
                <a16:creationId xmlns:a16="http://schemas.microsoft.com/office/drawing/2014/main" id="{F043E6D5-C8D0-934A-BB3C-A21FD157221B}"/>
              </a:ext>
            </a:extLst>
          </p:cNvPr>
          <p:cNvCxnSpPr>
            <a:cxnSpLocks/>
          </p:cNvCxnSpPr>
          <p:nvPr/>
        </p:nvCxnSpPr>
        <p:spPr>
          <a:xfrm>
            <a:off x="7037516" y="4356503"/>
            <a:ext cx="0" cy="1413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9B8DF33-9859-4D46-A62C-A1412F6EDBF3}"/>
              </a:ext>
            </a:extLst>
          </p:cNvPr>
          <p:cNvCxnSpPr>
            <a:cxnSpLocks/>
          </p:cNvCxnSpPr>
          <p:nvPr/>
        </p:nvCxnSpPr>
        <p:spPr>
          <a:xfrm>
            <a:off x="7037516" y="4345875"/>
            <a:ext cx="4782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9E918445-001C-C24E-8DB9-933A5C3106B7}"/>
              </a:ext>
            </a:extLst>
          </p:cNvPr>
          <p:cNvCxnSpPr>
            <a:cxnSpLocks/>
          </p:cNvCxnSpPr>
          <p:nvPr/>
        </p:nvCxnSpPr>
        <p:spPr>
          <a:xfrm>
            <a:off x="7037516" y="4345875"/>
            <a:ext cx="478219" cy="11678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57D2D1-E227-0A4C-9EDB-E0335304A6BD}"/>
              </a:ext>
            </a:extLst>
          </p:cNvPr>
          <p:cNvSpPr/>
          <p:nvPr/>
        </p:nvSpPr>
        <p:spPr>
          <a:xfrm>
            <a:off x="7725938" y="5548917"/>
            <a:ext cx="1891822" cy="10911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E687A-2EAA-E44F-966D-9D5728C0F8C4}"/>
              </a:ext>
            </a:extLst>
          </p:cNvPr>
          <p:cNvSpPr/>
          <p:nvPr/>
        </p:nvSpPr>
        <p:spPr>
          <a:xfrm>
            <a:off x="7725938" y="4345875"/>
            <a:ext cx="1891822" cy="1203042"/>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15B9446-233D-554A-9811-0EFFC18F4371}"/>
                  </a:ext>
                </a:extLst>
              </p:cNvPr>
              <p:cNvSpPr/>
              <p:nvPr/>
            </p:nvSpPr>
            <p:spPr>
              <a:xfrm>
                <a:off x="6865171" y="5646665"/>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𝑧</m:t>
                      </m:r>
                    </m:oMath>
                  </m:oMathPara>
                </a14:m>
                <a:endParaRPr lang="en-US" dirty="0"/>
              </a:p>
            </p:txBody>
          </p:sp>
        </mc:Choice>
        <mc:Fallback xmlns="">
          <p:sp>
            <p:nvSpPr>
              <p:cNvPr id="13" name="Rectangle 12">
                <a:extLst>
                  <a:ext uri="{FF2B5EF4-FFF2-40B4-BE49-F238E27FC236}">
                    <a16:creationId xmlns:a16="http://schemas.microsoft.com/office/drawing/2014/main" xmlns="" xmlns:a14="http://schemas.microsoft.com/office/drawing/2010/main" id="{815B9446-233D-554A-9811-0EFFC18F4371}"/>
                  </a:ext>
                </a:extLst>
              </p:cNvPr>
              <p:cNvSpPr>
                <a:spLocks noRot="1" noChangeAspect="1" noMove="1" noResize="1" noEditPoints="1" noAdjustHandles="1" noChangeArrowheads="1" noChangeShapeType="1" noTextEdit="1"/>
              </p:cNvSpPr>
              <p:nvPr/>
            </p:nvSpPr>
            <p:spPr>
              <a:xfrm>
                <a:off x="6865171" y="5646665"/>
                <a:ext cx="364972" cy="369332"/>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E40278B-6C24-B84C-8F8E-2635D2521EDF}"/>
                  </a:ext>
                </a:extLst>
              </p:cNvPr>
              <p:cNvSpPr/>
              <p:nvPr/>
            </p:nvSpPr>
            <p:spPr>
              <a:xfrm>
                <a:off x="7288419" y="4019645"/>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𝑐</m:t>
                      </m:r>
                    </m:oMath>
                  </m:oMathPara>
                </a14:m>
                <a:endParaRPr lang="en-US" dirty="0"/>
              </a:p>
            </p:txBody>
          </p:sp>
        </mc:Choice>
        <mc:Fallback xmlns="">
          <p:sp>
            <p:nvSpPr>
              <p:cNvPr id="14" name="Rectangle 13">
                <a:extLst>
                  <a:ext uri="{FF2B5EF4-FFF2-40B4-BE49-F238E27FC236}">
                    <a16:creationId xmlns="" xmlns:a16="http://schemas.microsoft.com/office/drawing/2014/main" xmlns:a14="http://schemas.microsoft.com/office/drawing/2010/main" id="{8E40278B-6C24-B84C-8F8E-2635D2521EDF}"/>
                  </a:ext>
                </a:extLst>
              </p:cNvPr>
              <p:cNvSpPr>
                <a:spLocks noRot="1" noChangeAspect="1" noMove="1" noResize="1" noEditPoints="1" noAdjustHandles="1" noChangeArrowheads="1" noChangeShapeType="1" noTextEdit="1"/>
              </p:cNvSpPr>
              <p:nvPr/>
            </p:nvSpPr>
            <p:spPr>
              <a:xfrm>
                <a:off x="7288419" y="4019645"/>
                <a:ext cx="364972" cy="369332"/>
              </a:xfrm>
              <a:prstGeom prst="rect">
                <a:avLst/>
              </a:prstGeom>
              <a:blipFill rotWithShape="0">
                <a:blip r:embed="rId5"/>
                <a:stretch>
                  <a:fillRect/>
                </a:stretch>
              </a:blipFill>
            </p:spPr>
            <p:txBody>
              <a:bodyPr/>
              <a:lstStyle/>
              <a:p>
                <a:r>
                  <a:rPr lang="fr-FR">
                    <a:noFill/>
                  </a:rPr>
                  <a:t> </a:t>
                </a:r>
              </a:p>
            </p:txBody>
          </p:sp>
        </mc:Fallback>
      </mc:AlternateContent>
      <p:sp>
        <p:nvSpPr>
          <p:cNvPr id="16" name="Flèche vers la droite 15">
            <a:extLst>
              <a:ext uri="{FF2B5EF4-FFF2-40B4-BE49-F238E27FC236}">
                <a16:creationId xmlns:a16="http://schemas.microsoft.com/office/drawing/2014/main" id="{DD3AA80D-98F1-484F-8393-33F7A27EA6A3}"/>
              </a:ext>
            </a:extLst>
          </p:cNvPr>
          <p:cNvSpPr/>
          <p:nvPr/>
        </p:nvSpPr>
        <p:spPr>
          <a:xfrm rot="2788258">
            <a:off x="7693350" y="4737945"/>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èche vers la droite 16">
            <a:extLst>
              <a:ext uri="{FF2B5EF4-FFF2-40B4-BE49-F238E27FC236}">
                <a16:creationId xmlns:a16="http://schemas.microsoft.com/office/drawing/2014/main" id="{8C85D0E2-8EC6-4849-A421-03B883710A2C}"/>
              </a:ext>
            </a:extLst>
          </p:cNvPr>
          <p:cNvSpPr/>
          <p:nvPr/>
        </p:nvSpPr>
        <p:spPr>
          <a:xfrm rot="2197371">
            <a:off x="7992890" y="5037485"/>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a:extLst>
              <a:ext uri="{FF2B5EF4-FFF2-40B4-BE49-F238E27FC236}">
                <a16:creationId xmlns:a16="http://schemas.microsoft.com/office/drawing/2014/main" id="{0A4F70D4-98E5-914D-A011-4305A8012350}"/>
              </a:ext>
            </a:extLst>
          </p:cNvPr>
          <p:cNvSpPr/>
          <p:nvPr/>
        </p:nvSpPr>
        <p:spPr>
          <a:xfrm rot="6715236">
            <a:off x="7589602" y="4665761"/>
            <a:ext cx="343268" cy="333841"/>
          </a:xfrm>
          <a:prstGeom prst="arc">
            <a:avLst>
              <a:gd name="adj1" fmla="val 16200000"/>
              <a:gd name="adj2" fmla="val 2096861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B652A13-84AC-D240-9FC4-F0B69F9A6215}"/>
                  </a:ext>
                </a:extLst>
              </p:cNvPr>
              <p:cNvSpPr/>
              <p:nvPr/>
            </p:nvSpPr>
            <p:spPr>
              <a:xfrm>
                <a:off x="7634615" y="4928273"/>
                <a:ext cx="385362"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solidFill>
                            <a:schemeClr val="bg2"/>
                          </a:solidFill>
                          <a:latin typeface="Cambria Math" panose="02040503050406030204" pitchFamily="18" charset="0"/>
                        </a:rPr>
                        <m:t>𝜃</m:t>
                      </m:r>
                    </m:oMath>
                  </m:oMathPara>
                </a14:m>
                <a:endParaRPr lang="en-US" dirty="0">
                  <a:solidFill>
                    <a:schemeClr val="bg2"/>
                  </a:solidFill>
                </a:endParaRPr>
              </a:p>
            </p:txBody>
          </p:sp>
        </mc:Choice>
        <mc:Fallback xmlns="">
          <p:sp>
            <p:nvSpPr>
              <p:cNvPr id="19" name="Rectangle 18">
                <a:extLst>
                  <a:ext uri="{FF2B5EF4-FFF2-40B4-BE49-F238E27FC236}">
                    <a16:creationId xmlns:a16="http://schemas.microsoft.com/office/drawing/2014/main" xmlns="" xmlns:a14="http://schemas.microsoft.com/office/drawing/2010/main" id="{6B652A13-84AC-D240-9FC4-F0B69F9A6215}"/>
                  </a:ext>
                </a:extLst>
              </p:cNvPr>
              <p:cNvSpPr>
                <a:spLocks noRot="1" noChangeAspect="1" noMove="1" noResize="1" noEditPoints="1" noAdjustHandles="1" noChangeArrowheads="1" noChangeShapeType="1" noTextEdit="1"/>
              </p:cNvSpPr>
              <p:nvPr/>
            </p:nvSpPr>
            <p:spPr>
              <a:xfrm>
                <a:off x="7634615" y="4928273"/>
                <a:ext cx="385362" cy="369332"/>
              </a:xfrm>
              <a:prstGeom prst="rect">
                <a:avLst/>
              </a:prstGeom>
              <a:blipFill rotWithShape="0">
                <a:blip r:embed="rId6"/>
                <a:stretch>
                  <a:fillRect/>
                </a:stretch>
              </a:blipFill>
              <a:ln>
                <a:noFill/>
              </a:ln>
            </p:spPr>
            <p:txBody>
              <a:bodyPr/>
              <a:lstStyle/>
              <a:p>
                <a:r>
                  <a:rPr lang="fr-FR">
                    <a:noFill/>
                  </a:rPr>
                  <a:t> </a:t>
                </a:r>
              </a:p>
            </p:txBody>
          </p:sp>
        </mc:Fallback>
      </mc:AlternateContent>
      <p:sp>
        <p:nvSpPr>
          <p:cNvPr id="23" name="Flèche vers la droite 22">
            <a:extLst>
              <a:ext uri="{FF2B5EF4-FFF2-40B4-BE49-F238E27FC236}">
                <a16:creationId xmlns:a16="http://schemas.microsoft.com/office/drawing/2014/main" id="{ECD855A6-EB38-5848-BDF1-F89BA554F20A}"/>
              </a:ext>
            </a:extLst>
          </p:cNvPr>
          <p:cNvSpPr/>
          <p:nvPr/>
        </p:nvSpPr>
        <p:spPr>
          <a:xfrm rot="1490203">
            <a:off x="8344981" y="5305497"/>
            <a:ext cx="210206" cy="95214"/>
          </a:xfrm>
          <a:prstGeom prst="rightArrow">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ZoneTexte 3"/>
              <p:cNvSpPr txBox="1"/>
              <p:nvPr/>
            </p:nvSpPr>
            <p:spPr>
              <a:xfrm>
                <a:off x="2287956" y="3278904"/>
                <a:ext cx="4150154" cy="3010376"/>
              </a:xfrm>
              <a:prstGeom prst="rect">
                <a:avLst/>
              </a:prstGeom>
              <a:noFill/>
            </p:spPr>
            <p:txBody>
              <a:bodyPr wrap="square" rtlCol="0">
                <a:spAutoFit/>
              </a:bodyPr>
              <a:lstStyle/>
              <a:p>
                <a:pPr>
                  <a:spcAft>
                    <a:spcPts val="600"/>
                  </a:spcAft>
                </a:pPr>
                <a:r>
                  <a:rPr lang="en-GB" dirty="0"/>
                  <a:t>the radius of the circle is</a:t>
                </a:r>
              </a:p>
              <a:p>
                <a:pP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f>
                        <m:fPr>
                          <m:ctrlPr>
                            <a:rPr lang="en-GB" b="0" i="1" smtClean="0">
                              <a:latin typeface="Cambria Math" panose="02040503050406030204" pitchFamily="18" charset="0"/>
                            </a:rPr>
                          </m:ctrlPr>
                        </m:fPr>
                        <m:num>
                          <m:r>
                            <a:rPr lang="en-GB" b="0" i="1" smtClean="0">
                              <a:latin typeface="Cambria Math" charset="0"/>
                            </a:rPr>
                            <m:t>𝑐</m:t>
                          </m:r>
                          <m:r>
                            <a:rPr lang="en-GB" b="0" i="1" smtClean="0">
                              <a:latin typeface="Cambria Math" charset="0"/>
                            </a:rPr>
                            <m:t>(</m:t>
                          </m:r>
                          <m:sSub>
                            <m:sSubPr>
                              <m:ctrlPr>
                                <a:rPr lang="en-GB" i="1">
                                  <a:latin typeface="Cambria Math" panose="02040503050406030204" pitchFamily="18" charset="0"/>
                                </a:rPr>
                              </m:ctrlPr>
                            </m:sSubPr>
                            <m:e>
                              <m:r>
                                <a:rPr lang="en-GB" i="1" smtClean="0">
                                  <a:latin typeface="Cambria Math" charset="0"/>
                                </a:rPr>
                                <m:t>𝑧</m:t>
                              </m:r>
                            </m:e>
                            <m:sub>
                              <m:r>
                                <a:rPr lang="en-GB" i="1">
                                  <a:latin typeface="Cambria Math" charset="0"/>
                                </a:rPr>
                                <m:t>𝑆</m:t>
                              </m:r>
                            </m:sub>
                          </m:sSub>
                          <m:r>
                            <a:rPr lang="en-GB" b="0" i="1" smtClean="0">
                              <a:latin typeface="Cambria Math" charset="0"/>
                            </a:rPr>
                            <m:t>)</m:t>
                          </m:r>
                        </m:num>
                        <m:den>
                          <m:func>
                            <m:funcPr>
                              <m:ctrlPr>
                                <a:rPr lang="en-GB" b="0" i="1" smtClean="0">
                                  <a:latin typeface="Cambria Math" panose="02040503050406030204" pitchFamily="18" charset="0"/>
                                </a:rPr>
                              </m:ctrlPr>
                            </m:funcPr>
                            <m:fName>
                              <m:r>
                                <m:rPr>
                                  <m:sty m:val="p"/>
                                </m:rPr>
                                <a:rPr lang="en-GB" b="0" i="0" smtClean="0">
                                  <a:latin typeface="Cambria Math" charset="0"/>
                                </a:rPr>
                                <m:t>sin</m:t>
                              </m:r>
                            </m:fName>
                            <m:e>
                              <m:sSub>
                                <m:sSubPr>
                                  <m:ctrlPr>
                                    <a:rPr lang="en-GB" i="1" smtClean="0">
                                      <a:latin typeface="Cambria Math" panose="02040503050406030204" pitchFamily="18" charset="0"/>
                                    </a:rPr>
                                  </m:ctrlPr>
                                </m:sSubPr>
                                <m:e>
                                  <m:r>
                                    <a:rPr lang="en-GB" i="1">
                                      <a:latin typeface="Cambria Math" charset="0"/>
                                      <a:ea typeface="Cambria Math" charset="0"/>
                                      <a:cs typeface="Cambria Math" charset="0"/>
                                    </a:rPr>
                                    <m:t>𝜃</m:t>
                                  </m:r>
                                </m:e>
                                <m:sub>
                                  <m:r>
                                    <a:rPr lang="en-GB" i="1">
                                      <a:latin typeface="Cambria Math" charset="0"/>
                                    </a:rPr>
                                    <m:t>𝑆</m:t>
                                  </m:r>
                                </m:sub>
                              </m:sSub>
                            </m:e>
                          </m:func>
                        </m:den>
                      </m:f>
                      <m:f>
                        <m:fPr>
                          <m:ctrlPr>
                            <a:rPr lang="en-GB" b="0" i="1" smtClean="0">
                              <a:latin typeface="Cambria Math" panose="02040503050406030204" pitchFamily="18" charset="0"/>
                            </a:rPr>
                          </m:ctrlPr>
                        </m:fPr>
                        <m:num>
                          <m:r>
                            <a:rPr lang="en-GB" b="0" i="1" smtClean="0">
                              <a:latin typeface="Cambria Math" charset="0"/>
                            </a:rPr>
                            <m:t>1</m:t>
                          </m:r>
                        </m:num>
                        <m:den>
                          <m:d>
                            <m:dPr>
                              <m:begChr m:val="|"/>
                              <m:endChr m:val="|"/>
                              <m:ctrlPr>
                                <a:rPr lang="en-GB" b="0" i="1" smtClean="0">
                                  <a:latin typeface="Cambria Math" panose="02040503050406030204" pitchFamily="18" charset="0"/>
                                </a:rPr>
                              </m:ctrlPr>
                            </m:dPr>
                            <m:e>
                              <m:f>
                                <m:fPr>
                                  <m:type m:val="skw"/>
                                  <m:ctrlPr>
                                    <a:rPr lang="en-GB" b="0" i="1" smtClean="0">
                                      <a:latin typeface="Cambria Math" panose="02040503050406030204" pitchFamily="18" charset="0"/>
                                    </a:rPr>
                                  </m:ctrlPr>
                                </m:fPr>
                                <m:num>
                                  <m:r>
                                    <a:rPr lang="en-GB" b="0" i="1" smtClean="0">
                                      <a:latin typeface="Cambria Math" charset="0"/>
                                    </a:rPr>
                                    <m:t>𝑑𝑐</m:t>
                                  </m:r>
                                </m:num>
                                <m:den>
                                  <m:r>
                                    <a:rPr lang="en-GB" b="0" i="1" smtClean="0">
                                      <a:latin typeface="Cambria Math" charset="0"/>
                                    </a:rPr>
                                    <m:t>𝑑𝑧</m:t>
                                  </m:r>
                                </m:den>
                              </m:f>
                            </m:e>
                          </m:d>
                        </m:den>
                      </m:f>
                    </m:oMath>
                  </m:oMathPara>
                </a14:m>
                <a:endParaRPr lang="en-GB" dirty="0"/>
              </a:p>
              <a:p>
                <a:pPr>
                  <a:spcAft>
                    <a:spcPts val="600"/>
                  </a:spcAft>
                </a:pPr>
                <a:r>
                  <a:rPr lang="en-GB" dirty="0"/>
                  <a:t>and the coordinates of its </a:t>
                </a:r>
                <a:r>
                  <a:rPr lang="en-US" dirty="0"/>
                  <a:t>center</a:t>
                </a:r>
                <a:r>
                  <a:rPr lang="en-GB" dirty="0"/>
                  <a:t> </a:t>
                </a:r>
                <a:r>
                  <a:rPr lang="fr-FR" dirty="0"/>
                  <a:t>are </a:t>
                </a:r>
              </a:p>
              <a:p>
                <a:pPr>
                  <a:spcAft>
                    <a:spcPts val="600"/>
                  </a:spcAft>
                </a:pPr>
                <a:r>
                  <a:rPr lang="en-US" dirty="0"/>
                  <a:t>     </a:t>
                </a:r>
                <a14:m>
                  <m:oMath xmlns:m="http://schemas.openxmlformats.org/officeDocument/2006/math">
                    <m:sSub>
                      <m:sSubPr>
                        <m:ctrlPr>
                          <a:rPr lang="en-US" i="1" smtClean="0">
                            <a:latin typeface="Cambria Math" panose="02040503050406030204" pitchFamily="18" charset="0"/>
                          </a:rPr>
                        </m:ctrlPr>
                      </m:sSubPr>
                      <m:e>
                        <m:r>
                          <a:rPr lang="fr-FR" b="0" i="1" smtClean="0">
                            <a:latin typeface="Cambria Math" charset="0"/>
                          </a:rPr>
                          <m:t>𝑥</m:t>
                        </m:r>
                      </m:e>
                      <m:sub>
                        <m:r>
                          <a:rPr lang="fr-FR" b="0" i="1" smtClean="0">
                            <a:latin typeface="Cambria Math" charset="0"/>
                          </a:rPr>
                          <m:t>𝐶</m:t>
                        </m:r>
                      </m:sub>
                    </m:sSub>
                    <m:r>
                      <a:rPr lang="fr-FR" b="0" i="1" smtClean="0">
                        <a:latin typeface="Cambria Math" charset="0"/>
                      </a:rPr>
                      <m:t>=</m:t>
                    </m:r>
                    <m:r>
                      <a:rPr lang="fr-FR" b="0" i="1" smtClean="0">
                        <a:latin typeface="Cambria Math" charset="0"/>
                      </a:rPr>
                      <m:t>𝑅</m:t>
                    </m:r>
                    <m:func>
                      <m:funcPr>
                        <m:ctrlPr>
                          <a:rPr lang="en-GB" i="1">
                            <a:latin typeface="Cambria Math" panose="02040503050406030204" pitchFamily="18" charset="0"/>
                          </a:rPr>
                        </m:ctrlPr>
                      </m:funcPr>
                      <m:fName>
                        <m:r>
                          <m:rPr>
                            <m:sty m:val="p"/>
                          </m:rPr>
                          <a:rPr lang="en-GB">
                            <a:latin typeface="Cambria Math" charset="0"/>
                          </a:rPr>
                          <m:t>cos</m:t>
                        </m:r>
                      </m:fName>
                      <m:e>
                        <m:sSub>
                          <m:sSubPr>
                            <m:ctrlPr>
                              <a:rPr lang="en-GB" i="1">
                                <a:latin typeface="Cambria Math" panose="02040503050406030204" pitchFamily="18" charset="0"/>
                              </a:rPr>
                            </m:ctrlPr>
                          </m:sSubPr>
                          <m:e>
                            <m:r>
                              <a:rPr lang="en-GB" i="1">
                                <a:latin typeface="Cambria Math" charset="0"/>
                                <a:ea typeface="Cambria Math" charset="0"/>
                                <a:cs typeface="Cambria Math" charset="0"/>
                              </a:rPr>
                              <m:t>𝜃</m:t>
                            </m:r>
                          </m:e>
                          <m:sub>
                            <m:r>
                              <a:rPr lang="en-GB" i="1">
                                <a:latin typeface="Cambria Math" charset="0"/>
                              </a:rPr>
                              <m:t>𝑆</m:t>
                            </m:r>
                          </m:sub>
                        </m:sSub>
                      </m:e>
                    </m:func>
                  </m:oMath>
                </a14:m>
                <a:r>
                  <a:rPr lang="fr-FR" dirty="0"/>
                  <a:t>  ;  </a:t>
                </a:r>
                <a14:m>
                  <m:oMath xmlns:m="http://schemas.openxmlformats.org/officeDocument/2006/math">
                    <m:sSub>
                      <m:sSubPr>
                        <m:ctrlPr>
                          <a:rPr lang="en-US" i="1">
                            <a:latin typeface="Cambria Math" panose="02040503050406030204" pitchFamily="18" charset="0"/>
                          </a:rPr>
                        </m:ctrlPr>
                      </m:sSubPr>
                      <m:e>
                        <m:r>
                          <a:rPr lang="fr-FR" b="0" i="1" smtClean="0">
                            <a:latin typeface="Cambria Math" charset="0"/>
                          </a:rPr>
                          <m:t>𝑧</m:t>
                        </m:r>
                      </m:e>
                      <m:sub>
                        <m:r>
                          <a:rPr lang="fr-FR" i="1">
                            <a:latin typeface="Cambria Math" charset="0"/>
                          </a:rPr>
                          <m:t>𝐶</m:t>
                        </m:r>
                      </m:sub>
                    </m:sSub>
                    <m:r>
                      <a:rPr lang="fr-FR" i="1">
                        <a:latin typeface="Cambria Math" charset="0"/>
                      </a:rPr>
                      <m:t>=</m:t>
                    </m:r>
                    <m:sSub>
                      <m:sSubPr>
                        <m:ctrlPr>
                          <a:rPr lang="en-GB" i="1">
                            <a:latin typeface="Cambria Math" panose="02040503050406030204" pitchFamily="18" charset="0"/>
                          </a:rPr>
                        </m:ctrlPr>
                      </m:sSubPr>
                      <m:e>
                        <m:r>
                          <a:rPr lang="en-GB" i="1">
                            <a:latin typeface="Cambria Math" charset="0"/>
                          </a:rPr>
                          <m:t>𝑧</m:t>
                        </m:r>
                      </m:e>
                      <m:sub>
                        <m:r>
                          <a:rPr lang="en-GB" i="1">
                            <a:latin typeface="Cambria Math" charset="0"/>
                          </a:rPr>
                          <m:t>𝑆</m:t>
                        </m:r>
                      </m:sub>
                    </m:sSub>
                    <m:r>
                      <a:rPr lang="fr-FR" b="0" i="1" smtClean="0">
                        <a:latin typeface="Cambria Math" charset="0"/>
                      </a:rPr>
                      <m:t>−</m:t>
                    </m:r>
                    <m:f>
                      <m:fPr>
                        <m:ctrlPr>
                          <a:rPr lang="en-GB" i="1">
                            <a:latin typeface="Cambria Math" panose="02040503050406030204" pitchFamily="18" charset="0"/>
                          </a:rPr>
                        </m:ctrlPr>
                      </m:fPr>
                      <m:num>
                        <m:r>
                          <a:rPr lang="fr-FR" i="1" smtClean="0">
                            <a:latin typeface="Cambria Math" panose="02040503050406030204" pitchFamily="18" charset="0"/>
                          </a:rPr>
                          <m:t>𝑐</m:t>
                        </m:r>
                        <m:r>
                          <a:rPr lang="fr-FR"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charset="0"/>
                              </a:rPr>
                              <m:t>𝑧</m:t>
                            </m:r>
                          </m:e>
                          <m:sub>
                            <m:r>
                              <a:rPr lang="en-GB" i="1">
                                <a:latin typeface="Cambria Math" charset="0"/>
                              </a:rPr>
                              <m:t>𝑆</m:t>
                            </m:r>
                          </m:sub>
                        </m:sSub>
                        <m:r>
                          <a:rPr lang="fr-FR" b="0" i="1" smtClean="0">
                            <a:latin typeface="Cambria Math" panose="02040503050406030204" pitchFamily="18" charset="0"/>
                          </a:rPr>
                          <m:t>)</m:t>
                        </m:r>
                      </m:num>
                      <m:den>
                        <m:f>
                          <m:fPr>
                            <m:type m:val="skw"/>
                            <m:ctrlPr>
                              <a:rPr lang="en-GB" i="1">
                                <a:latin typeface="Cambria Math" panose="02040503050406030204" pitchFamily="18" charset="0"/>
                              </a:rPr>
                            </m:ctrlPr>
                          </m:fPr>
                          <m:num>
                            <m:r>
                              <a:rPr lang="en-GB" i="1">
                                <a:latin typeface="Cambria Math" charset="0"/>
                              </a:rPr>
                              <m:t>𝑑𝑐</m:t>
                            </m:r>
                          </m:num>
                          <m:den>
                            <m:r>
                              <a:rPr lang="en-GB" i="1">
                                <a:latin typeface="Cambria Math" charset="0"/>
                              </a:rPr>
                              <m:t>𝑑𝑧</m:t>
                            </m:r>
                          </m:den>
                        </m:f>
                      </m:den>
                    </m:f>
                  </m:oMath>
                </a14:m>
                <a:endParaRPr lang="fr-FR" dirty="0"/>
              </a:p>
              <a:p>
                <a:pPr>
                  <a:spcAft>
                    <a:spcPts val="600"/>
                  </a:spcAft>
                </a:pPr>
                <a:r>
                  <a:rPr lang="fr-FR" dirty="0"/>
                  <a:t>The </a:t>
                </a:r>
                <a:r>
                  <a:rPr lang="en-US" dirty="0"/>
                  <a:t>curvature is, upwards 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𝑑𝑐</m:t>
                        </m:r>
                      </m:num>
                      <m:den>
                        <m:r>
                          <a:rPr lang="en-US" i="1">
                            <a:latin typeface="Cambria Math" panose="02040503050406030204" pitchFamily="18" charset="0"/>
                          </a:rPr>
                          <m:t>𝑑𝑧</m:t>
                        </m:r>
                      </m:den>
                    </m:f>
                    <m:r>
                      <a:rPr lang="en-US" i="1">
                        <a:latin typeface="Cambria Math" charset="0"/>
                      </a:rPr>
                      <m:t>&gt;0</m:t>
                    </m:r>
                  </m:oMath>
                </a14:m>
                <a:endParaRPr lang="en-US" dirty="0"/>
              </a:p>
              <a:p>
                <a:pPr>
                  <a:spcAft>
                    <a:spcPts val="600"/>
                  </a:spcAft>
                </a:pPr>
                <a:r>
                  <a:rPr lang="en-US" dirty="0"/>
                  <a:t>			  downwards 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𝑑𝑐</m:t>
                        </m:r>
                      </m:num>
                      <m:den>
                        <m:r>
                          <a:rPr lang="en-US" i="1">
                            <a:latin typeface="Cambria Math" panose="02040503050406030204" pitchFamily="18" charset="0"/>
                          </a:rPr>
                          <m:t>𝑑𝑧</m:t>
                        </m:r>
                      </m:den>
                    </m:f>
                    <m:r>
                      <a:rPr lang="fr-FR" b="0" i="1" smtClean="0">
                        <a:latin typeface="Cambria Math" charset="0"/>
                      </a:rPr>
                      <m:t>&lt;</m:t>
                    </m:r>
                    <m:r>
                      <a:rPr lang="fr-FR" i="1">
                        <a:latin typeface="Cambria Math" charset="0"/>
                      </a:rPr>
                      <m:t>0</m:t>
                    </m:r>
                  </m:oMath>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2287956" y="3278904"/>
                <a:ext cx="4150154" cy="3010376"/>
              </a:xfrm>
              <a:prstGeom prst="rect">
                <a:avLst/>
              </a:prstGeom>
              <a:blipFill>
                <a:blip r:embed="rId7"/>
                <a:stretch>
                  <a:fillRect l="-1223" t="-126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E40278B-6C24-B84C-8F8E-2635D2521EDF}"/>
                  </a:ext>
                </a:extLst>
              </p:cNvPr>
              <p:cNvSpPr/>
              <p:nvPr/>
            </p:nvSpPr>
            <p:spPr>
              <a:xfrm>
                <a:off x="6709299" y="4012025"/>
                <a:ext cx="4562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FR" b="0" i="1" smtClean="0">
                              <a:latin typeface="Cambria Math" charset="0"/>
                            </a:rPr>
                            <m:t>𝑐</m:t>
                          </m:r>
                        </m:e>
                        <m:sub>
                          <m:r>
                            <a:rPr lang="fr-FR" b="0" i="1" smtClean="0">
                              <a:latin typeface="Cambria Math" charset="0"/>
                            </a:rPr>
                            <m:t>0</m:t>
                          </m:r>
                        </m:sub>
                      </m:sSub>
                    </m:oMath>
                  </m:oMathPara>
                </a14:m>
                <a:endParaRPr lang="en-US" dirty="0"/>
              </a:p>
            </p:txBody>
          </p:sp>
        </mc:Choice>
        <mc:Fallback xmlns="">
          <p:sp>
            <p:nvSpPr>
              <p:cNvPr id="20" name="Rectangle 19">
                <a:extLst>
                  <a:ext uri="{FF2B5EF4-FFF2-40B4-BE49-F238E27FC236}">
                    <a16:creationId xmlns="" xmlns:a16="http://schemas.microsoft.com/office/drawing/2014/main" xmlns:a14="http://schemas.microsoft.com/office/drawing/2010/main" id="{8E40278B-6C24-B84C-8F8E-2635D2521EDF}"/>
                  </a:ext>
                </a:extLst>
              </p:cNvPr>
              <p:cNvSpPr>
                <a:spLocks noRot="1" noChangeAspect="1" noMove="1" noResize="1" noEditPoints="1" noAdjustHandles="1" noChangeArrowheads="1" noChangeShapeType="1" noTextEdit="1"/>
              </p:cNvSpPr>
              <p:nvPr/>
            </p:nvSpPr>
            <p:spPr>
              <a:xfrm>
                <a:off x="6709299" y="4012025"/>
                <a:ext cx="456279" cy="369332"/>
              </a:xfrm>
              <a:prstGeom prst="rect">
                <a:avLst/>
              </a:prstGeom>
              <a:blipFill rotWithShape="0">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528466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78CCE-2DBB-6746-B656-4BCB7ABA7D0E}"/>
              </a:ext>
            </a:extLst>
          </p:cNvPr>
          <p:cNvSpPr>
            <a:spLocks noGrp="1"/>
          </p:cNvSpPr>
          <p:nvPr>
            <p:ph type="title"/>
          </p:nvPr>
        </p:nvSpPr>
        <p:spPr/>
        <p:txBody>
          <a:bodyPr/>
          <a:lstStyle/>
          <a:p>
            <a:r>
              <a:rPr lang="en-US" dirty="0"/>
              <a:t>Green’s function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A7A0E08-F25A-6E4A-B547-7F526BC000BB}"/>
                  </a:ext>
                </a:extLst>
              </p:cNvPr>
              <p:cNvSpPr>
                <a:spLocks noGrp="1"/>
              </p:cNvSpPr>
              <p:nvPr>
                <p:ph idx="1"/>
              </p:nvPr>
            </p:nvSpPr>
            <p:spPr>
              <a:xfrm>
                <a:off x="2216552" y="1618594"/>
                <a:ext cx="7796540" cy="4399820"/>
              </a:xfrm>
            </p:spPr>
            <p:txBody>
              <a:bodyPr>
                <a:normAutofit/>
              </a:bodyPr>
              <a:lstStyle/>
              <a:p>
                <a:pPr marL="0" indent="0">
                  <a:buNone/>
                </a:pPr>
                <a:r>
                  <a:rPr lang="en-GB" sz="2400" b="1" dirty="0">
                    <a:solidFill>
                      <a:srgbClr val="FFFF00"/>
                    </a:solidFill>
                  </a:rPr>
                  <a:t>Impulse response</a:t>
                </a:r>
              </a:p>
              <a:p>
                <a:r>
                  <a:rPr lang="en-GB" sz="1800" dirty="0"/>
                  <a:t>Mathematically, Green’s function </a:t>
                </a:r>
                <a14:m>
                  <m:oMath xmlns:m="http://schemas.openxmlformats.org/officeDocument/2006/math">
                    <m:r>
                      <a:rPr lang="fr-FR" sz="1800" i="1">
                        <a:latin typeface="Cambria Math" panose="02040503050406030204" pitchFamily="18" charset="0"/>
                      </a:rPr>
                      <m:t>𝐺</m:t>
                    </m:r>
                  </m:oMath>
                </a14:m>
                <a:r>
                  <a:rPr lang="en-GB" sz="1800" dirty="0"/>
                  <a:t>, or impulse response function, is the </a:t>
                </a:r>
                <a:r>
                  <a:rPr lang="en-GB" sz="1800" dirty="0">
                    <a:solidFill>
                      <a:srgbClr val="FFC000"/>
                    </a:solidFill>
                  </a:rPr>
                  <a:t>causal</a:t>
                </a:r>
                <a:r>
                  <a:rPr lang="en-GB" sz="1800" dirty="0"/>
                  <a:t> solution associated to a source of the form </a:t>
                </a:r>
                <a14:m>
                  <m:oMath xmlns:m="http://schemas.openxmlformats.org/officeDocument/2006/math">
                    <m:r>
                      <a:rPr lang="en-GB" sz="1800" b="0" i="1" smtClean="0">
                        <a:latin typeface="Cambria Math" panose="02040503050406030204" pitchFamily="18" charset="0"/>
                      </a:rPr>
                      <m:t>𝛿</m:t>
                    </m:r>
                    <m:d>
                      <m:dPr>
                        <m:ctrlPr>
                          <a:rPr lang="en-GB" sz="1800" b="0" i="1" smtClean="0">
                            <a:latin typeface="Cambria Math" panose="02040503050406030204" pitchFamily="18" charset="0"/>
                          </a:rPr>
                        </m:ctrlPr>
                      </m:dPr>
                      <m:e>
                        <m:r>
                          <a:rPr lang="en-GB" sz="1800" b="1" i="1" smtClean="0">
                            <a:latin typeface="Cambria Math" panose="02040503050406030204" pitchFamily="18" charset="0"/>
                          </a:rPr>
                          <m:t>𝒓</m:t>
                        </m:r>
                      </m:e>
                    </m:d>
                    <m:r>
                      <a:rPr lang="en-GB" sz="1800" b="0" i="1" smtClean="0">
                        <a:latin typeface="Cambria Math" panose="02040503050406030204" pitchFamily="18" charset="0"/>
                      </a:rPr>
                      <m:t>𝛿</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𝑡</m:t>
                        </m:r>
                      </m:e>
                    </m:d>
                    <m:r>
                      <a:rPr lang="en-GB" sz="1800" b="0" i="0" smtClean="0">
                        <a:latin typeface="Cambria Math" panose="02040503050406030204" pitchFamily="18" charset="0"/>
                      </a:rPr>
                      <m:t>,</m:t>
                    </m:r>
                  </m:oMath>
                </a14:m>
                <a:r>
                  <a:rPr lang="en-GB" sz="1800" dirty="0"/>
                  <a:t> which can be interpreted as an infinitely short pulse transmitted from a point-like source in an isotropic way.</a:t>
                </a:r>
              </a:p>
              <a:p>
                <a:r>
                  <a:rPr lang="en-GB" sz="1800" dirty="0"/>
                  <a:t>If </a:t>
                </a:r>
                <a14:m>
                  <m:oMath xmlns:m="http://schemas.openxmlformats.org/officeDocument/2006/math">
                    <m:r>
                      <m:rPr>
                        <m:sty m:val="p"/>
                      </m:rPr>
                      <a:rPr lang="fr-FR" sz="1800">
                        <a:latin typeface="Cambria Math" panose="02040503050406030204" pitchFamily="18" charset="0"/>
                      </a:rPr>
                      <m:t>L</m:t>
                    </m:r>
                  </m:oMath>
                </a14:m>
                <a:r>
                  <a:rPr lang="en-GB" sz="1800" dirty="0"/>
                  <a:t> denotes the operator describing the investigated physical phenomenon, then</a:t>
                </a:r>
                <a:endParaRPr lang="fr-FR" sz="18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fr-FR" sz="1800">
                          <a:latin typeface="Cambria Math" panose="02040503050406030204" pitchFamily="18" charset="0"/>
                        </a:rPr>
                        <m:t>L</m:t>
                      </m:r>
                      <m:r>
                        <a:rPr lang="fr-FR" sz="1800">
                          <a:latin typeface="Cambria Math" panose="02040503050406030204" pitchFamily="18" charset="0"/>
                        </a:rPr>
                        <m:t> </m:t>
                      </m:r>
                      <m:r>
                        <a:rPr lang="fr-FR" sz="1800" i="1">
                          <a:latin typeface="Cambria Math" panose="02040503050406030204" pitchFamily="18" charset="0"/>
                        </a:rPr>
                        <m:t>𝐺</m:t>
                      </m:r>
                      <m:r>
                        <a:rPr lang="fr-FR" sz="1800" i="1">
                          <a:latin typeface="Cambria Math" panose="02040503050406030204" pitchFamily="18" charset="0"/>
                        </a:rPr>
                        <m:t>=</m:t>
                      </m:r>
                      <m:r>
                        <a:rPr lang="en-GB" sz="1800" i="1">
                          <a:latin typeface="Cambria Math" panose="02040503050406030204" pitchFamily="18" charset="0"/>
                        </a:rPr>
                        <m:t>𝛿</m:t>
                      </m:r>
                      <m:d>
                        <m:dPr>
                          <m:ctrlPr>
                            <a:rPr lang="en-GB" sz="1800" i="1">
                              <a:latin typeface="Cambria Math" panose="02040503050406030204" pitchFamily="18" charset="0"/>
                            </a:rPr>
                          </m:ctrlPr>
                        </m:dPr>
                        <m:e>
                          <m:r>
                            <a:rPr lang="en-GB" sz="1800" b="1" i="1">
                              <a:latin typeface="Cambria Math" panose="02040503050406030204" pitchFamily="18" charset="0"/>
                            </a:rPr>
                            <m:t>𝒓</m:t>
                          </m:r>
                        </m:e>
                      </m:d>
                      <m:r>
                        <a:rPr lang="en-GB" sz="1800" i="1">
                          <a:latin typeface="Cambria Math" panose="02040503050406030204" pitchFamily="18" charset="0"/>
                        </a:rPr>
                        <m:t>𝛿</m:t>
                      </m:r>
                      <m:d>
                        <m:dPr>
                          <m:ctrlPr>
                            <a:rPr lang="en-GB" sz="1800" i="1">
                              <a:latin typeface="Cambria Math" panose="02040503050406030204" pitchFamily="18" charset="0"/>
                            </a:rPr>
                          </m:ctrlPr>
                        </m:dPr>
                        <m:e>
                          <m:r>
                            <a:rPr lang="en-GB" sz="1800" i="1">
                              <a:latin typeface="Cambria Math" panose="02040503050406030204" pitchFamily="18" charset="0"/>
                            </a:rPr>
                            <m:t>𝑡</m:t>
                          </m:r>
                        </m:e>
                      </m:d>
                    </m:oMath>
                  </m:oMathPara>
                </a14:m>
                <a:endParaRPr lang="en-GB" sz="1800" dirty="0"/>
              </a:p>
              <a:p>
                <a:r>
                  <a:rPr lang="en-GB" sz="1800" dirty="0"/>
                  <a:t>If </a:t>
                </a:r>
                <a14:m>
                  <m:oMath xmlns:m="http://schemas.openxmlformats.org/officeDocument/2006/math">
                    <m:r>
                      <m:rPr>
                        <m:sty m:val="p"/>
                      </m:rPr>
                      <a:rPr lang="fr-FR" sz="1800">
                        <a:latin typeface="Cambria Math" panose="02040503050406030204" pitchFamily="18" charset="0"/>
                      </a:rPr>
                      <m:t>L</m:t>
                    </m:r>
                    <m:r>
                      <a:rPr lang="fr-FR" sz="1800" i="1">
                        <a:latin typeface="Cambria Math" panose="02040503050406030204" pitchFamily="18" charset="0"/>
                      </a:rPr>
                      <m:t> </m:t>
                    </m:r>
                  </m:oMath>
                </a14:m>
                <a:r>
                  <a:rPr lang="en-GB" sz="1800" dirty="0"/>
                  <a:t>is </a:t>
                </a:r>
                <a:r>
                  <a:rPr lang="en-GB" sz="1800" dirty="0">
                    <a:solidFill>
                      <a:srgbClr val="FFC000"/>
                    </a:solidFill>
                  </a:rPr>
                  <a:t>linear</a:t>
                </a:r>
                <a:r>
                  <a:rPr lang="en-GB" sz="1800" dirty="0"/>
                  <a:t>, for any source term </a:t>
                </a:r>
                <a14:m>
                  <m:oMath xmlns:m="http://schemas.openxmlformats.org/officeDocument/2006/math">
                    <m:r>
                      <a:rPr lang="fr-FR" sz="1800" i="1">
                        <a:latin typeface="Cambria Math" panose="02040503050406030204" pitchFamily="18" charset="0"/>
                      </a:rPr>
                      <m:t>𝑆</m:t>
                    </m:r>
                  </m:oMath>
                </a14:m>
                <a:r>
                  <a:rPr lang="en-GB" sz="1800" dirty="0"/>
                  <a:t>, the solution of </a:t>
                </a:r>
                <a14:m>
                  <m:oMath xmlns:m="http://schemas.openxmlformats.org/officeDocument/2006/math">
                    <m:r>
                      <m:rPr>
                        <m:sty m:val="p"/>
                      </m:rPr>
                      <a:rPr lang="fr-FR" sz="1800">
                        <a:latin typeface="Cambria Math" panose="02040503050406030204" pitchFamily="18" charset="0"/>
                      </a:rPr>
                      <m:t>L</m:t>
                    </m:r>
                    <m:r>
                      <a:rPr lang="fr-FR" sz="1800">
                        <a:latin typeface="Cambria Math" panose="02040503050406030204" pitchFamily="18" charset="0"/>
                      </a:rPr>
                      <m:t> </m:t>
                    </m:r>
                    <m:r>
                      <a:rPr lang="fr-FR" sz="1800" b="0" i="1" smtClean="0">
                        <a:latin typeface="Cambria Math" panose="02040503050406030204" pitchFamily="18" charset="0"/>
                      </a:rPr>
                      <m:t>𝑢</m:t>
                    </m:r>
                    <m:r>
                      <a:rPr lang="fr-FR" sz="1800" b="0" i="1" smtClean="0">
                        <a:latin typeface="Cambria Math" panose="02040503050406030204" pitchFamily="18" charset="0"/>
                      </a:rPr>
                      <m:t>=</m:t>
                    </m:r>
                    <m:r>
                      <a:rPr lang="fr-FR" sz="1800" b="0" i="1" smtClean="0">
                        <a:latin typeface="Cambria Math" panose="02040503050406030204" pitchFamily="18" charset="0"/>
                      </a:rPr>
                      <m:t>𝑆</m:t>
                    </m:r>
                  </m:oMath>
                </a14:m>
                <a:r>
                  <a:rPr lang="en-GB" sz="1800" dirty="0"/>
                  <a:t> writes as</a:t>
                </a:r>
              </a:p>
              <a:p>
                <a:pPr marL="0" indent="0">
                  <a:buNone/>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rPr>
                        <m:t>𝑢</m:t>
                      </m:r>
                      <m:r>
                        <a:rPr lang="fr-FR" sz="1800" b="0" i="1" smtClean="0">
                          <a:latin typeface="Cambria Math" panose="02040503050406030204" pitchFamily="18" charset="0"/>
                        </a:rPr>
                        <m:t>=</m:t>
                      </m:r>
                      <m:r>
                        <a:rPr lang="fr-FR" sz="1800" i="1">
                          <a:latin typeface="Cambria Math" panose="02040503050406030204" pitchFamily="18" charset="0"/>
                        </a:rPr>
                        <m:t>𝐺</m:t>
                      </m:r>
                      <m:r>
                        <a:rPr lang="fr-FR" sz="1800" b="0" i="1" smtClean="0">
                          <a:latin typeface="Cambria Math" panose="02040503050406030204" pitchFamily="18" charset="0"/>
                        </a:rPr>
                        <m:t>∗</m:t>
                      </m:r>
                      <m:r>
                        <a:rPr lang="fr-FR" sz="1800" b="0" i="1" smtClean="0">
                          <a:latin typeface="Cambria Math" panose="02040503050406030204" pitchFamily="18" charset="0"/>
                        </a:rPr>
                        <m:t>𝑆</m:t>
                      </m:r>
                    </m:oMath>
                  </m:oMathPara>
                </a14:m>
                <a:endParaRPr lang="en-GB" sz="1800" dirty="0"/>
              </a:p>
            </p:txBody>
          </p:sp>
        </mc:Choice>
        <mc:Fallback xmlns="">
          <p:sp>
            <p:nvSpPr>
              <p:cNvPr id="3" name="Espace réservé du contenu 2">
                <a:extLst>
                  <a:ext uri="{FF2B5EF4-FFF2-40B4-BE49-F238E27FC236}">
                    <a16:creationId xmlns:a16="http://schemas.microsoft.com/office/drawing/2014/main" id="{8A7A0E08-F25A-6E4A-B547-7F526BC000BB}"/>
                  </a:ext>
                </a:extLst>
              </p:cNvPr>
              <p:cNvSpPr>
                <a:spLocks noGrp="1" noRot="1" noChangeAspect="1" noMove="1" noResize="1" noEditPoints="1" noAdjustHandles="1" noChangeArrowheads="1" noChangeShapeType="1" noTextEdit="1"/>
              </p:cNvSpPr>
              <p:nvPr>
                <p:ph idx="1"/>
              </p:nvPr>
            </p:nvSpPr>
            <p:spPr>
              <a:xfrm>
                <a:off x="2216552" y="1618594"/>
                <a:ext cx="7796540" cy="4399820"/>
              </a:xfrm>
              <a:blipFill>
                <a:blip r:embed="rId2"/>
                <a:stretch>
                  <a:fillRect l="-1138" r="-976"/>
                </a:stretch>
              </a:blipFill>
            </p:spPr>
            <p:txBody>
              <a:bodyPr/>
              <a:lstStyle/>
              <a:p>
                <a:r>
                  <a:rPr lang="fr-FR">
                    <a:noFill/>
                  </a:rPr>
                  <a:t> </a:t>
                </a:r>
              </a:p>
            </p:txBody>
          </p:sp>
        </mc:Fallback>
      </mc:AlternateContent>
    </p:spTree>
    <p:extLst>
      <p:ext uri="{BB962C8B-B14F-4D97-AF65-F5344CB8AC3E}">
        <p14:creationId xmlns:p14="http://schemas.microsoft.com/office/powerpoint/2010/main" val="173895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78CCE-2DBB-6746-B656-4BCB7ABA7D0E}"/>
              </a:ext>
            </a:extLst>
          </p:cNvPr>
          <p:cNvSpPr>
            <a:spLocks noGrp="1"/>
          </p:cNvSpPr>
          <p:nvPr>
            <p:ph type="title"/>
          </p:nvPr>
        </p:nvSpPr>
        <p:spPr/>
        <p:txBody>
          <a:bodyPr/>
          <a:lstStyle/>
          <a:p>
            <a:r>
              <a:rPr lang="en-US" dirty="0"/>
              <a:t>Green’s function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A7A0E08-F25A-6E4A-B547-7F526BC000BB}"/>
                  </a:ext>
                </a:extLst>
              </p:cNvPr>
              <p:cNvSpPr>
                <a:spLocks noGrp="1"/>
              </p:cNvSpPr>
              <p:nvPr>
                <p:ph idx="1"/>
              </p:nvPr>
            </p:nvSpPr>
            <p:spPr>
              <a:xfrm>
                <a:off x="2485683" y="1559464"/>
                <a:ext cx="7845985" cy="4490480"/>
              </a:xfrm>
            </p:spPr>
            <p:txBody>
              <a:bodyPr>
                <a:normAutofit/>
              </a:bodyPr>
              <a:lstStyle/>
              <a:p>
                <a:pPr marL="0" indent="0">
                  <a:lnSpc>
                    <a:spcPts val="2800"/>
                  </a:lnSpc>
                  <a:spcAft>
                    <a:spcPts val="0"/>
                  </a:spcAft>
                  <a:buNone/>
                </a:pPr>
                <a:r>
                  <a:rPr lang="en-GB" sz="2400" b="1" dirty="0">
                    <a:solidFill>
                      <a:srgbClr val="FFFF00"/>
                    </a:solidFill>
                  </a:rPr>
                  <a:t>Spherical wave</a:t>
                </a:r>
              </a:p>
              <a:p>
                <a:pPr marL="0" indent="0">
                  <a:lnSpc>
                    <a:spcPts val="2800"/>
                  </a:lnSpc>
                  <a:spcAft>
                    <a:spcPts val="0"/>
                  </a:spcAft>
                  <a:buNone/>
                </a:pPr>
                <a:r>
                  <a:rPr lang="en-GB" sz="1800" dirty="0"/>
                  <a:t>For acoustic wave propagation in an infinite homogeneous medium, in the frame of linear approximation, </a:t>
                </a:r>
                <a:endParaRPr lang="en-GB" sz="1800" dirty="0">
                  <a:latin typeface="Cambria Math" panose="020405030504060302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r>
                        <m:rPr>
                          <m:sty m:val="p"/>
                        </m:rPr>
                        <a:rPr lang="en-GB" sz="1800" smtClean="0">
                          <a:latin typeface="Cambria Math" panose="02040503050406030204" pitchFamily="18" charset="0"/>
                        </a:rPr>
                        <m:t>L</m:t>
                      </m:r>
                      <m:r>
                        <a:rPr lang="en-GB" sz="1800" smtClean="0">
                          <a:latin typeface="Cambria Math" panose="02040503050406030204" pitchFamily="18" charset="0"/>
                        </a:rPr>
                        <m:t> </m:t>
                      </m:r>
                      <m:r>
                        <a:rPr lang="en-GB" sz="1800" i="1" smtClean="0">
                          <a:latin typeface="Cambria Math" panose="02040503050406030204" pitchFamily="18" charset="0"/>
                        </a:rPr>
                        <m:t>=</m:t>
                      </m:r>
                      <m:r>
                        <a:rPr lang="en-GB" sz="1800" i="1" smtClean="0">
                          <a:latin typeface="Cambria Math" panose="02040503050406030204" pitchFamily="18" charset="0"/>
                          <a:ea typeface="Cambria Math" panose="02040503050406030204" pitchFamily="18" charset="0"/>
                        </a:rPr>
                        <m:t>∆</m:t>
                      </m:r>
                      <m:r>
                        <a:rPr lang="en-GB" sz="180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i="1" smtClean="0">
                              <a:latin typeface="Cambria Math" panose="02040503050406030204" pitchFamily="18" charset="0"/>
                            </a:rPr>
                            <m:t>1</m:t>
                          </m:r>
                        </m:num>
                        <m:den>
                          <m:sSup>
                            <m:sSupPr>
                              <m:ctrlPr>
                                <a:rPr lang="en-GB" sz="1800" i="1" smtClean="0">
                                  <a:latin typeface="Cambria Math" panose="02040503050406030204" pitchFamily="18" charset="0"/>
                                </a:rPr>
                              </m:ctrlPr>
                            </m:sSupPr>
                            <m:e>
                              <m:r>
                                <a:rPr lang="en-GB" sz="1800" i="1" smtClean="0">
                                  <a:latin typeface="Cambria Math" panose="02040503050406030204" pitchFamily="18" charset="0"/>
                                </a:rPr>
                                <m:t>𝑐</m:t>
                              </m:r>
                            </m:e>
                            <m:sup>
                              <m:r>
                                <a:rPr lang="en-GB" sz="1800" i="1" smtClean="0">
                                  <a:latin typeface="Cambria Math" panose="02040503050406030204" pitchFamily="18" charset="0"/>
                                </a:rPr>
                                <m:t>2</m:t>
                              </m:r>
                            </m:sup>
                          </m:sSup>
                        </m:den>
                      </m:f>
                      <m:f>
                        <m:fPr>
                          <m:ctrlPr>
                            <a:rPr lang="en-GB" sz="1800" i="1" smtClean="0">
                              <a:latin typeface="Cambria Math" panose="02040503050406030204" pitchFamily="18" charset="0"/>
                            </a:rPr>
                          </m:ctrlPr>
                        </m:fPr>
                        <m:num>
                          <m:sSup>
                            <m:sSupPr>
                              <m:ctrlPr>
                                <a:rPr lang="en-GB" sz="1800" i="1" smtClean="0">
                                  <a:latin typeface="Cambria Math" panose="02040503050406030204" pitchFamily="18" charset="0"/>
                                </a:rPr>
                              </m:ctrlPr>
                            </m:sSupPr>
                            <m:e>
                              <m:r>
                                <a:rPr lang="en-GB" sz="1800" i="1" smtClean="0">
                                  <a:latin typeface="Cambria Math" panose="02040503050406030204" pitchFamily="18" charset="0"/>
                                </a:rPr>
                                <m:t>𝜕</m:t>
                              </m:r>
                            </m:e>
                            <m:sup>
                              <m:r>
                                <a:rPr lang="en-GB" sz="1800" i="1" smtClean="0">
                                  <a:latin typeface="Cambria Math" panose="02040503050406030204" pitchFamily="18" charset="0"/>
                                </a:rPr>
                                <m:t>2</m:t>
                              </m:r>
                            </m:sup>
                          </m:sSup>
                        </m:num>
                        <m:den>
                          <m:r>
                            <a:rPr lang="en-GB" sz="1800" i="1" smtClean="0">
                              <a:latin typeface="Cambria Math" panose="02040503050406030204" pitchFamily="18" charset="0"/>
                            </a:rPr>
                            <m:t>𝜕</m:t>
                          </m:r>
                          <m:sSup>
                            <m:sSupPr>
                              <m:ctrlPr>
                                <a:rPr lang="en-GB" sz="1800" i="1" smtClean="0">
                                  <a:latin typeface="Cambria Math" panose="02040503050406030204" pitchFamily="18" charset="0"/>
                                </a:rPr>
                              </m:ctrlPr>
                            </m:sSupPr>
                            <m:e>
                              <m:r>
                                <a:rPr lang="en-GB" sz="1800" i="1" smtClean="0">
                                  <a:latin typeface="Cambria Math" panose="02040503050406030204" pitchFamily="18" charset="0"/>
                                </a:rPr>
                                <m:t>𝑡</m:t>
                              </m:r>
                            </m:e>
                            <m:sup>
                              <m:r>
                                <a:rPr lang="en-GB" sz="1800" i="1" smtClean="0">
                                  <a:latin typeface="Cambria Math" panose="02040503050406030204" pitchFamily="18" charset="0"/>
                                </a:rPr>
                                <m:t>2</m:t>
                              </m:r>
                            </m:sup>
                          </m:sSup>
                        </m:den>
                      </m:f>
                    </m:oMath>
                  </m:oMathPara>
                </a14:m>
                <a:endParaRPr lang="en-GB" sz="1800" dirty="0"/>
              </a:p>
              <a:p>
                <a:pPr marL="0" indent="0">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𝐺</m:t>
                      </m:r>
                      <m:d>
                        <m:dPr>
                          <m:ctrlPr>
                            <a:rPr lang="en-GB" sz="1800" b="0" i="1" smtClean="0">
                              <a:latin typeface="Cambria Math" panose="02040503050406030204" pitchFamily="18" charset="0"/>
                            </a:rPr>
                          </m:ctrlPr>
                        </m:dPr>
                        <m:e>
                          <m:r>
                            <a:rPr lang="en-GB" sz="1800" b="1" i="0" smtClean="0">
                              <a:latin typeface="Cambria Math" panose="02040503050406030204" pitchFamily="18" charset="0"/>
                            </a:rPr>
                            <m:t>𝐫</m:t>
                          </m:r>
                          <m:r>
                            <a:rPr lang="en-GB" sz="1800" b="0" i="1" smtClean="0">
                              <a:latin typeface="Cambria Math" panose="02040503050406030204" pitchFamily="18" charset="0"/>
                            </a:rPr>
                            <m:t>,</m:t>
                          </m:r>
                          <m:r>
                            <a:rPr lang="en-GB" sz="1800" b="0" i="1" smtClean="0">
                              <a:latin typeface="Cambria Math" panose="02040503050406030204" pitchFamily="18" charset="0"/>
                            </a:rPr>
                            <m:t>𝑡</m:t>
                          </m:r>
                        </m:e>
                      </m:d>
                      <m:r>
                        <a:rPr lang="en-GB" sz="180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i="1" smtClean="0">
                              <a:latin typeface="Cambria Math" panose="02040503050406030204" pitchFamily="18" charset="0"/>
                            </a:rPr>
                            <m:t>1</m:t>
                          </m:r>
                        </m:num>
                        <m:den>
                          <m:r>
                            <a:rPr lang="en-GB" sz="1800" i="1" smtClean="0">
                              <a:latin typeface="Cambria Math" panose="02040503050406030204" pitchFamily="18" charset="0"/>
                            </a:rPr>
                            <m:t>4</m:t>
                          </m:r>
                          <m:r>
                            <a:rPr lang="en-GB" sz="1800" i="1" smtClean="0">
                              <a:latin typeface="Cambria Math" panose="02040503050406030204" pitchFamily="18" charset="0"/>
                            </a:rPr>
                            <m:t>𝜋</m:t>
                          </m:r>
                          <m:r>
                            <a:rPr lang="en-GB" sz="1800" i="1" smtClean="0">
                              <a:latin typeface="Cambria Math" panose="02040503050406030204" pitchFamily="18" charset="0"/>
                            </a:rPr>
                            <m:t>𝑟</m:t>
                          </m:r>
                        </m:den>
                      </m:f>
                      <m:r>
                        <a:rPr lang="en-GB" sz="1800" i="1" smtClean="0">
                          <a:latin typeface="Cambria Math" panose="02040503050406030204" pitchFamily="18" charset="0"/>
                        </a:rPr>
                        <m:t>𝛿</m:t>
                      </m:r>
                      <m:d>
                        <m:dPr>
                          <m:ctrlPr>
                            <a:rPr lang="en-GB" sz="1800" i="1" smtClean="0">
                              <a:latin typeface="Cambria Math" panose="02040503050406030204" pitchFamily="18" charset="0"/>
                            </a:rPr>
                          </m:ctrlPr>
                        </m:dPr>
                        <m:e>
                          <m:r>
                            <a:rPr lang="en-GB" sz="1800" i="1" smtClean="0">
                              <a:latin typeface="Cambria Math" panose="02040503050406030204" pitchFamily="18" charset="0"/>
                            </a:rPr>
                            <m:t>𝑡</m:t>
                          </m:r>
                          <m:r>
                            <a:rPr lang="en-GB" sz="1800" i="1" smtClean="0">
                              <a:latin typeface="Cambria Math" panose="02040503050406030204" pitchFamily="18" charset="0"/>
                            </a:rPr>
                            <m:t>−</m:t>
                          </m:r>
                          <m:f>
                            <m:fPr>
                              <m:ctrlPr>
                                <a:rPr lang="en-GB" sz="1800" i="1" smtClean="0">
                                  <a:latin typeface="Cambria Math" panose="02040503050406030204" pitchFamily="18" charset="0"/>
                                </a:rPr>
                              </m:ctrlPr>
                            </m:fPr>
                            <m:num>
                              <m:r>
                                <a:rPr lang="en-GB" sz="1800" i="1" smtClean="0">
                                  <a:latin typeface="Cambria Math" panose="02040503050406030204" pitchFamily="18" charset="0"/>
                                </a:rPr>
                                <m:t>𝑟</m:t>
                              </m:r>
                            </m:num>
                            <m:den>
                              <m:r>
                                <a:rPr lang="en-GB" sz="1800" i="1" smtClean="0">
                                  <a:latin typeface="Cambria Math" panose="02040503050406030204" pitchFamily="18" charset="0"/>
                                </a:rPr>
                                <m:t>𝑐</m:t>
                              </m:r>
                            </m:den>
                          </m:f>
                        </m:e>
                      </m:d>
                    </m:oMath>
                  </m:oMathPara>
                </a14:m>
                <a:endParaRPr lang="en-GB" sz="1800" dirty="0"/>
              </a:p>
              <a:p>
                <a:pPr>
                  <a:spcAft>
                    <a:spcPts val="0"/>
                  </a:spcAft>
                </a:pPr>
                <a14:m>
                  <m:oMath xmlns:m="http://schemas.openxmlformats.org/officeDocument/2006/math">
                    <m:r>
                      <a:rPr lang="en-GB" sz="1800" i="1" smtClean="0">
                        <a:latin typeface="Cambria Math" panose="02040503050406030204" pitchFamily="18" charset="0"/>
                      </a:rPr>
                      <m:t>𝐺</m:t>
                    </m:r>
                  </m:oMath>
                </a14:m>
                <a:r>
                  <a:rPr lang="en-GB" sz="1800" dirty="0"/>
                  <a:t> is an outgoing spherical wave</a:t>
                </a:r>
              </a:p>
              <a:p>
                <a:pPr>
                  <a:spcBef>
                    <a:spcPts val="400"/>
                  </a:spcBef>
                  <a:spcAft>
                    <a:spcPts val="0"/>
                  </a:spcAft>
                </a:pPr>
                <a:r>
                  <a:rPr lang="en-GB" sz="1800" dirty="0"/>
                  <a:t>If </a:t>
                </a:r>
                <a14:m>
                  <m:oMath xmlns:m="http://schemas.openxmlformats.org/officeDocument/2006/math">
                    <m:r>
                      <a:rPr lang="fr-FR" sz="1800" b="0" i="1" smtClean="0">
                        <a:latin typeface="Cambria Math" panose="02040503050406030204" pitchFamily="18" charset="0"/>
                      </a:rPr>
                      <m:t>𝑆</m:t>
                    </m:r>
                    <m:r>
                      <a:rPr lang="fr-FR" sz="1800" b="0" i="0" smtClean="0">
                        <a:latin typeface="Cambria Math" panose="02040503050406030204" pitchFamily="18" charset="0"/>
                      </a:rPr>
                      <m:t>(</m:t>
                    </m:r>
                    <m:r>
                      <a:rPr lang="fr-FR" sz="1800" b="1" i="0" smtClean="0">
                        <a:latin typeface="Cambria Math" panose="02040503050406030204" pitchFamily="18" charset="0"/>
                      </a:rPr>
                      <m:t>𝐫</m:t>
                    </m:r>
                    <m:r>
                      <a:rPr lang="fr-FR" sz="1800" b="0" i="0" smtClean="0">
                        <a:latin typeface="Cambria Math" panose="02040503050406030204" pitchFamily="18" charset="0"/>
                      </a:rPr>
                      <m:t>,</m:t>
                    </m:r>
                    <m:r>
                      <a:rPr lang="fr-FR" sz="1800" b="0" i="1" smtClean="0">
                        <a:latin typeface="Cambria Math" panose="02040503050406030204" pitchFamily="18" charset="0"/>
                      </a:rPr>
                      <m:t>𝑡</m:t>
                    </m:r>
                    <m:r>
                      <a:rPr lang="fr-FR" sz="1800" b="0" i="0" smtClean="0">
                        <a:latin typeface="Cambria Math" panose="02040503050406030204" pitchFamily="18" charset="0"/>
                      </a:rPr>
                      <m:t>)=</m:t>
                    </m:r>
                    <m:r>
                      <a:rPr lang="fr-FR" sz="1800" b="0" i="1" smtClean="0">
                        <a:latin typeface="Cambria Math" panose="02040503050406030204" pitchFamily="18" charset="0"/>
                      </a:rPr>
                      <m:t>𝑠</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𝛿</m:t>
                    </m:r>
                    <m:r>
                      <a:rPr lang="fr-FR" sz="1800" b="0" i="1" smtClean="0">
                        <a:latin typeface="Cambria Math" panose="02040503050406030204" pitchFamily="18" charset="0"/>
                      </a:rPr>
                      <m:t>(</m:t>
                    </m:r>
                    <m:r>
                      <a:rPr lang="fr-FR" sz="1800" b="1" i="0" smtClean="0">
                        <a:latin typeface="Cambria Math" panose="02040503050406030204" pitchFamily="18" charset="0"/>
                      </a:rPr>
                      <m:t>𝐫</m:t>
                    </m:r>
                    <m:r>
                      <a:rPr lang="fr-FR" sz="1800" b="0" i="1" smtClean="0">
                        <a:latin typeface="Cambria Math" panose="02040503050406030204" pitchFamily="18" charset="0"/>
                      </a:rPr>
                      <m:t>)</m:t>
                    </m:r>
                  </m:oMath>
                </a14:m>
                <a:r>
                  <a:rPr lang="en-GB" sz="1800" dirty="0"/>
                  <a:t>,	 </a:t>
                </a:r>
                <a14:m>
                  <m:oMath xmlns:m="http://schemas.openxmlformats.org/officeDocument/2006/math">
                    <m:r>
                      <a:rPr lang="fr-FR" sz="1800" i="1">
                        <a:latin typeface="Cambria Math" panose="02040503050406030204" pitchFamily="18" charset="0"/>
                      </a:rPr>
                      <m:t>𝑢</m:t>
                    </m:r>
                    <m:r>
                      <a:rPr lang="fr-FR" sz="1800" i="1">
                        <a:latin typeface="Cambria Math" panose="02040503050406030204" pitchFamily="18" charset="0"/>
                      </a:rPr>
                      <m:t>=−</m:t>
                    </m:r>
                    <m:f>
                      <m:fPr>
                        <m:ctrlPr>
                          <a:rPr lang="en-GB" sz="1800" i="1">
                            <a:latin typeface="Cambria Math" panose="02040503050406030204" pitchFamily="18" charset="0"/>
                          </a:rPr>
                        </m:ctrlPr>
                      </m:fPr>
                      <m:num>
                        <m:r>
                          <a:rPr lang="fr-FR" sz="1800" i="1">
                            <a:latin typeface="Cambria Math" panose="02040503050406030204" pitchFamily="18" charset="0"/>
                          </a:rPr>
                          <m:t>𝑠</m:t>
                        </m:r>
                        <m:d>
                          <m:dPr>
                            <m:ctrlPr>
                              <a:rPr lang="en-GB" sz="1800" i="1">
                                <a:latin typeface="Cambria Math" panose="02040503050406030204" pitchFamily="18" charset="0"/>
                              </a:rPr>
                            </m:ctrlPr>
                          </m:dPr>
                          <m:e>
                            <m:r>
                              <a:rPr lang="en-GB" sz="1800" i="1">
                                <a:latin typeface="Cambria Math" panose="02040503050406030204" pitchFamily="18" charset="0"/>
                              </a:rPr>
                              <m:t>𝑡</m:t>
                            </m:r>
                            <m:r>
                              <a:rPr lang="en-GB" sz="1800"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𝑟</m:t>
                                </m:r>
                              </m:num>
                              <m:den>
                                <m:r>
                                  <a:rPr lang="en-GB" sz="1800" i="1">
                                    <a:latin typeface="Cambria Math" panose="02040503050406030204" pitchFamily="18" charset="0"/>
                                  </a:rPr>
                                  <m:t>𝑐</m:t>
                                </m:r>
                              </m:den>
                            </m:f>
                          </m:e>
                        </m:d>
                      </m:num>
                      <m:den>
                        <m:r>
                          <a:rPr lang="en-GB" sz="1800" i="1">
                            <a:latin typeface="Cambria Math" panose="02040503050406030204" pitchFamily="18" charset="0"/>
                          </a:rPr>
                          <m:t>4</m:t>
                        </m:r>
                        <m:r>
                          <a:rPr lang="en-GB" sz="1800" i="1">
                            <a:latin typeface="Cambria Math" panose="02040503050406030204" pitchFamily="18" charset="0"/>
                          </a:rPr>
                          <m:t>𝜋</m:t>
                        </m:r>
                        <m:r>
                          <a:rPr lang="en-GB" sz="1800" i="1">
                            <a:latin typeface="Cambria Math" panose="02040503050406030204" pitchFamily="18" charset="0"/>
                          </a:rPr>
                          <m:t>𝑟</m:t>
                        </m:r>
                      </m:den>
                    </m:f>
                  </m:oMath>
                </a14:m>
                <a:endParaRPr lang="en-GB" sz="1800" dirty="0"/>
              </a:p>
              <a:p>
                <a:pPr marL="0" indent="0">
                  <a:spcBef>
                    <a:spcPts val="400"/>
                  </a:spcBef>
                  <a:spcAft>
                    <a:spcPts val="0"/>
                  </a:spcAft>
                  <a:buNone/>
                </a:pPr>
                <a:r>
                  <a:rPr lang="en-GB" sz="1800" dirty="0"/>
                  <a:t>      is a delayed replica of </a:t>
                </a:r>
                <a14:m>
                  <m:oMath xmlns:m="http://schemas.openxmlformats.org/officeDocument/2006/math">
                    <m:r>
                      <a:rPr lang="fr-FR" sz="1800" b="0" i="1" smtClean="0">
                        <a:latin typeface="Cambria Math" panose="02040503050406030204" pitchFamily="18" charset="0"/>
                      </a:rPr>
                      <m:t>𝑠</m:t>
                    </m:r>
                  </m:oMath>
                </a14:m>
                <a:r>
                  <a:rPr lang="en-GB" sz="1800" dirty="0"/>
                  <a:t> with </a:t>
                </a:r>
                <a14:m>
                  <m:oMath xmlns:m="http://schemas.openxmlformats.org/officeDocument/2006/math">
                    <m:f>
                      <m:fPr>
                        <m:ctrlPr>
                          <a:rPr lang="en-GB" sz="1800" i="1">
                            <a:latin typeface="Cambria Math" panose="02040503050406030204" pitchFamily="18" charset="0"/>
                          </a:rPr>
                        </m:ctrlPr>
                      </m:fPr>
                      <m:num>
                        <m:r>
                          <a:rPr lang="en-GB" sz="1800" i="1">
                            <a:latin typeface="Cambria Math" panose="02040503050406030204" pitchFamily="18" charset="0"/>
                          </a:rPr>
                          <m:t>1</m:t>
                        </m:r>
                      </m:num>
                      <m:den>
                        <m:r>
                          <a:rPr lang="en-GB" sz="1800" i="1">
                            <a:latin typeface="Cambria Math" panose="02040503050406030204" pitchFamily="18" charset="0"/>
                          </a:rPr>
                          <m:t>𝑟</m:t>
                        </m:r>
                      </m:den>
                    </m:f>
                  </m:oMath>
                </a14:m>
                <a:r>
                  <a:rPr lang="en-GB" sz="1800" dirty="0"/>
                  <a:t> damping (energy conservation)</a:t>
                </a:r>
              </a:p>
            </p:txBody>
          </p:sp>
        </mc:Choice>
        <mc:Fallback xmlns="">
          <p:sp>
            <p:nvSpPr>
              <p:cNvPr id="3" name="Espace réservé du contenu 2">
                <a:extLst>
                  <a:ext uri="{FF2B5EF4-FFF2-40B4-BE49-F238E27FC236}">
                    <a16:creationId xmlns:a16="http://schemas.microsoft.com/office/drawing/2014/main" id="{8A7A0E08-F25A-6E4A-B547-7F526BC000BB}"/>
                  </a:ext>
                </a:extLst>
              </p:cNvPr>
              <p:cNvSpPr>
                <a:spLocks noGrp="1" noRot="1" noChangeAspect="1" noMove="1" noResize="1" noEditPoints="1" noAdjustHandles="1" noChangeArrowheads="1" noChangeShapeType="1" noTextEdit="1"/>
              </p:cNvSpPr>
              <p:nvPr>
                <p:ph idx="1"/>
              </p:nvPr>
            </p:nvSpPr>
            <p:spPr>
              <a:xfrm>
                <a:off x="2485683" y="1559464"/>
                <a:ext cx="7845985" cy="4490480"/>
              </a:xfrm>
              <a:blipFill>
                <a:blip r:embed="rId3"/>
                <a:stretch>
                  <a:fillRect l="-1131"/>
                </a:stretch>
              </a:blipFill>
            </p:spPr>
            <p:txBody>
              <a:bodyPr/>
              <a:lstStyle/>
              <a:p>
                <a:r>
                  <a:rPr lang="fr-FR">
                    <a:noFill/>
                  </a:rPr>
                  <a:t> </a:t>
                </a:r>
              </a:p>
            </p:txBody>
          </p:sp>
        </mc:Fallback>
      </mc:AlternateContent>
    </p:spTree>
    <p:extLst>
      <p:ext uri="{BB962C8B-B14F-4D97-AF65-F5344CB8AC3E}">
        <p14:creationId xmlns:p14="http://schemas.microsoft.com/office/powerpoint/2010/main" val="259415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364828" y="1369127"/>
                <a:ext cx="3016469" cy="3568632"/>
              </a:xfrm>
            </p:spPr>
            <p:txBody>
              <a:bodyPr>
                <a:normAutofit/>
              </a:bodyPr>
              <a:lstStyle/>
              <a:p>
                <a:pPr marL="0" indent="0">
                  <a:spcAft>
                    <a:spcPts val="0"/>
                  </a:spcAft>
                  <a:buNone/>
                </a:pPr>
                <a:r>
                  <a:rPr lang="en-US" sz="2400" b="1" dirty="0">
                    <a:solidFill>
                      <a:srgbClr val="FFFF00"/>
                    </a:solidFill>
                  </a:rPr>
                  <a:t>Shallow water</a:t>
                </a:r>
              </a:p>
              <a:p>
                <a:pPr marL="128488">
                  <a:lnSpc>
                    <a:spcPct val="110000"/>
                  </a:lnSpc>
                  <a:spcAft>
                    <a:spcPts val="0"/>
                  </a:spcAft>
                  <a:buFont typeface="Wingdings" pitchFamily="2" charset="2"/>
                  <a:buChar char="Ø"/>
                </a:pPr>
                <a:r>
                  <a:rPr lang="en-US" sz="1800" dirty="0"/>
                  <a:t>Assume constant sound velocity with water depth and flat boundaries</a:t>
                </a:r>
              </a:p>
              <a:p>
                <a:pPr marL="128488">
                  <a:lnSpc>
                    <a:spcPct val="110000"/>
                  </a:lnSpc>
                  <a:buFont typeface="Wingdings" pitchFamily="2" charset="2"/>
                  <a:buChar char="Ø"/>
                </a:pPr>
                <a:r>
                  <a:rPr lang="en-US" sz="1800" dirty="0"/>
                  <a:t>Assume the main contribution in the far-field comes from waves totally reflected by the seafloor </a:t>
                </a:r>
                <a:r>
                  <a:rPr lang="en-US" sz="1800" dirty="0">
                    <a:latin typeface="Cambria Math" panose="02040503050406030204" pitchFamily="18" charset="0"/>
                    <a:ea typeface="Cambria Math" panose="02040503050406030204" pitchFamily="18" charset="0"/>
                  </a:rPr>
                  <a:t>(</a:t>
                </a:r>
                <a14:m>
                  <m:oMath xmlns:m="http://schemas.openxmlformats.org/officeDocument/2006/math">
                    <m:r>
                      <a:rPr lang="fr-FR" sz="1800" i="1">
                        <a:latin typeface="Cambria Math" panose="02040503050406030204" pitchFamily="18" charset="0"/>
                      </a:rPr>
                      <m:t>𝜅</m:t>
                    </m:r>
                    <m:r>
                      <a:rPr lang="fr-FR" sz="1800" i="1">
                        <a:latin typeface="Cambria Math" panose="02040503050406030204" pitchFamily="18" charset="0"/>
                      </a:rPr>
                      <m:t> </m:t>
                    </m:r>
                  </m:oMath>
                </a14:m>
                <a:r>
                  <a:rPr lang="en-US" sz="1800" dirty="0">
                    <a:latin typeface="Cambria Math" panose="02040503050406030204" pitchFamily="18" charset="0"/>
                    <a:ea typeface="Cambria Math" panose="02040503050406030204" pitchFamily="18" charset="0"/>
                  </a:rPr>
                  <a:t>&gt; </a:t>
                </a:r>
                <a:r>
                  <a:rPr lang="en-US" sz="1800" i="1" dirty="0">
                    <a:latin typeface="Cambria Math" panose="02040503050406030204" pitchFamily="18" charset="0"/>
                    <a:ea typeface="Cambria Math" panose="02040503050406030204" pitchFamily="18" charset="0"/>
                  </a:rPr>
                  <a:t>k</a:t>
                </a:r>
                <a:r>
                  <a:rPr lang="en-US" sz="1800" dirty="0">
                    <a:latin typeface="Cambria Math" panose="02040503050406030204" pitchFamily="18" charset="0"/>
                    <a:ea typeface="Cambria Math" panose="02040503050406030204" pitchFamily="18" charset="0"/>
                  </a:rPr>
                  <a:t> ’</a:t>
                </a:r>
                <a14:m>
                  <m:oMath xmlns:m="http://schemas.openxmlformats.org/officeDocument/2006/math">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𝜔</m:t>
                    </m:r>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𝑐</m:t>
                    </m:r>
                    <m:r>
                      <a:rPr lang="fr-FR" sz="1800" b="0" i="1" smtClean="0">
                        <a:latin typeface="Cambria Math" panose="02040503050406030204" pitchFamily="18" charset="0"/>
                        <a:ea typeface="Cambria Math" panose="02040503050406030204" pitchFamily="18" charset="0"/>
                      </a:rPr>
                      <m:t>′</m:t>
                    </m:r>
                  </m:oMath>
                </a14:m>
                <a:r>
                  <a:rPr lang="en-US" sz="1800" dirty="0">
                    <a:latin typeface="Cambria Math" panose="02040503050406030204" pitchFamily="18" charset="0"/>
                    <a:ea typeface="Cambria Math" panose="02040503050406030204" pitchFamily="18" charset="0"/>
                  </a:rPr>
                  <a:t>)</a:t>
                </a:r>
                <a:r>
                  <a:rPr lang="en-US" sz="1800" dirty="0"/>
                  <a:t>  </a:t>
                </a:r>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364828" y="1369127"/>
                <a:ext cx="3016469" cy="3568632"/>
              </a:xfrm>
              <a:blipFill>
                <a:blip r:embed="rId3"/>
                <a:stretch>
                  <a:fillRect l="-3361" r="-2101"/>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794B550F-AAAF-104A-85B4-FC788CE326A2}"/>
              </a:ext>
            </a:extLst>
          </p:cNvPr>
          <p:cNvPicPr>
            <a:picLocks noChangeAspect="1"/>
          </p:cNvPicPr>
          <p:nvPr/>
        </p:nvPicPr>
        <p:blipFill>
          <a:blip r:embed="rId4"/>
          <a:stretch>
            <a:fillRect/>
          </a:stretch>
        </p:blipFill>
        <p:spPr>
          <a:xfrm>
            <a:off x="5403147" y="1826327"/>
            <a:ext cx="5363510" cy="2916311"/>
          </a:xfrm>
          <a:prstGeom prst="rect">
            <a:avLst/>
          </a:prstGeom>
        </p:spPr>
      </p:pic>
      <p:sp>
        <p:nvSpPr>
          <p:cNvPr id="11" name="Titre 1">
            <a:extLst>
              <a:ext uri="{FF2B5EF4-FFF2-40B4-BE49-F238E27FC236}">
                <a16:creationId xmlns:a16="http://schemas.microsoft.com/office/drawing/2014/main" id="{58DC56F4-D9D6-9102-B7D3-35FA46764D94}"/>
              </a:ext>
            </a:extLst>
          </p:cNvPr>
          <p:cNvSpPr>
            <a:spLocks noGrp="1"/>
          </p:cNvSpPr>
          <p:nvPr>
            <p:ph type="title"/>
          </p:nvPr>
        </p:nvSpPr>
        <p:spPr>
          <a:xfrm>
            <a:off x="2611808" y="808056"/>
            <a:ext cx="7958331" cy="1077229"/>
          </a:xfrm>
        </p:spPr>
        <p:txBody>
          <a:bodyPr/>
          <a:lstStyle/>
          <a:p>
            <a:r>
              <a:rPr lang="en-US" dirty="0"/>
              <a:t>Green’s function</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6EF2B1EF-85C6-FB4D-E683-FFD04E0703D8}"/>
                  </a:ext>
                </a:extLst>
              </p:cNvPr>
              <p:cNvSpPr txBox="1"/>
              <p:nvPr/>
            </p:nvSpPr>
            <p:spPr>
              <a:xfrm>
                <a:off x="5598467" y="5275458"/>
                <a:ext cx="5363510" cy="369332"/>
              </a:xfrm>
              <a:prstGeom prst="rect">
                <a:avLst/>
              </a:prstGeom>
              <a:noFill/>
            </p:spPr>
            <p:txBody>
              <a:bodyPr wrap="square">
                <a:spAutoFit/>
              </a:bodyPr>
              <a:lstStyle/>
              <a:p>
                <a:pPr marL="0" indent="0">
                  <a:spcAft>
                    <a:spcPts val="0"/>
                  </a:spcAft>
                  <a:buNone/>
                </a:pPr>
                <a14:m>
                  <m:oMath xmlns:m="http://schemas.openxmlformats.org/officeDocument/2006/math">
                    <m:r>
                      <a:rPr lang="en-US" sz="1800" i="1" smtClean="0">
                        <a:latin typeface="Cambria Math" panose="02040503050406030204" pitchFamily="18" charset="0"/>
                      </a:rPr>
                      <m:t>𝐺</m:t>
                    </m:r>
                  </m:oMath>
                </a14:m>
                <a:r>
                  <a:rPr lang="en-US" sz="1800" dirty="0"/>
                  <a:t> is known only for a few (simple) configurations </a:t>
                </a:r>
              </a:p>
            </p:txBody>
          </p:sp>
        </mc:Choice>
        <mc:Fallback xmlns="">
          <p:sp>
            <p:nvSpPr>
              <p:cNvPr id="13" name="ZoneTexte 12">
                <a:extLst>
                  <a:ext uri="{FF2B5EF4-FFF2-40B4-BE49-F238E27FC236}">
                    <a16:creationId xmlns:a16="http://schemas.microsoft.com/office/drawing/2014/main" id="{6EF2B1EF-85C6-FB4D-E683-FFD04E0703D8}"/>
                  </a:ext>
                </a:extLst>
              </p:cNvPr>
              <p:cNvSpPr txBox="1">
                <a:spLocks noRot="1" noChangeAspect="1" noMove="1" noResize="1" noEditPoints="1" noAdjustHandles="1" noChangeArrowheads="1" noChangeShapeType="1" noTextEdit="1"/>
              </p:cNvSpPr>
              <p:nvPr/>
            </p:nvSpPr>
            <p:spPr>
              <a:xfrm>
                <a:off x="5598467" y="5275458"/>
                <a:ext cx="5363510" cy="369332"/>
              </a:xfrm>
              <a:prstGeom prst="rect">
                <a:avLst/>
              </a:prstGeom>
              <a:blipFill>
                <a:blip r:embed="rId5"/>
                <a:stretch>
                  <a:fillRect t="-6667" b="-26667"/>
                </a:stretch>
              </a:blipFill>
            </p:spPr>
            <p:txBody>
              <a:bodyPr/>
              <a:lstStyle/>
              <a:p>
                <a:r>
                  <a:rPr lang="fr-FR">
                    <a:noFill/>
                  </a:rPr>
                  <a:t> </a:t>
                </a:r>
              </a:p>
            </p:txBody>
          </p:sp>
        </mc:Fallback>
      </mc:AlternateContent>
    </p:spTree>
    <p:extLst>
      <p:ext uri="{BB962C8B-B14F-4D97-AF65-F5344CB8AC3E}">
        <p14:creationId xmlns:p14="http://schemas.microsoft.com/office/powerpoint/2010/main" val="2236916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3F079-DC4D-B247-B90F-D938F9C1E0F5}"/>
              </a:ext>
            </a:extLst>
          </p:cNvPr>
          <p:cNvSpPr>
            <a:spLocks noGrp="1"/>
          </p:cNvSpPr>
          <p:nvPr>
            <p:ph type="title"/>
          </p:nvPr>
        </p:nvSpPr>
        <p:spPr/>
        <p:txBody>
          <a:bodyPr/>
          <a:lstStyle/>
          <a:p>
            <a:r>
              <a:rPr lang="fr-FR" dirty="0"/>
              <a:t>OUTLINE</a:t>
            </a:r>
          </a:p>
        </p:txBody>
      </p:sp>
      <p:sp>
        <p:nvSpPr>
          <p:cNvPr id="3" name="Espace réservé du contenu 2">
            <a:extLst>
              <a:ext uri="{FF2B5EF4-FFF2-40B4-BE49-F238E27FC236}">
                <a16:creationId xmlns:a16="http://schemas.microsoft.com/office/drawing/2014/main" id="{9AB8269E-685B-9C42-B9A1-9A7FE2602CD2}"/>
              </a:ext>
            </a:extLst>
          </p:cNvPr>
          <p:cNvSpPr>
            <a:spLocks noGrp="1"/>
          </p:cNvSpPr>
          <p:nvPr>
            <p:ph idx="1"/>
          </p:nvPr>
        </p:nvSpPr>
        <p:spPr/>
        <p:txBody>
          <a:bodyPr/>
          <a:lstStyle/>
          <a:p>
            <a:r>
              <a:rPr lang="en-US" dirty="0"/>
              <a:t>I 	Acoustic waves</a:t>
            </a:r>
          </a:p>
          <a:p>
            <a:r>
              <a:rPr lang="en-US" dirty="0"/>
              <a:t>II 	Sea water</a:t>
            </a:r>
          </a:p>
          <a:p>
            <a:r>
              <a:rPr lang="en-US" dirty="0"/>
              <a:t>III	Underwater acoustics: deep water</a:t>
            </a:r>
          </a:p>
          <a:p>
            <a:r>
              <a:rPr lang="en-US" dirty="0"/>
              <a:t>IV	Inverse source problem</a:t>
            </a:r>
          </a:p>
        </p:txBody>
      </p:sp>
    </p:spTree>
    <p:extLst>
      <p:ext uri="{BB962C8B-B14F-4D97-AF65-F5344CB8AC3E}">
        <p14:creationId xmlns:p14="http://schemas.microsoft.com/office/powerpoint/2010/main" val="3355811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9B845-F343-A681-B904-0A8381D5C97F}"/>
              </a:ext>
            </a:extLst>
          </p:cNvPr>
          <p:cNvSpPr>
            <a:spLocks noGrp="1"/>
          </p:cNvSpPr>
          <p:nvPr>
            <p:ph type="title"/>
          </p:nvPr>
        </p:nvSpPr>
        <p:spPr/>
        <p:txBody>
          <a:bodyPr/>
          <a:lstStyle/>
          <a:p>
            <a:r>
              <a:rPr lang="en-GB" dirty="0"/>
              <a:t>Image through a « mirror »</a:t>
            </a:r>
          </a:p>
        </p:txBody>
      </p:sp>
      <p:pic>
        <p:nvPicPr>
          <p:cNvPr id="1026" name="Picture 2" descr="The reflection and refraction of light">
            <a:extLst>
              <a:ext uri="{FF2B5EF4-FFF2-40B4-BE49-F238E27FC236}">
                <a16:creationId xmlns:a16="http://schemas.microsoft.com/office/drawing/2014/main" id="{8F4BC3A2-CFD2-2238-955C-7747BBAEE7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7457" y="2524760"/>
            <a:ext cx="5397500" cy="28702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BE092B36-EEBE-CD61-F5F2-2C4C67EC9897}"/>
              </a:ext>
            </a:extLst>
          </p:cNvPr>
          <p:cNvSpPr txBox="1"/>
          <p:nvPr/>
        </p:nvSpPr>
        <p:spPr>
          <a:xfrm>
            <a:off x="2978167" y="1885285"/>
            <a:ext cx="7225612" cy="369332"/>
          </a:xfrm>
          <a:prstGeom prst="rect">
            <a:avLst/>
          </a:prstGeom>
          <a:noFill/>
        </p:spPr>
        <p:txBody>
          <a:bodyPr wrap="square" rtlCol="0">
            <a:spAutoFit/>
          </a:bodyPr>
          <a:lstStyle/>
          <a:p>
            <a:r>
              <a:rPr lang="en-GB" dirty="0"/>
              <a:t>Here a « mirror » is a flat interface that reflects the rays with </a:t>
            </a:r>
            <a:r>
              <a:rPr lang="en-GB" i="1" dirty="0"/>
              <a:t>r</a:t>
            </a:r>
            <a:r>
              <a:rPr lang="en-GB" dirty="0"/>
              <a:t> = -1 </a:t>
            </a:r>
          </a:p>
        </p:txBody>
      </p:sp>
      <p:pic>
        <p:nvPicPr>
          <p:cNvPr id="1028" name="Picture 4">
            <a:extLst>
              <a:ext uri="{FF2B5EF4-FFF2-40B4-BE49-F238E27FC236}">
                <a16:creationId xmlns:a16="http://schemas.microsoft.com/office/drawing/2014/main" id="{4AD72A22-A0F1-DA5B-DDDE-03B64814D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438" y="3429000"/>
            <a:ext cx="2469502" cy="185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547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78CCE-2DBB-6746-B656-4BCB7ABA7D0E}"/>
              </a:ext>
            </a:extLst>
          </p:cNvPr>
          <p:cNvSpPr>
            <a:spLocks noGrp="1"/>
          </p:cNvSpPr>
          <p:nvPr>
            <p:ph type="title"/>
          </p:nvPr>
        </p:nvSpPr>
        <p:spPr/>
        <p:txBody>
          <a:bodyPr/>
          <a:lstStyle/>
          <a:p>
            <a:r>
              <a:rPr lang="en-US" dirty="0"/>
              <a:t>Green’s function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A7A0E08-F25A-6E4A-B547-7F526BC000BB}"/>
                  </a:ext>
                </a:extLst>
              </p:cNvPr>
              <p:cNvSpPr>
                <a:spLocks noGrp="1"/>
              </p:cNvSpPr>
              <p:nvPr>
                <p:ph idx="1"/>
              </p:nvPr>
            </p:nvSpPr>
            <p:spPr>
              <a:xfrm>
                <a:off x="2611808" y="1650124"/>
                <a:ext cx="7796540" cy="4399820"/>
              </a:xfrm>
            </p:spPr>
            <p:txBody>
              <a:bodyPr>
                <a:normAutofit/>
              </a:bodyPr>
              <a:lstStyle/>
              <a:p>
                <a:pPr marL="0" indent="0">
                  <a:spcAft>
                    <a:spcPts val="0"/>
                  </a:spcAft>
                  <a:buNone/>
                </a:pPr>
                <a:r>
                  <a:rPr lang="en-US" sz="1800" dirty="0"/>
                  <a:t>In </a:t>
                </a:r>
                <a:r>
                  <a:rPr lang="en-US" sz="1800" b="1" dirty="0">
                    <a:solidFill>
                      <a:srgbClr val="FFFF00"/>
                    </a:solidFill>
                  </a:rPr>
                  <a:t>shallow water </a:t>
                </a:r>
                <a:r>
                  <a:rPr lang="en-US" sz="1800" dirty="0"/>
                  <a:t>with constant </a:t>
                </a:r>
                <a:r>
                  <a:rPr lang="en-US" sz="1800" i="1" dirty="0"/>
                  <a:t>c</a:t>
                </a:r>
                <a:r>
                  <a:rPr lang="en-US" sz="1800" dirty="0"/>
                  <a:t> and </a:t>
                </a:r>
                <a:r>
                  <a:rPr lang="en-US" sz="1800" i="1" dirty="0"/>
                  <a:t>r</a:t>
                </a:r>
                <a:r>
                  <a:rPr lang="en-US" sz="1800" dirty="0"/>
                  <a:t> = -1 on both the flat water/air interface (</a:t>
                </a:r>
                <a:r>
                  <a:rPr lang="en-US" sz="1800" i="1" dirty="0"/>
                  <a:t>z = </a:t>
                </a:r>
                <a:r>
                  <a:rPr lang="en-US" sz="1800" dirty="0"/>
                  <a:t>0) and the flat seafloor </a:t>
                </a:r>
                <a:r>
                  <a:rPr lang="en-US" sz="1800" i="1" dirty="0"/>
                  <a:t>(z = h</a:t>
                </a:r>
                <a:r>
                  <a:rPr lang="en-US" sz="1800" dirty="0"/>
                  <a:t>)</a:t>
                </a:r>
                <a:r>
                  <a:rPr lang="en-US" sz="1800" i="1" dirty="0"/>
                  <a:t> </a:t>
                </a:r>
                <a:r>
                  <a:rPr lang="en-US" sz="1800" dirty="0"/>
                  <a:t>for each frequency </a:t>
                </a:r>
                <a14:m>
                  <m:oMath xmlns:m="http://schemas.openxmlformats.org/officeDocument/2006/math">
                    <m:r>
                      <a:rPr lang="en-US" sz="1800" i="1">
                        <a:latin typeface="Cambria Math" panose="02040503050406030204" pitchFamily="18" charset="0"/>
                      </a:rPr>
                      <m:t>𝜔</m:t>
                    </m:r>
                  </m:oMath>
                </a14:m>
                <a:r>
                  <a:rPr lang="en-US" sz="1800" dirty="0"/>
                  <a:t>, using </a:t>
                </a:r>
                <a:r>
                  <a:rPr lang="en-US" sz="1800" dirty="0">
                    <a:solidFill>
                      <a:srgbClr val="FFC000"/>
                    </a:solidFill>
                  </a:rPr>
                  <a:t>image theory</a:t>
                </a:r>
                <a:r>
                  <a:rPr lang="en-US" sz="1800" dirty="0"/>
                  <a:t>, we get, if damping is neglected,</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r>
                        <a:rPr lang="fr-FR" sz="1800" i="1" smtClean="0">
                          <a:latin typeface="Cambria Math" panose="02040503050406030204" pitchFamily="18" charset="0"/>
                        </a:rPr>
                        <m:t>𝐺</m:t>
                      </m:r>
                      <m:d>
                        <m:dPr>
                          <m:ctrlPr>
                            <a:rPr lang="en-US" sz="1800" b="0" i="1" smtClean="0">
                              <a:latin typeface="Cambria Math" panose="02040503050406030204" pitchFamily="18" charset="0"/>
                            </a:rPr>
                          </m:ctrlPr>
                        </m:dPr>
                        <m:e>
                          <m:r>
                            <a:rPr lang="fr-FR" sz="1800" b="1" i="1">
                              <a:latin typeface="Cambria Math" panose="02040503050406030204" pitchFamily="18" charset="0"/>
                            </a:rPr>
                            <m:t>𝒙</m:t>
                          </m:r>
                          <m:r>
                            <a:rPr lang="en-US" sz="1800" b="0" i="1" smtClean="0">
                              <a:latin typeface="Cambria Math" panose="02040503050406030204" pitchFamily="18" charset="0"/>
                            </a:rPr>
                            <m:t>,</m:t>
                          </m:r>
                          <m:r>
                            <a:rPr lang="en-US" sz="1800" b="0" i="1" smtClean="0">
                              <a:latin typeface="Cambria Math" panose="02040503050406030204" pitchFamily="18" charset="0"/>
                            </a:rPr>
                            <m:t>𝑧</m:t>
                          </m:r>
                          <m:r>
                            <a:rPr lang="en-US" sz="1800" b="0" i="1" smtClean="0">
                              <a:latin typeface="Cambria Math" panose="02040503050406030204" pitchFamily="18" charset="0"/>
                            </a:rPr>
                            <m:t>,</m:t>
                          </m:r>
                          <m:r>
                            <a:rPr lang="fr-FR" sz="1800" b="0" i="1" smtClean="0">
                              <a:latin typeface="Cambria Math" panose="02040503050406030204" pitchFamily="18" charset="0"/>
                            </a:rPr>
                            <m:t>𝑡</m:t>
                          </m:r>
                          <m:r>
                            <a:rPr lang="en-US" sz="1800" b="0" i="1" smtClean="0">
                              <a:latin typeface="Cambria Math" panose="02040503050406030204" pitchFamily="18" charset="0"/>
                            </a:rPr>
                            <m:t>,0,</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𝑆</m:t>
                              </m:r>
                            </m:sub>
                          </m:sSub>
                          <m:r>
                            <a:rPr lang="fr-FR" sz="1800" b="0" i="1" smtClean="0">
                              <a:latin typeface="Cambria Math" panose="02040503050406030204" pitchFamily="18" charset="0"/>
                            </a:rPr>
                            <m:t>,0</m:t>
                          </m:r>
                        </m:e>
                      </m:d>
                      <m:r>
                        <a:rPr lang="en-US" sz="1800" i="1">
                          <a:latin typeface="Cambria Math" panose="02040503050406030204" pitchFamily="18" charset="0"/>
                        </a:rPr>
                        <m:t>=</m:t>
                      </m:r>
                      <m:r>
                        <a:rPr lang="fr-FR" sz="1800" b="0" i="1" smtClean="0">
                          <a:latin typeface="Cambria Math" panose="02040503050406030204" pitchFamily="18" charset="0"/>
                        </a:rPr>
                        <m:t>−</m:t>
                      </m:r>
                      <m:nary>
                        <m:naryPr>
                          <m:chr m:val="∑"/>
                          <m:ctrlPr>
                            <a:rPr lang="fr-FR" sz="1800" b="0" i="1" smtClean="0">
                              <a:latin typeface="Cambria Math" panose="02040503050406030204" pitchFamily="18" charset="0"/>
                            </a:rPr>
                          </m:ctrlPr>
                        </m:naryPr>
                        <m:sub>
                          <m:r>
                            <m:rPr>
                              <m:brk m:alnAt="23"/>
                            </m:rPr>
                            <a:rPr lang="fr-FR" sz="1800" b="0" i="1" smtClean="0">
                              <a:latin typeface="Cambria Math" panose="02040503050406030204" pitchFamily="18" charset="0"/>
                            </a:rPr>
                            <m:t>𝑗</m:t>
                          </m:r>
                          <m:r>
                            <a:rPr lang="fr-FR" sz="1800" b="0" i="1" smtClean="0">
                              <a:latin typeface="Cambria Math" panose="02040503050406030204" pitchFamily="18" charset="0"/>
                            </a:rPr>
                            <m:t>=−∞</m:t>
                          </m:r>
                        </m:sub>
                        <m:sup>
                          <m:r>
                            <a:rPr lang="fr-FR" sz="1800" b="0" i="1" smtClean="0">
                              <a:latin typeface="Cambria Math" panose="02040503050406030204" pitchFamily="18" charset="0"/>
                              <a:ea typeface="Cambria Math" panose="02040503050406030204" pitchFamily="18" charset="0"/>
                            </a:rPr>
                            <m:t>∞</m:t>
                          </m:r>
                        </m:sup>
                        <m:e>
                          <m:f>
                            <m:fPr>
                              <m:ctrlPr>
                                <a:rPr lang="en-US"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𝜖</m:t>
                                  </m:r>
                                </m:e>
                                <m:sub>
                                  <m:r>
                                    <a:rPr lang="fr-FR" sz="1800" i="1">
                                      <a:latin typeface="Cambria Math" panose="02040503050406030204" pitchFamily="18" charset="0"/>
                                    </a:rPr>
                                    <m:t>𝑗</m:t>
                                  </m:r>
                                </m:sub>
                              </m:sSub>
                            </m:num>
                            <m:den>
                              <m:r>
                                <a:rPr lang="en-US" sz="1800" i="1">
                                  <a:latin typeface="Cambria Math" panose="02040503050406030204" pitchFamily="18" charset="0"/>
                                </a:rPr>
                                <m:t>4</m:t>
                              </m:r>
                              <m:r>
                                <a:rPr lang="en-US" sz="1800" i="1">
                                  <a:latin typeface="Cambria Math" panose="02040503050406030204" pitchFamily="18" charset="0"/>
                                </a:rPr>
                                <m:t>𝜋</m:t>
                              </m:r>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den>
                          </m:f>
                          <m:r>
                            <a:rPr lang="fr-FR" sz="1800" i="1">
                              <a:latin typeface="Cambria Math" panose="02040503050406030204" pitchFamily="18" charset="0"/>
                            </a:rPr>
                            <m:t>𝛿</m:t>
                          </m:r>
                          <m:d>
                            <m:dPr>
                              <m:ctrlPr>
                                <a:rPr lang="fr-FR" sz="1800" i="1">
                                  <a:latin typeface="Cambria Math" panose="02040503050406030204" pitchFamily="18" charset="0"/>
                                </a:rPr>
                              </m:ctrlPr>
                            </m:dPr>
                            <m:e>
                              <m:r>
                                <a:rPr lang="fr-FR" sz="1800" i="1">
                                  <a:latin typeface="Cambria Math" panose="02040503050406030204" pitchFamily="18" charset="0"/>
                                </a:rPr>
                                <m:t>𝑡</m:t>
                              </m:r>
                              <m:r>
                                <a:rPr lang="fr-FR"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num>
                                <m:den>
                                  <m:r>
                                    <a:rPr lang="en-US" sz="1800" i="1">
                                      <a:latin typeface="Cambria Math" panose="02040503050406030204" pitchFamily="18" charset="0"/>
                                    </a:rPr>
                                    <m:t>𝑐</m:t>
                                  </m:r>
                                </m:den>
                              </m:f>
                            </m:e>
                          </m:d>
                        </m:e>
                      </m:nary>
                    </m:oMath>
                  </m:oMathPara>
                </a14:m>
                <a:endParaRPr lang="en-US" sz="1800" dirty="0"/>
              </a:p>
              <a:p>
                <a:pPr marL="0" indent="0">
                  <a:spcAft>
                    <a:spcPts val="0"/>
                  </a:spcAft>
                  <a:buNone/>
                </a:pPr>
                <a:r>
                  <a:rPr lang="en-US" sz="1800" dirty="0"/>
                  <a:t>        with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𝑧</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𝑆</m:t>
                                </m:r>
                              </m:sub>
                            </m:sSub>
                            <m:r>
                              <a:rPr lang="en-US" sz="1800" b="0" i="1" smtClean="0">
                                <a:latin typeface="Cambria Math" panose="02040503050406030204" pitchFamily="18" charset="0"/>
                              </a:rPr>
                              <m:t>+</m:t>
                            </m:r>
                            <m:r>
                              <a:rPr lang="en-US" sz="1800" i="1">
                                <a:latin typeface="Cambria Math" panose="02040503050406030204" pitchFamily="18" charset="0"/>
                              </a:rPr>
                              <m:t>𝑗h</m:t>
                            </m:r>
                            <m:r>
                              <a:rPr lang="en-US" sz="1800" i="1">
                                <a:latin typeface="Cambria Math" panose="02040503050406030204" pitchFamily="18" charset="0"/>
                              </a:rPr>
                              <m:t>)</m:t>
                            </m:r>
                          </m:e>
                          <m:sup>
                            <m:r>
                              <a:rPr lang="en-US" sz="1800" b="0" i="1" smtClean="0">
                                <a:latin typeface="Cambria Math" panose="02040503050406030204" pitchFamily="18" charset="0"/>
                              </a:rPr>
                              <m:t>2</m:t>
                            </m:r>
                          </m:sup>
                        </m:sSup>
                      </m:e>
                    </m:rad>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𝜖</m:t>
                        </m:r>
                      </m:e>
                      <m:sub>
                        <m:r>
                          <a:rPr lang="en-US" sz="1800" i="1">
                            <a:latin typeface="Cambria Math" panose="02040503050406030204" pitchFamily="18" charset="0"/>
                          </a:rPr>
                          <m:t>𝑗</m:t>
                        </m:r>
                      </m:sub>
                    </m:sSub>
                    <m:r>
                      <a:rPr lang="en-US" sz="1800" i="1" smtClean="0">
                        <a:latin typeface="Cambria Math" panose="02040503050406030204" pitchFamily="18" charset="0"/>
                      </a:rPr>
                      <m:t>=</m:t>
                    </m:r>
                    <m:r>
                      <a:rPr lang="fr-FR" sz="1800" b="0" i="1" smtClean="0">
                        <a:latin typeface="Cambria Math" panose="02040503050406030204" pitchFamily="18" charset="0"/>
                      </a:rPr>
                      <m:t>1</m:t>
                    </m:r>
                  </m:oMath>
                </a14:m>
                <a:r>
                  <a:rPr lang="en-US" sz="1800" dirty="0"/>
                  <a:t> if </a:t>
                </a:r>
                <a14:m>
                  <m:oMath xmlns:m="http://schemas.openxmlformats.org/officeDocument/2006/math">
                    <m:r>
                      <a:rPr lang="en-US" sz="1800" b="0" i="1" smtClean="0">
                        <a:latin typeface="Cambria Math" panose="02040503050406030204" pitchFamily="18" charset="0"/>
                      </a:rPr>
                      <m:t>𝑗</m:t>
                    </m:r>
                  </m:oMath>
                </a14:m>
                <a:r>
                  <a:rPr lang="en-US" sz="1800" dirty="0"/>
                  <a:t> is even</a:t>
                </a:r>
              </a:p>
              <a:p>
                <a:pPr marL="0" indent="0">
                  <a:spcAft>
                    <a:spcPts val="0"/>
                  </a:spcAft>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𝑧</m:t>
                            </m:r>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𝑆</m:t>
                                </m:r>
                              </m:sub>
                            </m:sSub>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𝑗</m:t>
                            </m:r>
                            <m:r>
                              <a:rPr lang="en-US" sz="1800" b="0" i="1" smtClean="0">
                                <a:latin typeface="Cambria Math" panose="02040503050406030204" pitchFamily="18" charset="0"/>
                              </a:rPr>
                              <m:t>+1)</m:t>
                            </m:r>
                            <m:r>
                              <a:rPr lang="en-US" sz="1800" i="1">
                                <a:latin typeface="Cambria Math" panose="02040503050406030204" pitchFamily="18" charset="0"/>
                              </a:rPr>
                              <m:t>h</m:t>
                            </m:r>
                            <m:r>
                              <a:rPr lang="en-US" sz="1800" i="1">
                                <a:latin typeface="Cambria Math" panose="02040503050406030204" pitchFamily="18" charset="0"/>
                              </a:rPr>
                              <m:t>)</m:t>
                            </m:r>
                          </m:e>
                          <m:sup>
                            <m:r>
                              <a:rPr lang="en-US" sz="1800" i="1">
                                <a:latin typeface="Cambria Math" panose="02040503050406030204" pitchFamily="18" charset="0"/>
                              </a:rPr>
                              <m:t>2</m:t>
                            </m:r>
                          </m:sup>
                        </m:sSup>
                      </m:e>
                    </m:rad>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𝜖</m:t>
                        </m:r>
                      </m:e>
                      <m:sub>
                        <m:r>
                          <a:rPr lang="en-US" sz="1800" i="1">
                            <a:latin typeface="Cambria Math" panose="02040503050406030204" pitchFamily="18" charset="0"/>
                          </a:rPr>
                          <m:t>𝑗</m:t>
                        </m:r>
                      </m:sub>
                    </m:sSub>
                    <m:r>
                      <a:rPr lang="en-US" sz="1800" i="1">
                        <a:latin typeface="Cambria Math" panose="02040503050406030204" pitchFamily="18" charset="0"/>
                      </a:rPr>
                      <m:t>=</m:t>
                    </m:r>
                    <m:r>
                      <a:rPr lang="fr-FR" sz="1800" b="0" i="1" smtClean="0">
                        <a:latin typeface="Cambria Math" panose="02040503050406030204" pitchFamily="18" charset="0"/>
                      </a:rPr>
                      <m:t>−1</m:t>
                    </m:r>
                  </m:oMath>
                </a14:m>
                <a:r>
                  <a:rPr lang="en-US" sz="1800" dirty="0"/>
                  <a:t> if </a:t>
                </a:r>
                <a14:m>
                  <m:oMath xmlns:m="http://schemas.openxmlformats.org/officeDocument/2006/math">
                    <m:r>
                      <a:rPr lang="en-US" sz="1800" i="1">
                        <a:latin typeface="Cambria Math" panose="02040503050406030204" pitchFamily="18" charset="0"/>
                      </a:rPr>
                      <m:t>𝑗</m:t>
                    </m:r>
                  </m:oMath>
                </a14:m>
                <a:r>
                  <a:rPr lang="en-US" sz="1800" dirty="0"/>
                  <a:t> is odd</a:t>
                </a:r>
              </a:p>
              <a:p>
                <a:pPr marL="0" indent="0">
                  <a:spcAft>
                    <a:spcPts val="0"/>
                  </a:spcAft>
                  <a:buNone/>
                </a:pPr>
                <a:r>
                  <a:rPr lang="en-US" sz="1800" dirty="0"/>
                  <a:t>the </a:t>
                </a:r>
                <a:r>
                  <a:rPr lang="en-US" sz="1800" dirty="0">
                    <a:solidFill>
                      <a:srgbClr val="FFC000"/>
                    </a:solidFill>
                  </a:rPr>
                  <a:t>transfer function </a:t>
                </a:r>
                <a:r>
                  <a:rPr lang="en-US" sz="1800" dirty="0"/>
                  <a:t>is derived from time Fourier transform of </a:t>
                </a:r>
                <a14:m>
                  <m:oMath xmlns:m="http://schemas.openxmlformats.org/officeDocument/2006/math">
                    <m:r>
                      <a:rPr lang="fr-FR" sz="1800" i="1">
                        <a:latin typeface="Cambria Math" panose="02040503050406030204" pitchFamily="18" charset="0"/>
                      </a:rPr>
                      <m:t>𝐺</m:t>
                    </m:r>
                  </m:oMath>
                </a14:m>
                <a:endParaRPr lang="en-US" sz="1800" dirty="0"/>
              </a:p>
              <a:p>
                <a:pPr marL="0" indent="0">
                  <a:spcAft>
                    <a:spcPts val="0"/>
                  </a:spcAft>
                  <a:buNone/>
                </a:pPr>
                <a14:m>
                  <m:oMathPara xmlns:m="http://schemas.openxmlformats.org/officeDocument/2006/math">
                    <m:oMathParaPr>
                      <m:jc m:val="centerGroup"/>
                    </m:oMathParaPr>
                    <m:oMath xmlns:m="http://schemas.openxmlformats.org/officeDocument/2006/math">
                      <m:r>
                        <a:rPr lang="fr-FR" sz="1800" i="1" smtClean="0">
                          <a:latin typeface="Cambria Math" panose="02040503050406030204" pitchFamily="18" charset="0"/>
                        </a:rPr>
                        <m:t>𝛿</m:t>
                      </m:r>
                      <m:d>
                        <m:dPr>
                          <m:ctrlPr>
                            <a:rPr lang="fr-FR" sz="1800" i="1">
                              <a:latin typeface="Cambria Math" panose="02040503050406030204" pitchFamily="18" charset="0"/>
                            </a:rPr>
                          </m:ctrlPr>
                        </m:dPr>
                        <m:e>
                          <m:r>
                            <a:rPr lang="fr-FR" sz="1800" i="1">
                              <a:latin typeface="Cambria Math" panose="02040503050406030204" pitchFamily="18" charset="0"/>
                            </a:rPr>
                            <m:t>𝑡</m:t>
                          </m:r>
                          <m:r>
                            <a:rPr lang="fr-FR"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num>
                            <m:den>
                              <m:r>
                                <a:rPr lang="en-US" sz="1800" i="1">
                                  <a:latin typeface="Cambria Math" panose="02040503050406030204" pitchFamily="18" charset="0"/>
                                </a:rPr>
                                <m:t>𝑐</m:t>
                              </m:r>
                            </m:den>
                          </m:f>
                        </m:e>
                      </m:d>
                      <m:r>
                        <a:rPr lang="en-US" sz="1800" i="1" smtClean="0">
                          <a:latin typeface="Cambria Math" panose="02040503050406030204" pitchFamily="18" charset="0"/>
                          <a:ea typeface="Cambria Math" panose="02040503050406030204" pitchFamily="18" charset="0"/>
                        </a:rPr>
                        <m:t>→</m:t>
                      </m:r>
                      <m:func>
                        <m:funcPr>
                          <m:ctrlPr>
                            <a:rPr lang="fr-FR" sz="1800" b="0" i="1" smtClean="0">
                              <a:latin typeface="Cambria Math" panose="02040503050406030204" pitchFamily="18" charset="0"/>
                              <a:ea typeface="Cambria Math" panose="02040503050406030204" pitchFamily="18" charset="0"/>
                            </a:rPr>
                          </m:ctrlPr>
                        </m:funcPr>
                        <m:fName>
                          <m:r>
                            <m:rPr>
                              <m:sty m:val="p"/>
                            </m:rPr>
                            <a:rPr lang="fr-FR" sz="1800" b="0" i="0" smtClean="0">
                              <a:latin typeface="Cambria Math" panose="02040503050406030204" pitchFamily="18" charset="0"/>
                              <a:ea typeface="Cambria Math" panose="02040503050406030204" pitchFamily="18" charset="0"/>
                            </a:rPr>
                            <m:t>exp</m:t>
                          </m:r>
                        </m:fName>
                        <m:e>
                          <m:d>
                            <m:dPr>
                              <m:ctrlPr>
                                <a:rPr lang="fr-FR" sz="1800" b="0" i="1" smtClean="0">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𝑖</m:t>
                              </m:r>
                              <m:r>
                                <a:rPr lang="fr-FR" sz="1800" i="1">
                                  <a:latin typeface="Cambria Math" panose="02040503050406030204" pitchFamily="18" charset="0"/>
                                  <a:ea typeface="Cambria Math" panose="02040503050406030204" pitchFamily="18" charset="0"/>
                                </a:rPr>
                                <m:t>𝜔</m:t>
                              </m:r>
                              <m:f>
                                <m:fPr>
                                  <m:ctrlPr>
                                    <a:rPr lang="fr-FR"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num>
                                <m:den>
                                  <m:r>
                                    <a:rPr lang="fr-FR" sz="1800" i="1">
                                      <a:latin typeface="Cambria Math" panose="02040503050406030204" pitchFamily="18" charset="0"/>
                                      <a:ea typeface="Cambria Math" panose="02040503050406030204" pitchFamily="18" charset="0"/>
                                    </a:rPr>
                                    <m:t>𝑐</m:t>
                                  </m:r>
                                </m:den>
                              </m:f>
                            </m:e>
                          </m:d>
                        </m:e>
                      </m:func>
                    </m:oMath>
                  </m:oMathPara>
                </a14:m>
                <a:endParaRPr lang="en-US" sz="1800" dirty="0"/>
              </a:p>
            </p:txBody>
          </p:sp>
        </mc:Choice>
        <mc:Fallback xmlns="">
          <p:sp>
            <p:nvSpPr>
              <p:cNvPr id="3" name="Espace réservé du contenu 2">
                <a:extLst>
                  <a:ext uri="{FF2B5EF4-FFF2-40B4-BE49-F238E27FC236}">
                    <a16:creationId xmlns:a16="http://schemas.microsoft.com/office/drawing/2014/main" id="{8A7A0E08-F25A-6E4A-B547-7F526BC000BB}"/>
                  </a:ext>
                </a:extLst>
              </p:cNvPr>
              <p:cNvSpPr>
                <a:spLocks noGrp="1" noRot="1" noChangeAspect="1" noMove="1" noResize="1" noEditPoints="1" noAdjustHandles="1" noChangeArrowheads="1" noChangeShapeType="1" noTextEdit="1"/>
              </p:cNvSpPr>
              <p:nvPr>
                <p:ph idx="1"/>
              </p:nvPr>
            </p:nvSpPr>
            <p:spPr>
              <a:xfrm>
                <a:off x="2611808" y="1650124"/>
                <a:ext cx="7796540" cy="4399820"/>
              </a:xfrm>
              <a:blipFill>
                <a:blip r:embed="rId2"/>
                <a:stretch>
                  <a:fillRect l="-650"/>
                </a:stretch>
              </a:blipFill>
            </p:spPr>
            <p:txBody>
              <a:bodyPr/>
              <a:lstStyle/>
              <a:p>
                <a:r>
                  <a:rPr lang="fr-FR">
                    <a:noFill/>
                  </a:rPr>
                  <a:t> </a:t>
                </a:r>
              </a:p>
            </p:txBody>
          </p:sp>
        </mc:Fallback>
      </mc:AlternateContent>
    </p:spTree>
    <p:extLst>
      <p:ext uri="{BB962C8B-B14F-4D97-AF65-F5344CB8AC3E}">
        <p14:creationId xmlns:p14="http://schemas.microsoft.com/office/powerpoint/2010/main" val="342545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CF81D-1F41-C5CA-C3A9-ED8A6E8DA048}"/>
              </a:ext>
            </a:extLst>
          </p:cNvPr>
          <p:cNvSpPr>
            <a:spLocks noGrp="1"/>
          </p:cNvSpPr>
          <p:nvPr>
            <p:ph type="title"/>
          </p:nvPr>
        </p:nvSpPr>
        <p:spPr/>
        <p:txBody>
          <a:bodyPr/>
          <a:lstStyle/>
          <a:p>
            <a:r>
              <a:rPr lang="en-GB" dirty="0"/>
              <a:t>Example of signal</a:t>
            </a:r>
          </a:p>
        </p:txBody>
      </p:sp>
      <p:pic>
        <p:nvPicPr>
          <p:cNvPr id="7" name="Image 6">
            <a:extLst>
              <a:ext uri="{FF2B5EF4-FFF2-40B4-BE49-F238E27FC236}">
                <a16:creationId xmlns:a16="http://schemas.microsoft.com/office/drawing/2014/main" id="{4C4FE45D-CAC7-1224-5D1B-45262F975F21}"/>
              </a:ext>
            </a:extLst>
          </p:cNvPr>
          <p:cNvPicPr>
            <a:picLocks noChangeAspect="1"/>
          </p:cNvPicPr>
          <p:nvPr/>
        </p:nvPicPr>
        <p:blipFill>
          <a:blip r:embed="rId3"/>
          <a:stretch>
            <a:fillRect/>
          </a:stretch>
        </p:blipFill>
        <p:spPr>
          <a:xfrm>
            <a:off x="2340836" y="1748367"/>
            <a:ext cx="2221286" cy="1680633"/>
          </a:xfrm>
          <a:prstGeom prst="rect">
            <a:avLst/>
          </a:prstGeom>
        </p:spPr>
      </p:pic>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4430F86C-6187-E6CD-9ABB-BCB5BAFDD015}"/>
                  </a:ext>
                </a:extLst>
              </p:cNvPr>
              <p:cNvSpPr>
                <a:spLocks noGrp="1"/>
              </p:cNvSpPr>
              <p:nvPr>
                <p:ph idx="1"/>
              </p:nvPr>
            </p:nvSpPr>
            <p:spPr>
              <a:xfrm>
                <a:off x="1611630" y="3390850"/>
                <a:ext cx="3249340" cy="3227120"/>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𝑠</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f>
                        <m:fPr>
                          <m:ctrlPr>
                            <a:rPr lang="fr-FR" i="1" smtClean="0">
                              <a:latin typeface="Cambria Math" panose="02040503050406030204" pitchFamily="18" charset="0"/>
                            </a:rPr>
                          </m:ctrlPr>
                        </m:fPr>
                        <m:num>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sin</m:t>
                              </m:r>
                            </m:fName>
                            <m:e>
                              <m:r>
                                <a:rPr lang="fr-FR" b="0" i="1" smtClean="0">
                                  <a:latin typeface="Cambria Math" panose="02040503050406030204" pitchFamily="18" charset="0"/>
                                </a:rPr>
                                <m:t>(</m:t>
                              </m:r>
                              <m:r>
                                <a:rPr lang="fr-FR" b="0" i="1" smtClean="0">
                                  <a:latin typeface="Cambria Math" panose="02040503050406030204" pitchFamily="18" charset="0"/>
                                </a:rPr>
                                <m:t>𝜋</m:t>
                              </m:r>
                              <m:r>
                                <a:rPr lang="fr-FR" b="0" i="1" smtClean="0">
                                  <a:latin typeface="Cambria Math" panose="02040503050406030204" pitchFamily="18" charset="0"/>
                                </a:rPr>
                                <m:t>𝐵𝑡</m:t>
                              </m:r>
                              <m:r>
                                <a:rPr lang="fr-FR" b="0" i="1" smtClean="0">
                                  <a:latin typeface="Cambria Math" panose="02040503050406030204" pitchFamily="18" charset="0"/>
                                </a:rPr>
                                <m:t>)</m:t>
                              </m:r>
                            </m:e>
                          </m:func>
                        </m:num>
                        <m:den>
                          <m:r>
                            <a:rPr lang="fr-FR" b="0" i="1" smtClean="0">
                              <a:latin typeface="Cambria Math" panose="02040503050406030204" pitchFamily="18" charset="0"/>
                            </a:rPr>
                            <m:t>𝜋</m:t>
                          </m:r>
                          <m:r>
                            <a:rPr lang="fr-FR" b="0" i="1" smtClean="0">
                              <a:latin typeface="Cambria Math" panose="02040503050406030204" pitchFamily="18" charset="0"/>
                            </a:rPr>
                            <m:t>𝐵𝑡</m:t>
                          </m:r>
                        </m:den>
                      </m:f>
                      <m:r>
                        <a:rPr lang="fr-FR" b="0" i="0" smtClean="0">
                          <a:latin typeface="Cambria Math" panose="02040503050406030204" pitchFamily="18" charset="0"/>
                        </a:rPr>
                        <m:t> </m:t>
                      </m:r>
                      <m:r>
                        <m:rPr>
                          <m:sty m:val="p"/>
                        </m:rPr>
                        <a:rPr lang="fr-FR" b="0" i="0" smtClean="0">
                          <a:latin typeface="Cambria Math" panose="02040503050406030204" pitchFamily="18" charset="0"/>
                        </a:rPr>
                        <m:t>exp</m:t>
                      </m:r>
                      <m:d>
                        <m:dPr>
                          <m:ctrlPr>
                            <a:rPr lang="fr-FR" b="0" i="1" smtClean="0">
                              <a:latin typeface="Cambria Math" panose="02040503050406030204" pitchFamily="18" charset="0"/>
                            </a:rPr>
                          </m:ctrlPr>
                        </m:dPr>
                        <m:e>
                          <m:r>
                            <a:rPr lang="fr-FR">
                              <a:latin typeface="Cambria Math" panose="02040503050406030204" pitchFamily="18" charset="0"/>
                            </a:rPr>
                            <m:t>−</m:t>
                          </m:r>
                          <m:f>
                            <m:fPr>
                              <m:ctrlPr>
                                <a:rPr lang="fr-FR" i="1">
                                  <a:latin typeface="Cambria Math" panose="02040503050406030204" pitchFamily="18" charset="0"/>
                                </a:rPr>
                              </m:ctrlPr>
                            </m:fPr>
                            <m:num>
                              <m:r>
                                <m:rPr>
                                  <m:sty m:val="p"/>
                                </m:rPr>
                                <a:rPr lang="fr-FR">
                                  <a:latin typeface="Cambria Math" panose="02040503050406030204" pitchFamily="18" charset="0"/>
                                </a:rPr>
                                <m:t>B</m:t>
                              </m:r>
                              <m:d>
                                <m:dPr>
                                  <m:begChr m:val="|"/>
                                  <m:endChr m:val="|"/>
                                  <m:ctrlPr>
                                    <a:rPr lang="fr-FR" i="1" smtClean="0">
                                      <a:latin typeface="Cambria Math" panose="02040503050406030204" pitchFamily="18" charset="0"/>
                                    </a:rPr>
                                  </m:ctrlPr>
                                </m:dPr>
                                <m:e>
                                  <m:r>
                                    <a:rPr lang="fr-FR" b="0" i="1" smtClean="0">
                                      <a:latin typeface="Cambria Math" panose="02040503050406030204" pitchFamily="18" charset="0"/>
                                    </a:rPr>
                                    <m:t>𝑡</m:t>
                                  </m:r>
                                </m:e>
                              </m:d>
                            </m:num>
                            <m:den>
                              <m:r>
                                <a:rPr lang="fr-FR">
                                  <a:latin typeface="Cambria Math" panose="02040503050406030204" pitchFamily="18" charset="0"/>
                                </a:rPr>
                                <m:t>2</m:t>
                              </m:r>
                            </m:den>
                          </m:f>
                        </m:e>
                      </m:d>
                    </m:oMath>
                  </m:oMathPara>
                </a14:m>
                <a:endParaRPr lang="fr-FR" dirty="0"/>
              </a:p>
              <a:p>
                <a:pPr marL="0" indent="0" algn="ctr">
                  <a:buNone/>
                </a:pPr>
                <a:r>
                  <a:rPr lang="fr-FR" i="1" dirty="0"/>
                  <a:t>B = </a:t>
                </a:r>
                <a:r>
                  <a:rPr lang="en-GB" i="1" dirty="0"/>
                  <a:t>bandwidth = 500 Hz</a:t>
                </a:r>
              </a:p>
              <a:p>
                <a:pPr marL="0" indent="0" algn="ctr">
                  <a:buNone/>
                </a:pPr>
                <a:r>
                  <a:rPr lang="en-GB" i="1" dirty="0"/>
                  <a:t>1/B = 2 </a:t>
                </a:r>
                <a:r>
                  <a:rPr lang="en-GB" i="1" dirty="0" err="1"/>
                  <a:t>ms</a:t>
                </a:r>
                <a:endParaRPr lang="en-GB" i="1" dirty="0"/>
              </a:p>
              <a:p>
                <a:pPr marL="0" indent="0" algn="ctr">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𝑟</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𝐺</m:t>
                          </m:r>
                        </m:e>
                        <m:sub>
                          <m:sSub>
                            <m:sSubPr>
                              <m:ctrlPr>
                                <a:rPr lang="fr-FR" sz="2000" b="0" i="1" smtClean="0">
                                  <a:latin typeface="Cambria Math" panose="02040503050406030204" pitchFamily="18" charset="0"/>
                                </a:rPr>
                              </m:ctrlPr>
                            </m:sSubPr>
                            <m:e>
                              <m:r>
                                <a:rPr lang="fr-FR" sz="2000" b="1" i="1" smtClean="0">
                                  <a:latin typeface="Cambria Math" panose="02040503050406030204" pitchFamily="18" charset="0"/>
                                </a:rPr>
                                <m:t>𝒓</m:t>
                              </m:r>
                            </m:e>
                            <m:sub>
                              <m:r>
                                <a:rPr lang="fr-FR" sz="2000" b="0" i="1" smtClean="0">
                                  <a:latin typeface="Cambria Math" panose="02040503050406030204" pitchFamily="18" charset="0"/>
                                </a:rPr>
                                <m:t>𝑆</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𝑡</m:t>
                              </m:r>
                            </m:e>
                            <m:sub>
                              <m:r>
                                <a:rPr lang="fr-FR" sz="2000" b="0" i="1" smtClean="0">
                                  <a:latin typeface="Cambria Math" panose="02040503050406030204" pitchFamily="18" charset="0"/>
                                </a:rPr>
                                <m:t>0</m:t>
                              </m:r>
                            </m:sub>
                          </m:sSub>
                        </m:sub>
                      </m:sSub>
                      <m:r>
                        <a:rPr lang="fr-FR" sz="2000" b="0" i="1" smtClean="0">
                          <a:latin typeface="Cambria Math" panose="02040503050406030204" pitchFamily="18" charset="0"/>
                        </a:rPr>
                        <m:t>∗</m:t>
                      </m:r>
                      <m:r>
                        <a:rPr lang="fr-FR" sz="2000" b="0" i="1" smtClean="0">
                          <a:latin typeface="Cambria Math" panose="02040503050406030204" pitchFamily="18" charset="0"/>
                        </a:rPr>
                        <m:t>𝑠</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𝑡</m:t>
                          </m:r>
                        </m:e>
                      </m:d>
                    </m:oMath>
                  </m:oMathPara>
                </a14:m>
                <a:endParaRPr lang="en-GB" i="1" dirty="0"/>
              </a:p>
              <a:p>
                <a:pPr marL="0" indent="0" algn="ctr">
                  <a:buNone/>
                </a:pPr>
                <a:r>
                  <a:rPr lang="en-GB" i="1" dirty="0"/>
                  <a:t>=</a:t>
                </a:r>
                <a:r>
                  <a:rPr lang="fr-FR" sz="2000" b="0" dirty="0"/>
                  <a:t> </a:t>
                </a:r>
                <a14:m>
                  <m:oMath xmlns:m="http://schemas.openxmlformats.org/officeDocument/2006/math">
                    <m:r>
                      <a:rPr lang="fr-FR" sz="2000" b="0" i="0" smtClean="0">
                        <a:latin typeface="Cambria Math" panose="02040503050406030204" pitchFamily="18" charset="0"/>
                      </a:rPr>
                      <m:t>−</m:t>
                    </m:r>
                    <m:nary>
                      <m:naryPr>
                        <m:chr m:val="∑"/>
                        <m:subHide m:val="on"/>
                        <m:supHide m:val="on"/>
                        <m:ctrlPr>
                          <a:rPr lang="fr-FR" sz="2000" b="0" i="1" smtClean="0">
                            <a:latin typeface="Cambria Math" panose="02040503050406030204" pitchFamily="18" charset="0"/>
                          </a:rPr>
                        </m:ctrlPr>
                      </m:naryPr>
                      <m:sub/>
                      <m:sup/>
                      <m:e>
                        <m:f>
                          <m:fPr>
                            <m:ctrlPr>
                              <a:rPr lang="en-US" sz="2000" i="1">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𝜖</m:t>
                                </m:r>
                              </m:e>
                              <m:sub>
                                <m:r>
                                  <a:rPr lang="fr-FR" sz="2000" i="1">
                                    <a:latin typeface="Cambria Math" panose="02040503050406030204" pitchFamily="18" charset="0"/>
                                  </a:rPr>
                                  <m:t>𝑗</m:t>
                                </m:r>
                              </m:sub>
                            </m:sSub>
                          </m:num>
                          <m:den>
                            <m:r>
                              <a:rPr lang="en-US" sz="2000" i="1">
                                <a:latin typeface="Cambria Math" panose="02040503050406030204" pitchFamily="18" charset="0"/>
                              </a:rPr>
                              <m:t>4</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𝑗</m:t>
                                </m:r>
                              </m:sub>
                            </m:sSub>
                          </m:den>
                        </m:f>
                        <m:r>
                          <a:rPr lang="fr-FR" sz="2000" b="0" i="1" smtClean="0">
                            <a:latin typeface="Cambria Math" panose="02040503050406030204" pitchFamily="18" charset="0"/>
                          </a:rPr>
                          <m:t>𝑠</m:t>
                        </m:r>
                        <m:d>
                          <m:dPr>
                            <m:ctrlPr>
                              <a:rPr lang="fr-FR" sz="2000" i="1">
                                <a:latin typeface="Cambria Math" panose="02040503050406030204" pitchFamily="18" charset="0"/>
                              </a:rPr>
                            </m:ctrlPr>
                          </m:dPr>
                          <m:e>
                            <m:r>
                              <a:rPr lang="fr-FR" sz="2000" i="1">
                                <a:latin typeface="Cambria Math" panose="02040503050406030204" pitchFamily="18" charset="0"/>
                              </a:rPr>
                              <m:t>𝑡</m:t>
                            </m:r>
                            <m:r>
                              <a:rPr lang="fr-FR"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𝑗</m:t>
                                    </m:r>
                                  </m:sub>
                                </m:sSub>
                              </m:num>
                              <m:den>
                                <m:r>
                                  <a:rPr lang="en-US" sz="2000" i="1">
                                    <a:latin typeface="Cambria Math" panose="02040503050406030204" pitchFamily="18" charset="0"/>
                                  </a:rPr>
                                  <m:t>𝑐</m:t>
                                </m:r>
                              </m:den>
                            </m:f>
                          </m:e>
                        </m:d>
                      </m:e>
                    </m:nary>
                  </m:oMath>
                </a14:m>
                <a:endParaRPr lang="en-GB" i="1" dirty="0"/>
              </a:p>
            </p:txBody>
          </p:sp>
        </mc:Choice>
        <mc:Fallback xmlns="">
          <p:sp>
            <p:nvSpPr>
              <p:cNvPr id="5" name="Espace réservé du contenu 4">
                <a:extLst>
                  <a:ext uri="{FF2B5EF4-FFF2-40B4-BE49-F238E27FC236}">
                    <a16:creationId xmlns:a16="http://schemas.microsoft.com/office/drawing/2014/main" id="{4430F86C-6187-E6CD-9ABB-BCB5BAFDD015}"/>
                  </a:ext>
                </a:extLst>
              </p:cNvPr>
              <p:cNvSpPr>
                <a:spLocks noGrp="1" noRot="1" noChangeAspect="1" noMove="1" noResize="1" noEditPoints="1" noAdjustHandles="1" noChangeArrowheads="1" noChangeShapeType="1" noTextEdit="1"/>
              </p:cNvSpPr>
              <p:nvPr>
                <p:ph idx="1"/>
              </p:nvPr>
            </p:nvSpPr>
            <p:spPr>
              <a:xfrm>
                <a:off x="1611630" y="3390850"/>
                <a:ext cx="3249340" cy="3227120"/>
              </a:xfrm>
              <a:blipFill>
                <a:blip r:embed="rId4"/>
                <a:stretch>
                  <a:fillRect b="-17578"/>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1506E8C4-36C9-0568-68A8-CD6B152C172D}"/>
              </a:ext>
            </a:extLst>
          </p:cNvPr>
          <p:cNvSpPr txBox="1"/>
          <p:nvPr/>
        </p:nvSpPr>
        <p:spPr>
          <a:xfrm>
            <a:off x="7761263" y="2042913"/>
            <a:ext cx="3017225" cy="1477328"/>
          </a:xfrm>
          <a:prstGeom prst="rect">
            <a:avLst/>
          </a:prstGeom>
          <a:noFill/>
        </p:spPr>
        <p:txBody>
          <a:bodyPr wrap="square">
            <a:spAutoFit/>
          </a:bodyPr>
          <a:lstStyle/>
          <a:p>
            <a:r>
              <a:rPr lang="en-GB" dirty="0"/>
              <a:t>(opposite of the)</a:t>
            </a:r>
          </a:p>
          <a:p>
            <a:r>
              <a:rPr lang="en-GB" dirty="0"/>
              <a:t>Received signal 1 km away in a 350 m depth channel, with 0.6 – 2 s delay.</a:t>
            </a:r>
          </a:p>
          <a:p>
            <a:r>
              <a:rPr lang="en-GB" dirty="0"/>
              <a:t>(no absorption, no noise)</a:t>
            </a:r>
          </a:p>
        </p:txBody>
      </p:sp>
      <p:pic>
        <p:nvPicPr>
          <p:cNvPr id="11" name="Image 10">
            <a:extLst>
              <a:ext uri="{FF2B5EF4-FFF2-40B4-BE49-F238E27FC236}">
                <a16:creationId xmlns:a16="http://schemas.microsoft.com/office/drawing/2014/main" id="{A9B8D2C1-0AC5-78E2-3AC2-BC46D760F2EC}"/>
              </a:ext>
            </a:extLst>
          </p:cNvPr>
          <p:cNvPicPr>
            <a:picLocks noChangeAspect="1"/>
          </p:cNvPicPr>
          <p:nvPr/>
        </p:nvPicPr>
        <p:blipFill>
          <a:blip r:embed="rId5"/>
          <a:stretch>
            <a:fillRect/>
          </a:stretch>
        </p:blipFill>
        <p:spPr>
          <a:xfrm>
            <a:off x="4928406" y="3944284"/>
            <a:ext cx="2662193" cy="2005621"/>
          </a:xfrm>
          <a:prstGeom prst="rect">
            <a:avLst/>
          </a:prstGeom>
        </p:spPr>
      </p:pic>
      <p:pic>
        <p:nvPicPr>
          <p:cNvPr id="13" name="Image 12">
            <a:extLst>
              <a:ext uri="{FF2B5EF4-FFF2-40B4-BE49-F238E27FC236}">
                <a16:creationId xmlns:a16="http://schemas.microsoft.com/office/drawing/2014/main" id="{4644FA94-51BB-73F1-34D9-C461FD19F090}"/>
              </a:ext>
            </a:extLst>
          </p:cNvPr>
          <p:cNvPicPr>
            <a:picLocks noChangeAspect="1"/>
          </p:cNvPicPr>
          <p:nvPr/>
        </p:nvPicPr>
        <p:blipFill>
          <a:blip r:embed="rId6"/>
          <a:stretch>
            <a:fillRect/>
          </a:stretch>
        </p:blipFill>
        <p:spPr>
          <a:xfrm>
            <a:off x="7658035" y="4386053"/>
            <a:ext cx="1539725" cy="1237507"/>
          </a:xfrm>
          <a:prstGeom prst="rect">
            <a:avLst/>
          </a:prstGeom>
        </p:spPr>
      </p:pic>
      <p:sp>
        <p:nvSpPr>
          <p:cNvPr id="14" name="ZoneTexte 13">
            <a:extLst>
              <a:ext uri="{FF2B5EF4-FFF2-40B4-BE49-F238E27FC236}">
                <a16:creationId xmlns:a16="http://schemas.microsoft.com/office/drawing/2014/main" id="{229A66E2-87DA-D97F-F3F3-86E885B1221E}"/>
              </a:ext>
            </a:extLst>
          </p:cNvPr>
          <p:cNvSpPr txBox="1"/>
          <p:nvPr/>
        </p:nvSpPr>
        <p:spPr>
          <a:xfrm>
            <a:off x="8372589" y="5765239"/>
            <a:ext cx="1794575" cy="369332"/>
          </a:xfrm>
          <a:prstGeom prst="rect">
            <a:avLst/>
          </a:prstGeom>
          <a:noFill/>
        </p:spPr>
        <p:txBody>
          <a:bodyPr wrap="square">
            <a:spAutoFit/>
          </a:bodyPr>
          <a:lstStyle/>
          <a:p>
            <a:r>
              <a:rPr lang="en-GB" dirty="0"/>
              <a:t>Enlargements </a:t>
            </a:r>
          </a:p>
        </p:txBody>
      </p:sp>
      <p:pic>
        <p:nvPicPr>
          <p:cNvPr id="16" name="Image 15">
            <a:extLst>
              <a:ext uri="{FF2B5EF4-FFF2-40B4-BE49-F238E27FC236}">
                <a16:creationId xmlns:a16="http://schemas.microsoft.com/office/drawing/2014/main" id="{E96B5942-7154-C3B7-8F46-58A0B384C5C5}"/>
              </a:ext>
            </a:extLst>
          </p:cNvPr>
          <p:cNvPicPr>
            <a:picLocks noChangeAspect="1"/>
          </p:cNvPicPr>
          <p:nvPr/>
        </p:nvPicPr>
        <p:blipFill>
          <a:blip r:embed="rId7"/>
          <a:stretch>
            <a:fillRect/>
          </a:stretch>
        </p:blipFill>
        <p:spPr>
          <a:xfrm>
            <a:off x="4928406" y="1748367"/>
            <a:ext cx="2662193" cy="2066420"/>
          </a:xfrm>
          <a:prstGeom prst="rect">
            <a:avLst/>
          </a:prstGeom>
        </p:spPr>
      </p:pic>
      <p:sp>
        <p:nvSpPr>
          <p:cNvPr id="17" name="ZoneTexte 16">
            <a:extLst>
              <a:ext uri="{FF2B5EF4-FFF2-40B4-BE49-F238E27FC236}">
                <a16:creationId xmlns:a16="http://schemas.microsoft.com/office/drawing/2014/main" id="{BEA0A84B-C14A-A433-400A-9156747857F6}"/>
              </a:ext>
            </a:extLst>
          </p:cNvPr>
          <p:cNvSpPr txBox="1"/>
          <p:nvPr/>
        </p:nvSpPr>
        <p:spPr>
          <a:xfrm>
            <a:off x="7704899" y="3980169"/>
            <a:ext cx="3017225" cy="369332"/>
          </a:xfrm>
          <a:prstGeom prst="rect">
            <a:avLst/>
          </a:prstGeom>
          <a:noFill/>
        </p:spPr>
        <p:txBody>
          <a:bodyPr wrap="square">
            <a:spAutoFit/>
          </a:bodyPr>
          <a:lstStyle/>
          <a:p>
            <a:r>
              <a:rPr lang="en-GB" dirty="0"/>
              <a:t>The same with 150 m depth</a:t>
            </a:r>
          </a:p>
        </p:txBody>
      </p:sp>
      <p:pic>
        <p:nvPicPr>
          <p:cNvPr id="19" name="Image 18">
            <a:extLst>
              <a:ext uri="{FF2B5EF4-FFF2-40B4-BE49-F238E27FC236}">
                <a16:creationId xmlns:a16="http://schemas.microsoft.com/office/drawing/2014/main" id="{52226CD8-782E-BFD7-8C09-6BB3C054A7B0}"/>
              </a:ext>
            </a:extLst>
          </p:cNvPr>
          <p:cNvPicPr>
            <a:picLocks noChangeAspect="1"/>
          </p:cNvPicPr>
          <p:nvPr/>
        </p:nvPicPr>
        <p:blipFill>
          <a:blip r:embed="rId8"/>
          <a:stretch>
            <a:fillRect/>
          </a:stretch>
        </p:blipFill>
        <p:spPr>
          <a:xfrm>
            <a:off x="9235204" y="4386053"/>
            <a:ext cx="1582857" cy="1237507"/>
          </a:xfrm>
          <a:prstGeom prst="rect">
            <a:avLst/>
          </a:prstGeom>
        </p:spPr>
      </p:pic>
    </p:spTree>
    <p:extLst>
      <p:ext uri="{BB962C8B-B14F-4D97-AF65-F5344CB8AC3E}">
        <p14:creationId xmlns:p14="http://schemas.microsoft.com/office/powerpoint/2010/main" val="306373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A0D496C-71BB-B6F0-DA09-7C3EA3F9A559}"/>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5" name="Espace réservé du contenu 2">
                <a:extLst>
                  <a:ext uri="{FF2B5EF4-FFF2-40B4-BE49-F238E27FC236}">
                    <a16:creationId xmlns:a16="http://schemas.microsoft.com/office/drawing/2014/main" id="{0B624B40-E675-4415-A1D7-E6739897584F}"/>
                  </a:ext>
                </a:extLst>
              </p:cNvPr>
              <p:cNvSpPr>
                <a:spLocks noGrp="1"/>
              </p:cNvSpPr>
              <p:nvPr>
                <p:ph idx="1"/>
              </p:nvPr>
            </p:nvSpPr>
            <p:spPr>
              <a:xfrm>
                <a:off x="2611808" y="1650124"/>
                <a:ext cx="8102423" cy="4560176"/>
              </a:xfrm>
            </p:spPr>
            <p:txBody>
              <a:bodyPr>
                <a:normAutofit/>
              </a:bodyPr>
              <a:lstStyle/>
              <a:p>
                <a:pPr marL="0" indent="0">
                  <a:spcBef>
                    <a:spcPts val="400"/>
                  </a:spcBef>
                  <a:buNone/>
                </a:pPr>
                <a:r>
                  <a:rPr lang="en-US" b="1" dirty="0">
                    <a:solidFill>
                      <a:srgbClr val="FFFF00"/>
                    </a:solidFill>
                  </a:rPr>
                  <a:t>If both </a:t>
                </a:r>
                <a14:m>
                  <m:oMath xmlns:m="http://schemas.openxmlformats.org/officeDocument/2006/math">
                    <m:r>
                      <a:rPr lang="en-US" b="1" i="1">
                        <a:solidFill>
                          <a:srgbClr val="FFFF00"/>
                        </a:solidFill>
                        <a:latin typeface="Cambria Math" panose="02040503050406030204" pitchFamily="18" charset="0"/>
                      </a:rPr>
                      <m:t>𝑮</m:t>
                    </m:r>
                  </m:oMath>
                </a14:m>
                <a:r>
                  <a:rPr lang="en-US" b="1" dirty="0">
                    <a:solidFill>
                      <a:srgbClr val="FFFF00"/>
                    </a:solidFill>
                  </a:rPr>
                  <a:t> and the transmitted signal </a:t>
                </a:r>
                <a14:m>
                  <m:oMath xmlns:m="http://schemas.openxmlformats.org/officeDocument/2006/math">
                    <m:r>
                      <a:rPr lang="fr-FR" b="1" i="1" smtClean="0">
                        <a:solidFill>
                          <a:srgbClr val="FFFF00"/>
                        </a:solidFill>
                        <a:latin typeface="Cambria Math" panose="02040503050406030204" pitchFamily="18" charset="0"/>
                      </a:rPr>
                      <m:t>𝒔</m:t>
                    </m:r>
                    <m:r>
                      <a:rPr lang="en-US" b="1" i="1">
                        <a:solidFill>
                          <a:srgbClr val="FFFF00"/>
                        </a:solidFill>
                        <a:latin typeface="Cambria Math" panose="02040503050406030204" pitchFamily="18" charset="0"/>
                      </a:rPr>
                      <m:t> </m:t>
                    </m:r>
                  </m:oMath>
                </a14:m>
                <a:r>
                  <a:rPr lang="en-US" b="1" dirty="0">
                    <a:solidFill>
                      <a:srgbClr val="FFFF00"/>
                    </a:solidFill>
                  </a:rPr>
                  <a:t>are known </a:t>
                </a:r>
              </a:p>
              <a:p>
                <a:pPr marL="0" indent="0">
                  <a:spcBef>
                    <a:spcPts val="400"/>
                  </a:spcBef>
                  <a:spcAft>
                    <a:spcPts val="0"/>
                  </a:spcAft>
                  <a:buNone/>
                </a:pPr>
                <a:r>
                  <a:rPr lang="en-US" sz="1800" dirty="0"/>
                  <a:t>Time correlation of the received signal </a:t>
                </a:r>
                <a14:m>
                  <m:oMath xmlns:m="http://schemas.openxmlformats.org/officeDocument/2006/math">
                    <m:r>
                      <a:rPr lang="fr-FR" sz="1800" b="0" i="1" smtClean="0">
                        <a:latin typeface="Cambria Math" panose="02040503050406030204" pitchFamily="18" charset="0"/>
                      </a:rPr>
                      <m:t>𝑟</m:t>
                    </m:r>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𝐺</m:t>
                        </m:r>
                      </m:e>
                      <m:sub>
                        <m:sSub>
                          <m:sSubPr>
                            <m:ctrlPr>
                              <a:rPr lang="fr-FR" sz="1800" b="0" i="1" smtClean="0">
                                <a:latin typeface="Cambria Math" panose="02040503050406030204" pitchFamily="18" charset="0"/>
                              </a:rPr>
                            </m:ctrlPr>
                          </m:sSubPr>
                          <m:e>
                            <m:r>
                              <a:rPr lang="fr-FR" sz="1800" b="1" i="1" smtClean="0">
                                <a:latin typeface="Cambria Math" panose="02040503050406030204" pitchFamily="18" charset="0"/>
                              </a:rPr>
                              <m:t>𝒓</m:t>
                            </m:r>
                          </m:e>
                          <m:sub>
                            <m:r>
                              <a:rPr lang="fr-FR" sz="1800" b="0" i="1" smtClean="0">
                                <a:latin typeface="Cambria Math" panose="02040503050406030204" pitchFamily="18" charset="0"/>
                              </a:rPr>
                              <m:t>𝑆</m:t>
                            </m:r>
                          </m:sub>
                        </m:sSub>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𝑡</m:t>
                            </m:r>
                          </m:e>
                          <m:sub>
                            <m:r>
                              <a:rPr lang="fr-FR" sz="1800" b="0" i="1" smtClean="0">
                                <a:latin typeface="Cambria Math" panose="02040503050406030204" pitchFamily="18" charset="0"/>
                              </a:rPr>
                              <m:t>0</m:t>
                            </m:r>
                          </m:sub>
                        </m:sSub>
                      </m:sub>
                    </m:sSub>
                    <m:r>
                      <a:rPr lang="fr-FR" sz="1800" b="0" i="1" smtClean="0">
                        <a:latin typeface="Cambria Math" panose="02040503050406030204" pitchFamily="18" charset="0"/>
                      </a:rPr>
                      <m:t>∗</m:t>
                    </m:r>
                    <m:r>
                      <a:rPr lang="fr-FR" sz="1800" b="0" i="1" smtClean="0">
                        <a:latin typeface="Cambria Math" panose="02040503050406030204" pitchFamily="18" charset="0"/>
                      </a:rPr>
                      <m:t>𝑠</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m:t>
                    </m:r>
                    <m:r>
                      <a:rPr lang="fr-FR" sz="1800" b="0" i="1" smtClean="0">
                        <a:latin typeface="Cambria Math" panose="02040503050406030204" pitchFamily="18" charset="0"/>
                      </a:rPr>
                      <m:t>𝑛</m:t>
                    </m:r>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oMath>
                </a14:m>
                <a:r>
                  <a:rPr lang="en-US" sz="1800" dirty="0"/>
                  <a:t> (</a:t>
                </a:r>
                <a14:m>
                  <m:oMath xmlns:m="http://schemas.openxmlformats.org/officeDocument/2006/math">
                    <m:r>
                      <a:rPr lang="fr-FR" sz="1800" i="1">
                        <a:latin typeface="Cambria Math" panose="02040503050406030204" pitchFamily="18" charset="0"/>
                      </a:rPr>
                      <m:t>𝑛</m:t>
                    </m:r>
                  </m:oMath>
                </a14:m>
                <a:r>
                  <a:rPr lang="en-US" sz="1800" dirty="0"/>
                  <a:t> = noise) </a:t>
                </a:r>
              </a:p>
              <a:p>
                <a:pPr marL="0" indent="0">
                  <a:spcBef>
                    <a:spcPts val="0"/>
                  </a:spcBef>
                  <a:buNone/>
                </a:pPr>
                <a:r>
                  <a:rPr lang="en-US" sz="1800" dirty="0"/>
                  <a:t>with some reference signal </a:t>
                </a:r>
                <a14:m>
                  <m:oMath xmlns:m="http://schemas.openxmlformats.org/officeDocument/2006/math">
                    <m:sSub>
                      <m:sSubPr>
                        <m:ctrlPr>
                          <a:rPr lang="fr-FR" sz="1800" i="1">
                            <a:latin typeface="Cambria Math" panose="02040503050406030204" pitchFamily="18" charset="0"/>
                          </a:rPr>
                        </m:ctrlPr>
                      </m:sSubPr>
                      <m:e>
                        <m:r>
                          <a:rPr lang="fr-FR" sz="1800" b="0" i="1" smtClean="0">
                            <a:latin typeface="Cambria Math" panose="02040503050406030204" pitchFamily="18" charset="0"/>
                          </a:rPr>
                          <m:t>𝑟𝑒𝑓</m:t>
                        </m:r>
                        <m:r>
                          <a:rPr lang="fr-FR" sz="1800" b="0" i="1" smtClean="0">
                            <a:latin typeface="Cambria Math" panose="02040503050406030204" pitchFamily="18" charset="0"/>
                          </a:rPr>
                          <m:t>=</m:t>
                        </m:r>
                        <m:r>
                          <a:rPr lang="fr-FR" sz="1800" i="1">
                            <a:latin typeface="Cambria Math" panose="02040503050406030204" pitchFamily="18" charset="0"/>
                          </a:rPr>
                          <m:t>𝐺</m:t>
                        </m:r>
                      </m:e>
                      <m:sub>
                        <m:sSup>
                          <m:sSupPr>
                            <m:ctrlPr>
                              <a:rPr lang="fr-FR" sz="1800" b="1" i="1" smtClean="0">
                                <a:latin typeface="Cambria Math" panose="02040503050406030204" pitchFamily="18" charset="0"/>
                              </a:rPr>
                            </m:ctrlPr>
                          </m:sSupPr>
                          <m:e>
                            <m:r>
                              <a:rPr lang="fr-FR" sz="1800" b="1" i="1" smtClean="0">
                                <a:latin typeface="Cambria Math" panose="02040503050406030204" pitchFamily="18" charset="0"/>
                              </a:rPr>
                              <m:t>𝒓</m:t>
                            </m:r>
                          </m:e>
                          <m:sup>
                            <m:r>
                              <a:rPr lang="fr-FR" sz="1800" b="1" i="1" smtClean="0">
                                <a:latin typeface="Cambria Math" panose="02040503050406030204" pitchFamily="18" charset="0"/>
                              </a:rPr>
                              <m:t>′</m:t>
                            </m:r>
                          </m:sup>
                        </m:sSup>
                        <m:r>
                          <a:rPr lang="fr-FR" sz="1800" b="1" i="1" smtClean="0">
                            <a:latin typeface="Cambria Math" panose="02040503050406030204" pitchFamily="18" charset="0"/>
                          </a:rPr>
                          <m:t>,</m:t>
                        </m:r>
                        <m:sSup>
                          <m:sSupPr>
                            <m:ctrlPr>
                              <a:rPr lang="fr-FR" sz="1800" b="1" i="1">
                                <a:latin typeface="Cambria Math" panose="02040503050406030204" pitchFamily="18" charset="0"/>
                              </a:rPr>
                            </m:ctrlPr>
                          </m:sSupPr>
                          <m:e>
                            <m:r>
                              <a:rPr lang="fr-FR" sz="1800" b="0" i="1" smtClean="0">
                                <a:latin typeface="Cambria Math" panose="02040503050406030204" pitchFamily="18" charset="0"/>
                              </a:rPr>
                              <m:t>𝑡</m:t>
                            </m:r>
                          </m:e>
                          <m:sup>
                            <m:r>
                              <a:rPr lang="fr-FR" sz="1800" b="1" i="1">
                                <a:latin typeface="Cambria Math" panose="02040503050406030204" pitchFamily="18" charset="0"/>
                              </a:rPr>
                              <m:t>′</m:t>
                            </m:r>
                          </m:sup>
                        </m:sSup>
                      </m:sub>
                    </m:sSub>
                    <m:r>
                      <a:rPr lang="fr-FR" sz="1800" i="1">
                        <a:latin typeface="Cambria Math" panose="02040503050406030204" pitchFamily="18" charset="0"/>
                      </a:rPr>
                      <m:t>∗</m:t>
                    </m:r>
                    <m:r>
                      <a:rPr lang="fr-FR" sz="1800" i="1">
                        <a:latin typeface="Cambria Math" panose="02040503050406030204" pitchFamily="18" charset="0"/>
                      </a:rPr>
                      <m:t>𝑠</m:t>
                    </m:r>
                  </m:oMath>
                </a14:m>
                <a:r>
                  <a:rPr lang="en-US" sz="1800" dirty="0"/>
                  <a:t>, that would be issued from </a:t>
                </a:r>
                <a14:m>
                  <m:oMath xmlns:m="http://schemas.openxmlformats.org/officeDocument/2006/math">
                    <m:r>
                      <a:rPr lang="fr-FR" sz="1800" b="1" i="0">
                        <a:latin typeface="Cambria Math" panose="02040503050406030204" pitchFamily="18" charset="0"/>
                      </a:rPr>
                      <m:t>𝐫</m:t>
                    </m:r>
                    <m:r>
                      <a:rPr lang="fr-FR" sz="1800" b="1" i="0" smtClean="0">
                        <a:latin typeface="Cambria Math" panose="02040503050406030204" pitchFamily="18" charset="0"/>
                      </a:rPr>
                      <m:t>′</m:t>
                    </m:r>
                  </m:oMath>
                </a14:m>
                <a:r>
                  <a:rPr lang="en-US" sz="1800" dirty="0"/>
                  <a:t> at t’, is referred to as the </a:t>
                </a:r>
                <a:r>
                  <a:rPr lang="en-US" sz="1800" dirty="0">
                    <a:solidFill>
                      <a:srgbClr val="FFC000"/>
                    </a:solidFill>
                  </a:rPr>
                  <a:t>matched filter </a:t>
                </a:r>
                <a:r>
                  <a:rPr lang="en-US" sz="1800" dirty="0"/>
                  <a:t>technique</a:t>
                </a:r>
              </a:p>
              <a:p>
                <a:pPr marL="0" indent="0">
                  <a:spcBef>
                    <a:spcPts val="600"/>
                  </a:spcBef>
                  <a:buNone/>
                </a:pPr>
                <a14:m>
                  <m:oMathPara xmlns:m="http://schemas.openxmlformats.org/officeDocument/2006/math">
                    <m:oMathParaPr>
                      <m:jc m:val="centerGroup"/>
                    </m:oMathParaPr>
                    <m:oMath xmlns:m="http://schemas.openxmlformats.org/officeDocument/2006/math">
                      <m:sSub>
                        <m:sSubPr>
                          <m:ctrlPr>
                            <a:rPr lang="fr-FR" sz="1800" i="1">
                              <a:latin typeface="Cambria Math" panose="02040503050406030204" pitchFamily="18" charset="0"/>
                            </a:rPr>
                          </m:ctrlPr>
                        </m:sSubPr>
                        <m:e>
                          <m:r>
                            <a:rPr lang="fr-FR" sz="1800" b="0" i="1" smtClean="0">
                              <a:latin typeface="Cambria Math" panose="02040503050406030204" pitchFamily="18" charset="0"/>
                            </a:rPr>
                            <m:t>𝑔</m:t>
                          </m:r>
                        </m:e>
                        <m:sub>
                          <m:r>
                            <a:rPr lang="fr-FR" sz="1800" b="1" i="1" smtClean="0">
                              <a:latin typeface="Cambria Math" panose="02040503050406030204" pitchFamily="18" charset="0"/>
                            </a:rPr>
                            <m:t>𝒓</m:t>
                          </m:r>
                          <m:r>
                            <a:rPr lang="fr-FR" sz="1800" b="1" i="1" smtClean="0">
                              <a:latin typeface="Cambria Math" panose="02040503050406030204" pitchFamily="18" charset="0"/>
                            </a:rPr>
                            <m:t>′</m:t>
                          </m:r>
                        </m:sub>
                      </m:sSub>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m:t>
                      </m:r>
                      <m:r>
                        <a:rPr lang="fr-FR" sz="1800" b="0" i="1" smtClean="0">
                          <a:latin typeface="Cambria Math" panose="02040503050406030204" pitchFamily="18" charset="0"/>
                        </a:rPr>
                        <m:t>𝑟</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m:t>
                      </m:r>
                      <m:r>
                        <a:rPr lang="fr-FR" sz="1800" b="0" i="1" smtClean="0">
                          <a:latin typeface="Cambria Math" panose="02040503050406030204" pitchFamily="18" charset="0"/>
                        </a:rPr>
                        <m:t>𝑟𝑒𝑓</m:t>
                      </m:r>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oMath>
                  </m:oMathPara>
                </a14:m>
                <a:endParaRPr lang="en-US" sz="1800" dirty="0"/>
              </a:p>
              <a:p>
                <a:pPr marL="0" indent="0">
                  <a:spcBef>
                    <a:spcPts val="400"/>
                  </a:spcBef>
                  <a:spcAft>
                    <a:spcPts val="0"/>
                  </a:spcAft>
                  <a:buNone/>
                </a:pPr>
                <a:r>
                  <a:rPr lang="en-US" sz="1800" dirty="0"/>
                  <a:t>Noticing that, after time Fourier transform, </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sSub>
                        <m:sSubPr>
                          <m:ctrlPr>
                            <a:rPr lang="fr-FR" sz="1800" i="1" smtClean="0">
                              <a:latin typeface="Cambria Math" panose="02040503050406030204" pitchFamily="18" charset="0"/>
                            </a:rPr>
                          </m:ctrlPr>
                        </m:sSubPr>
                        <m:e>
                          <m:acc>
                            <m:accPr>
                              <m:chr m:val="̃"/>
                              <m:ctrlPr>
                                <a:rPr lang="fr-FR" sz="1800" i="1">
                                  <a:latin typeface="Cambria Math" panose="02040503050406030204" pitchFamily="18" charset="0"/>
                                </a:rPr>
                              </m:ctrlPr>
                            </m:accPr>
                            <m:e>
                              <m:r>
                                <a:rPr lang="fr-FR" sz="1800" i="1">
                                  <a:latin typeface="Cambria Math" panose="02040503050406030204" pitchFamily="18" charset="0"/>
                                </a:rPr>
                                <m:t>𝑔</m:t>
                              </m:r>
                            </m:e>
                          </m:acc>
                        </m:e>
                        <m:sub>
                          <m:r>
                            <a:rPr lang="fr-FR" sz="1800" b="1" i="1" smtClean="0">
                              <a:latin typeface="Cambria Math" panose="02040503050406030204" pitchFamily="18" charset="0"/>
                            </a:rPr>
                            <m:t>𝒓</m:t>
                          </m:r>
                          <m:r>
                            <a:rPr lang="fr-FR" sz="1800" b="1" i="1" smtClean="0">
                              <a:latin typeface="Cambria Math" panose="02040503050406030204" pitchFamily="18" charset="0"/>
                            </a:rPr>
                            <m:t>′</m:t>
                          </m:r>
                        </m:sub>
                      </m:sSub>
                      <m:d>
                        <m:dPr>
                          <m:ctrlPr>
                            <a:rPr lang="fr-FR" sz="1800" i="1">
                              <a:latin typeface="Cambria Math" panose="02040503050406030204" pitchFamily="18" charset="0"/>
                            </a:rPr>
                          </m:ctrlPr>
                        </m:dPr>
                        <m:e>
                          <m:r>
                            <a:rPr lang="fr-FR" sz="1800" b="0" i="1" smtClean="0">
                              <a:latin typeface="Cambria Math" panose="02040503050406030204" pitchFamily="18" charset="0"/>
                            </a:rPr>
                            <m:t>𝜔</m:t>
                          </m:r>
                        </m:e>
                      </m:d>
                      <m:r>
                        <a:rPr lang="fr-FR" sz="1800" i="1">
                          <a:latin typeface="Cambria Math" panose="02040503050406030204" pitchFamily="18" charset="0"/>
                        </a:rPr>
                        <m:t>=</m:t>
                      </m:r>
                      <m:sSub>
                        <m:sSubPr>
                          <m:ctrlPr>
                            <a:rPr lang="fr-FR" sz="1800" i="1" smtClean="0">
                              <a:latin typeface="Cambria Math" panose="02040503050406030204" pitchFamily="18" charset="0"/>
                            </a:rPr>
                          </m:ctrlPr>
                        </m:sSubPr>
                        <m:e>
                          <m:acc>
                            <m:accPr>
                              <m:chr m:val="̃"/>
                              <m:ctrlPr>
                                <a:rPr lang="fr-FR" sz="1800" i="1">
                                  <a:latin typeface="Cambria Math" panose="02040503050406030204" pitchFamily="18" charset="0"/>
                                </a:rPr>
                              </m:ctrlPr>
                            </m:accPr>
                            <m:e>
                              <m:r>
                                <a:rPr lang="fr-FR" sz="1800" i="1">
                                  <a:latin typeface="Cambria Math" panose="02040503050406030204" pitchFamily="18" charset="0"/>
                                </a:rPr>
                                <m:t>𝐺</m:t>
                              </m:r>
                            </m:e>
                          </m:acc>
                        </m:e>
                        <m:sub>
                          <m:sSub>
                            <m:sSubPr>
                              <m:ctrlPr>
                                <a:rPr lang="fr-FR" sz="1800" i="1">
                                  <a:latin typeface="Cambria Math" panose="02040503050406030204" pitchFamily="18" charset="0"/>
                                </a:rPr>
                              </m:ctrlPr>
                            </m:sSubPr>
                            <m:e>
                              <m:r>
                                <a:rPr lang="fr-FR" sz="1800" b="1" i="1">
                                  <a:latin typeface="Cambria Math" panose="02040503050406030204" pitchFamily="18" charset="0"/>
                                </a:rPr>
                                <m:t>𝒓</m:t>
                              </m:r>
                            </m:e>
                            <m:sub>
                              <m:r>
                                <a:rPr lang="fr-FR" sz="1800" i="1">
                                  <a:latin typeface="Cambria Math" panose="02040503050406030204" pitchFamily="18" charset="0"/>
                                </a:rPr>
                                <m:t>𝑆</m:t>
                              </m:r>
                              <m:r>
                                <a:rPr lang="fr-FR" sz="1800" b="0" i="1" smtClean="0">
                                  <a:latin typeface="Cambria Math" panose="02040503050406030204" pitchFamily="18" charset="0"/>
                                </a:rPr>
                                <m:t>,</m:t>
                              </m:r>
                            </m:sub>
                          </m:sSub>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sub>
                      </m:sSub>
                      <m:d>
                        <m:dPr>
                          <m:ctrlPr>
                            <a:rPr lang="fr-FR" sz="1800" i="1">
                              <a:latin typeface="Cambria Math" panose="02040503050406030204" pitchFamily="18" charset="0"/>
                            </a:rPr>
                          </m:ctrlPr>
                        </m:dPr>
                        <m:e>
                          <m:r>
                            <a:rPr lang="fr-FR" sz="1800" i="1">
                              <a:latin typeface="Cambria Math" panose="02040503050406030204" pitchFamily="18" charset="0"/>
                            </a:rPr>
                            <m:t>𝜔</m:t>
                          </m:r>
                        </m:e>
                      </m:d>
                      <m:acc>
                        <m:accPr>
                          <m:chr m:val="̅"/>
                          <m:ctrlPr>
                            <a:rPr lang="fr-FR" sz="1800" i="1" smtClean="0">
                              <a:latin typeface="Cambria Math" panose="02040503050406030204" pitchFamily="18" charset="0"/>
                            </a:rPr>
                          </m:ctrlPr>
                        </m:accPr>
                        <m:e>
                          <m:sSub>
                            <m:sSubPr>
                              <m:ctrlPr>
                                <a:rPr lang="fr-FR" sz="1800" i="1">
                                  <a:latin typeface="Cambria Math" panose="02040503050406030204" pitchFamily="18" charset="0"/>
                                </a:rPr>
                              </m:ctrlPr>
                            </m:sSubPr>
                            <m:e>
                              <m:acc>
                                <m:accPr>
                                  <m:chr m:val="̃"/>
                                  <m:ctrlPr>
                                    <a:rPr lang="fr-FR" sz="1800" i="1">
                                      <a:latin typeface="Cambria Math" panose="02040503050406030204" pitchFamily="18" charset="0"/>
                                    </a:rPr>
                                  </m:ctrlPr>
                                </m:accPr>
                                <m:e>
                                  <m:r>
                                    <a:rPr lang="fr-FR" sz="1800" i="1">
                                      <a:latin typeface="Cambria Math" panose="02040503050406030204" pitchFamily="18" charset="0"/>
                                    </a:rPr>
                                    <m:t>𝐺</m:t>
                                  </m:r>
                                </m:e>
                              </m:acc>
                            </m:e>
                            <m:sub>
                              <m:sSup>
                                <m:sSupPr>
                                  <m:ctrlPr>
                                    <a:rPr lang="fr-FR" sz="1800" b="1" i="1" smtClean="0">
                                      <a:latin typeface="Cambria Math" panose="02040503050406030204" pitchFamily="18" charset="0"/>
                                    </a:rPr>
                                  </m:ctrlPr>
                                </m:sSupPr>
                                <m:e>
                                  <m:r>
                                    <a:rPr lang="fr-FR" sz="1800" b="1" i="1" smtClean="0">
                                      <a:latin typeface="Cambria Math" panose="02040503050406030204" pitchFamily="18" charset="0"/>
                                    </a:rPr>
                                    <m:t>𝒓</m:t>
                                  </m:r>
                                </m:e>
                                <m:sup>
                                  <m:r>
                                    <a:rPr lang="fr-FR" sz="1800" b="1" i="1" smtClean="0">
                                      <a:latin typeface="Cambria Math" panose="02040503050406030204" pitchFamily="18" charset="0"/>
                                    </a:rPr>
                                    <m:t>′</m:t>
                                  </m:r>
                                </m:sup>
                              </m:sSup>
                              <m:r>
                                <a:rPr lang="fr-FR" sz="1800" b="1" i="1" smtClean="0">
                                  <a:latin typeface="Cambria Math" panose="02040503050406030204" pitchFamily="18" charset="0"/>
                                </a:rPr>
                                <m:t>,</m:t>
                              </m:r>
                              <m:sSup>
                                <m:sSupPr>
                                  <m:ctrlPr>
                                    <a:rPr lang="fr-FR" sz="1800" b="1" i="1">
                                      <a:latin typeface="Cambria Math" panose="02040503050406030204" pitchFamily="18" charset="0"/>
                                    </a:rPr>
                                  </m:ctrlPr>
                                </m:sSupPr>
                                <m:e>
                                  <m:r>
                                    <a:rPr lang="fr-FR" sz="1800" i="1">
                                      <a:latin typeface="Cambria Math" panose="02040503050406030204" pitchFamily="18" charset="0"/>
                                    </a:rPr>
                                    <m:t>𝑡</m:t>
                                  </m:r>
                                </m:e>
                                <m:sup>
                                  <m:r>
                                    <a:rPr lang="fr-FR" sz="1800" b="1" i="1">
                                      <a:latin typeface="Cambria Math" panose="02040503050406030204" pitchFamily="18" charset="0"/>
                                    </a:rPr>
                                    <m:t>′</m:t>
                                  </m:r>
                                </m:sup>
                              </m:sSup>
                            </m:sub>
                          </m:sSub>
                        </m:e>
                      </m:acc>
                      <m:d>
                        <m:dPr>
                          <m:ctrlPr>
                            <a:rPr lang="fr-FR" sz="1800" i="1">
                              <a:latin typeface="Cambria Math" panose="02040503050406030204" pitchFamily="18" charset="0"/>
                            </a:rPr>
                          </m:ctrlPr>
                        </m:dPr>
                        <m:e>
                          <m:r>
                            <a:rPr lang="fr-FR" sz="1800" i="1">
                              <a:latin typeface="Cambria Math" panose="02040503050406030204" pitchFamily="18" charset="0"/>
                            </a:rPr>
                            <m:t>𝜔</m:t>
                          </m:r>
                        </m:e>
                      </m:d>
                      <m:r>
                        <a:rPr lang="fr-FR" sz="1800" i="1" smtClean="0">
                          <a:latin typeface="Cambria Math" panose="02040503050406030204" pitchFamily="18" charset="0"/>
                        </a:rPr>
                        <m:t>𝑆</m:t>
                      </m:r>
                      <m:d>
                        <m:dPr>
                          <m:ctrlPr>
                            <a:rPr lang="fr-FR" sz="1800" i="1">
                              <a:latin typeface="Cambria Math" panose="02040503050406030204" pitchFamily="18" charset="0"/>
                            </a:rPr>
                          </m:ctrlPr>
                        </m:dPr>
                        <m:e>
                          <m:r>
                            <a:rPr lang="fr-FR" sz="1800" i="1">
                              <a:latin typeface="Cambria Math" panose="02040503050406030204" pitchFamily="18" charset="0"/>
                            </a:rPr>
                            <m:t>𝜔</m:t>
                          </m:r>
                        </m:e>
                      </m:d>
                      <m:r>
                        <a:rPr lang="fr-FR" sz="1800" b="0" i="1" smtClean="0">
                          <a:latin typeface="Cambria Math" panose="02040503050406030204" pitchFamily="18" charset="0"/>
                        </a:rPr>
                        <m:t>+</m:t>
                      </m:r>
                      <m:acc>
                        <m:accPr>
                          <m:chr m:val="̅"/>
                          <m:ctrlPr>
                            <a:rPr lang="fr-FR" sz="1800" i="1">
                              <a:latin typeface="Cambria Math" panose="02040503050406030204" pitchFamily="18" charset="0"/>
                            </a:rPr>
                          </m:ctrlPr>
                        </m:accPr>
                        <m:e>
                          <m:sSub>
                            <m:sSubPr>
                              <m:ctrlPr>
                                <a:rPr lang="fr-FR" sz="1800" i="1">
                                  <a:latin typeface="Cambria Math" panose="02040503050406030204" pitchFamily="18" charset="0"/>
                                </a:rPr>
                              </m:ctrlPr>
                            </m:sSubPr>
                            <m:e>
                              <m:acc>
                                <m:accPr>
                                  <m:chr m:val="̃"/>
                                  <m:ctrlPr>
                                    <a:rPr lang="fr-FR" sz="1800" i="1">
                                      <a:latin typeface="Cambria Math" panose="02040503050406030204" pitchFamily="18" charset="0"/>
                                    </a:rPr>
                                  </m:ctrlPr>
                                </m:accPr>
                                <m:e>
                                  <m:r>
                                    <a:rPr lang="fr-FR" sz="1800" i="1">
                                      <a:latin typeface="Cambria Math" panose="02040503050406030204" pitchFamily="18" charset="0"/>
                                    </a:rPr>
                                    <m:t>𝐺</m:t>
                                  </m:r>
                                </m:e>
                              </m:acc>
                            </m:e>
                            <m:sub>
                              <m:sSup>
                                <m:sSupPr>
                                  <m:ctrlPr>
                                    <a:rPr lang="fr-FR" sz="1800" b="1" i="1" smtClean="0">
                                      <a:latin typeface="Cambria Math" panose="02040503050406030204" pitchFamily="18" charset="0"/>
                                    </a:rPr>
                                  </m:ctrlPr>
                                </m:sSupPr>
                                <m:e>
                                  <m:r>
                                    <a:rPr lang="fr-FR" sz="1800" b="1" i="1" smtClean="0">
                                      <a:latin typeface="Cambria Math" panose="02040503050406030204" pitchFamily="18" charset="0"/>
                                    </a:rPr>
                                    <m:t>𝒓</m:t>
                                  </m:r>
                                </m:e>
                                <m:sup>
                                  <m:r>
                                    <a:rPr lang="fr-FR" sz="1800" b="1" i="1" smtClean="0">
                                      <a:latin typeface="Cambria Math" panose="02040503050406030204" pitchFamily="18" charset="0"/>
                                    </a:rPr>
                                    <m:t>′</m:t>
                                  </m:r>
                                </m:sup>
                              </m:sSup>
                              <m:r>
                                <a:rPr lang="fr-FR" sz="1800" b="1" i="1" smtClean="0">
                                  <a:latin typeface="Cambria Math" panose="02040503050406030204" pitchFamily="18" charset="0"/>
                                </a:rPr>
                                <m:t>,</m:t>
                              </m:r>
                              <m:sSup>
                                <m:sSupPr>
                                  <m:ctrlPr>
                                    <a:rPr lang="fr-FR" sz="1800" b="1" i="1">
                                      <a:latin typeface="Cambria Math" panose="02040503050406030204" pitchFamily="18" charset="0"/>
                                    </a:rPr>
                                  </m:ctrlPr>
                                </m:sSupPr>
                                <m:e>
                                  <m:r>
                                    <a:rPr lang="fr-FR" sz="1800" i="1">
                                      <a:latin typeface="Cambria Math" panose="02040503050406030204" pitchFamily="18" charset="0"/>
                                    </a:rPr>
                                    <m:t>𝑡</m:t>
                                  </m:r>
                                </m:e>
                                <m:sup>
                                  <m:r>
                                    <a:rPr lang="fr-FR" sz="1800" b="1" i="1">
                                      <a:latin typeface="Cambria Math" panose="02040503050406030204" pitchFamily="18" charset="0"/>
                                    </a:rPr>
                                    <m:t>′</m:t>
                                  </m:r>
                                </m:sup>
                              </m:sSup>
                            </m:sub>
                          </m:sSub>
                        </m:e>
                      </m:acc>
                      <m:d>
                        <m:dPr>
                          <m:ctrlPr>
                            <a:rPr lang="fr-FR" sz="1800" i="1">
                              <a:latin typeface="Cambria Math" panose="02040503050406030204" pitchFamily="18" charset="0"/>
                            </a:rPr>
                          </m:ctrlPr>
                        </m:dPr>
                        <m:e>
                          <m:r>
                            <a:rPr lang="fr-FR" sz="1800" i="1">
                              <a:latin typeface="Cambria Math" panose="02040503050406030204" pitchFamily="18" charset="0"/>
                            </a:rPr>
                            <m:t>𝜔</m:t>
                          </m:r>
                        </m:e>
                      </m:d>
                      <m:acc>
                        <m:accPr>
                          <m:chr m:val="̅"/>
                          <m:ctrlPr>
                            <a:rPr lang="fr-FR" sz="1800" i="1" smtClean="0">
                              <a:latin typeface="Cambria Math" panose="02040503050406030204" pitchFamily="18" charset="0"/>
                            </a:rPr>
                          </m:ctrlPr>
                        </m:accPr>
                        <m:e>
                          <m:acc>
                            <m:accPr>
                              <m:chr m:val="̃"/>
                              <m:ctrlPr>
                                <a:rPr lang="fr-FR" sz="1800" i="1" smtClean="0">
                                  <a:latin typeface="Cambria Math" panose="02040503050406030204" pitchFamily="18" charset="0"/>
                                </a:rPr>
                              </m:ctrlPr>
                            </m:accPr>
                            <m:e>
                              <m:r>
                                <a:rPr lang="fr-FR" sz="1800" b="0" i="1" smtClean="0">
                                  <a:latin typeface="Cambria Math" panose="02040503050406030204" pitchFamily="18" charset="0"/>
                                </a:rPr>
                                <m:t>𝑠</m:t>
                              </m:r>
                            </m:e>
                          </m:acc>
                        </m:e>
                      </m:acc>
                      <m:d>
                        <m:dPr>
                          <m:ctrlPr>
                            <a:rPr lang="fr-FR" sz="1800" i="1">
                              <a:latin typeface="Cambria Math" panose="02040503050406030204" pitchFamily="18" charset="0"/>
                            </a:rPr>
                          </m:ctrlPr>
                        </m:dPr>
                        <m:e>
                          <m:r>
                            <a:rPr lang="fr-FR" sz="1800" i="1">
                              <a:latin typeface="Cambria Math" panose="02040503050406030204" pitchFamily="18" charset="0"/>
                            </a:rPr>
                            <m:t>𝜔</m:t>
                          </m:r>
                        </m:e>
                      </m:d>
                      <m:acc>
                        <m:accPr>
                          <m:chr m:val="̃"/>
                          <m:ctrlPr>
                            <a:rPr lang="fr-FR" sz="1800" i="1" smtClean="0">
                              <a:latin typeface="Cambria Math" panose="02040503050406030204" pitchFamily="18" charset="0"/>
                            </a:rPr>
                          </m:ctrlPr>
                        </m:accPr>
                        <m:e>
                          <m:r>
                            <a:rPr lang="fr-FR" sz="1800" b="0" i="1" smtClean="0">
                              <a:latin typeface="Cambria Math" panose="02040503050406030204" pitchFamily="18" charset="0"/>
                            </a:rPr>
                            <m:t>𝑛</m:t>
                          </m:r>
                        </m:e>
                      </m:acc>
                      <m:r>
                        <a:rPr lang="fr-FR" sz="1800" b="0" i="1" smtClean="0">
                          <a:latin typeface="Cambria Math" panose="02040503050406030204" pitchFamily="18" charset="0"/>
                        </a:rPr>
                        <m:t>(</m:t>
                      </m:r>
                      <m:r>
                        <a:rPr lang="fr-FR" sz="1800" b="0" i="1" smtClean="0">
                          <a:latin typeface="Cambria Math" panose="02040503050406030204" pitchFamily="18" charset="0"/>
                        </a:rPr>
                        <m:t>𝜔</m:t>
                      </m:r>
                      <m:r>
                        <a:rPr lang="fr-FR" sz="1800" b="0" i="1" smtClean="0">
                          <a:latin typeface="Cambria Math" panose="02040503050406030204" pitchFamily="18" charset="0"/>
                        </a:rPr>
                        <m:t>)</m:t>
                      </m:r>
                    </m:oMath>
                  </m:oMathPara>
                </a14:m>
                <a:endParaRPr lang="en-US" sz="1800" dirty="0"/>
              </a:p>
              <a:p>
                <a:pPr marL="0" indent="0">
                  <a:spcBef>
                    <a:spcPts val="400"/>
                  </a:spcBef>
                  <a:spcAft>
                    <a:spcPts val="0"/>
                  </a:spcAft>
                  <a:buNone/>
                </a:pPr>
                <a:r>
                  <a:rPr lang="en-US" sz="1800" dirty="0"/>
                  <a:t>where </a:t>
                </a:r>
                <a14:m>
                  <m:oMath xmlns:m="http://schemas.openxmlformats.org/officeDocument/2006/math">
                    <m:r>
                      <a:rPr lang="fr-FR" sz="1800" i="1">
                        <a:latin typeface="Cambria Math" panose="02040503050406030204" pitchFamily="18" charset="0"/>
                      </a:rPr>
                      <m:t>𝑆</m:t>
                    </m:r>
                    <m:d>
                      <m:dPr>
                        <m:ctrlPr>
                          <a:rPr lang="fr-FR" sz="1800" i="1" smtClean="0">
                            <a:latin typeface="Cambria Math" panose="02040503050406030204" pitchFamily="18" charset="0"/>
                          </a:rPr>
                        </m:ctrlPr>
                      </m:dPr>
                      <m:e>
                        <m:r>
                          <a:rPr lang="fr-FR" sz="1800" i="1">
                            <a:latin typeface="Cambria Math" panose="02040503050406030204" pitchFamily="18" charset="0"/>
                          </a:rPr>
                          <m:t>𝜔</m:t>
                        </m:r>
                      </m:e>
                    </m:d>
                    <m:r>
                      <a:rPr lang="fr-FR" sz="1800" b="0" i="1" smtClean="0">
                        <a:latin typeface="Cambria Math" panose="02040503050406030204" pitchFamily="18" charset="0"/>
                      </a:rPr>
                      <m:t>=</m:t>
                    </m:r>
                    <m:sSup>
                      <m:sSupPr>
                        <m:ctrlPr>
                          <a:rPr lang="fr-FR" sz="1800" b="0" i="1" smtClean="0">
                            <a:latin typeface="Cambria Math" panose="02040503050406030204" pitchFamily="18" charset="0"/>
                          </a:rPr>
                        </m:ctrlPr>
                      </m:sSupPr>
                      <m:e>
                        <m:d>
                          <m:dPr>
                            <m:begChr m:val="|"/>
                            <m:endChr m:val="|"/>
                            <m:ctrlPr>
                              <a:rPr lang="fr-FR" sz="1800" b="0" i="1" smtClean="0">
                                <a:latin typeface="Cambria Math" panose="02040503050406030204" pitchFamily="18" charset="0"/>
                              </a:rPr>
                            </m:ctrlPr>
                          </m:dPr>
                          <m:e>
                            <m:acc>
                              <m:accPr>
                                <m:chr m:val="̃"/>
                                <m:ctrlPr>
                                  <a:rPr lang="fr-FR" sz="1800" b="0" i="1" smtClean="0">
                                    <a:latin typeface="Cambria Math" panose="02040503050406030204" pitchFamily="18" charset="0"/>
                                  </a:rPr>
                                </m:ctrlPr>
                              </m:accPr>
                              <m:e>
                                <m:r>
                                  <a:rPr lang="fr-FR" sz="1800" b="0" i="1" smtClean="0">
                                    <a:latin typeface="Cambria Math" panose="02040503050406030204" pitchFamily="18" charset="0"/>
                                  </a:rPr>
                                  <m:t>𝑠</m:t>
                                </m:r>
                              </m:e>
                            </m:acc>
                          </m:e>
                        </m:d>
                      </m:e>
                      <m:sup>
                        <m:r>
                          <a:rPr lang="fr-FR" sz="1800" b="0" i="1" smtClean="0">
                            <a:latin typeface="Cambria Math" panose="02040503050406030204" pitchFamily="18" charset="0"/>
                          </a:rPr>
                          <m:t>2</m:t>
                        </m:r>
                      </m:sup>
                    </m:sSup>
                  </m:oMath>
                </a14:m>
                <a:r>
                  <a:rPr lang="en-US" sz="1800" dirty="0"/>
                  <a:t> is the power spectral density of </a:t>
                </a:r>
                <a14:m>
                  <m:oMath xmlns:m="http://schemas.openxmlformats.org/officeDocument/2006/math">
                    <m:r>
                      <a:rPr lang="fr-FR" sz="1800" b="0" i="1" smtClean="0">
                        <a:latin typeface="Cambria Math" panose="02040503050406030204" pitchFamily="18" charset="0"/>
                      </a:rPr>
                      <m:t>𝑠</m:t>
                    </m:r>
                    <m:d>
                      <m:dPr>
                        <m:ctrlPr>
                          <a:rPr lang="fr-FR" sz="1800" i="1">
                            <a:latin typeface="Cambria Math" panose="02040503050406030204" pitchFamily="18" charset="0"/>
                          </a:rPr>
                        </m:ctrlPr>
                      </m:dPr>
                      <m:e>
                        <m:r>
                          <a:rPr lang="fr-FR" sz="1800" b="0" i="1" smtClean="0">
                            <a:latin typeface="Cambria Math" panose="02040503050406030204" pitchFamily="18" charset="0"/>
                          </a:rPr>
                          <m:t>𝑡</m:t>
                        </m:r>
                      </m:e>
                    </m:d>
                  </m:oMath>
                </a14:m>
                <a:endParaRPr lang="en-US" sz="1800" dirty="0"/>
              </a:p>
              <a:p>
                <a:pPr marL="0" indent="0" algn="ctr">
                  <a:spcBef>
                    <a:spcPts val="400"/>
                  </a:spcBef>
                  <a:spcAft>
                    <a:spcPts val="0"/>
                  </a:spcAft>
                  <a:buNone/>
                </a:pP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𝑔</m:t>
                        </m:r>
                      </m:e>
                      <m:sub>
                        <m:r>
                          <a:rPr lang="fr-FR" sz="1800" b="1" i="1">
                            <a:latin typeface="Cambria Math" panose="02040503050406030204" pitchFamily="18" charset="0"/>
                          </a:rPr>
                          <m:t>𝒓</m:t>
                        </m:r>
                        <m:r>
                          <a:rPr lang="fr-FR" sz="1800" b="1" i="1">
                            <a:latin typeface="Cambria Math" panose="02040503050406030204" pitchFamily="18" charset="0"/>
                          </a:rPr>
                          <m:t>′</m:t>
                        </m:r>
                      </m:sub>
                    </m:sSub>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i="1">
                        <a:latin typeface="Cambria Math" panose="02040503050406030204" pitchFamily="18" charset="0"/>
                      </a:rPr>
                      <m:t>=</m:t>
                    </m:r>
                  </m:oMath>
                </a14:m>
                <a:r>
                  <a:rPr lang="fr-FR" sz="1800" dirty="0"/>
                  <a:t> </a:t>
                </a:r>
                <a14:m>
                  <m:oMath xmlns:m="http://schemas.openxmlformats.org/officeDocument/2006/math">
                    <m:d>
                      <m:dPr>
                        <m:ctrlPr>
                          <a:rPr lang="fr-FR" sz="1800" i="1" smtClean="0">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b>
                              <m:sSubPr>
                                <m:ctrlPr>
                                  <a:rPr lang="fr-FR" sz="1800" i="1">
                                    <a:latin typeface="Cambria Math" panose="02040503050406030204" pitchFamily="18" charset="0"/>
                                  </a:rPr>
                                </m:ctrlPr>
                              </m:sSubPr>
                              <m:e>
                                <m:r>
                                  <a:rPr lang="fr-FR" sz="1800" b="1" i="1">
                                    <a:latin typeface="Cambria Math" panose="02040503050406030204" pitchFamily="18" charset="0"/>
                                  </a:rPr>
                                  <m:t>𝒓</m:t>
                                </m:r>
                              </m:e>
                              <m:sub>
                                <m:r>
                                  <a:rPr lang="fr-FR" sz="1800" i="1">
                                    <a:latin typeface="Cambria Math" panose="02040503050406030204" pitchFamily="18" charset="0"/>
                                  </a:rPr>
                                  <m:t>𝑆</m:t>
                                </m:r>
                              </m:sub>
                            </m:sSub>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sub>
                        </m:sSub>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p>
                              <m:sSupPr>
                                <m:ctrlPr>
                                  <a:rPr lang="fr-FR" sz="1800" b="1" i="1">
                                    <a:latin typeface="Cambria Math" panose="02040503050406030204" pitchFamily="18" charset="0"/>
                                  </a:rPr>
                                </m:ctrlPr>
                              </m:sSupPr>
                              <m:e>
                                <m:r>
                                  <a:rPr lang="fr-FR" sz="1800" b="1" i="1">
                                    <a:latin typeface="Cambria Math" panose="02040503050406030204" pitchFamily="18" charset="0"/>
                                  </a:rPr>
                                  <m:t>𝒓</m:t>
                                </m:r>
                              </m:e>
                              <m:sup>
                                <m:r>
                                  <a:rPr lang="fr-FR" sz="1800" b="1" i="1">
                                    <a:latin typeface="Cambria Math" panose="02040503050406030204" pitchFamily="18" charset="0"/>
                                  </a:rPr>
                                  <m:t>′</m:t>
                                </m:r>
                              </m:sup>
                            </m:sSup>
                            <m:r>
                              <a:rPr lang="fr-FR" sz="1800" b="1" i="1" smtClean="0">
                                <a:latin typeface="Cambria Math" panose="02040503050406030204" pitchFamily="18" charset="0"/>
                              </a:rPr>
                              <m:t>,</m:t>
                            </m:r>
                            <m:sSup>
                              <m:sSupPr>
                                <m:ctrlPr>
                                  <a:rPr lang="fr-FR" sz="1800" b="1" i="1">
                                    <a:latin typeface="Cambria Math" panose="02040503050406030204" pitchFamily="18" charset="0"/>
                                  </a:rPr>
                                </m:ctrlPr>
                              </m:sSupPr>
                              <m:e>
                                <m:r>
                                  <a:rPr lang="fr-FR" sz="1800" i="1">
                                    <a:latin typeface="Cambria Math" panose="02040503050406030204" pitchFamily="18" charset="0"/>
                                  </a:rPr>
                                  <m:t>𝑡</m:t>
                                </m:r>
                              </m:e>
                              <m:sup>
                                <m:r>
                                  <a:rPr lang="fr-FR" sz="1800" b="1" i="1">
                                    <a:latin typeface="Cambria Math" panose="02040503050406030204" pitchFamily="18" charset="0"/>
                                  </a:rPr>
                                  <m:t>′</m:t>
                                </m:r>
                              </m:sup>
                            </m:sSup>
                          </m:sub>
                        </m:sSub>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e>
                    </m:d>
                    <m:r>
                      <a:rPr lang="fr-FR" sz="1800" b="1"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𝑠</m:t>
                        </m:r>
                      </m:sub>
                    </m:sSub>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p>
                          <m:sSupPr>
                            <m:ctrlPr>
                              <a:rPr lang="fr-FR" sz="1800" b="1" i="1">
                                <a:latin typeface="Cambria Math" panose="02040503050406030204" pitchFamily="18" charset="0"/>
                              </a:rPr>
                            </m:ctrlPr>
                          </m:sSupPr>
                          <m:e>
                            <m:r>
                              <a:rPr lang="fr-FR" sz="1800" b="1" i="1">
                                <a:latin typeface="Cambria Math" panose="02040503050406030204" pitchFamily="18" charset="0"/>
                              </a:rPr>
                              <m:t>𝒓</m:t>
                            </m:r>
                          </m:e>
                          <m:sup>
                            <m:r>
                              <a:rPr lang="fr-FR" sz="1800" b="1" i="1">
                                <a:latin typeface="Cambria Math" panose="02040503050406030204" pitchFamily="18" charset="0"/>
                              </a:rPr>
                              <m:t>′</m:t>
                            </m:r>
                          </m:sup>
                        </m:sSup>
                        <m:r>
                          <a:rPr lang="fr-FR" sz="1800" b="1" i="1" smtClean="0">
                            <a:latin typeface="Cambria Math" panose="02040503050406030204" pitchFamily="18" charset="0"/>
                          </a:rPr>
                          <m:t>,</m:t>
                        </m:r>
                        <m:sSup>
                          <m:sSupPr>
                            <m:ctrlPr>
                              <a:rPr lang="fr-FR" sz="1800" b="1" i="1">
                                <a:latin typeface="Cambria Math" panose="02040503050406030204" pitchFamily="18" charset="0"/>
                              </a:rPr>
                            </m:ctrlPr>
                          </m:sSupPr>
                          <m:e>
                            <m:r>
                              <a:rPr lang="fr-FR" sz="1800" i="1">
                                <a:latin typeface="Cambria Math" panose="02040503050406030204" pitchFamily="18" charset="0"/>
                              </a:rPr>
                              <m:t>𝑡</m:t>
                            </m:r>
                          </m:e>
                          <m:sup>
                            <m:r>
                              <a:rPr lang="fr-FR" sz="1800" b="1" i="1">
                                <a:latin typeface="Cambria Math" panose="02040503050406030204" pitchFamily="18" charset="0"/>
                              </a:rPr>
                              <m:t>′</m:t>
                            </m:r>
                          </m:sup>
                        </m:sSup>
                      </m:sub>
                    </m:sSub>
                    <m:d>
                      <m:dPr>
                        <m:ctrlPr>
                          <a:rPr lang="fr-FR" sz="1800" b="1" i="1">
                            <a:latin typeface="Cambria Math" panose="02040503050406030204" pitchFamily="18" charset="0"/>
                          </a:rPr>
                        </m:ctrlPr>
                      </m:dPr>
                      <m:e>
                        <m:r>
                          <a:rPr lang="fr-FR" sz="1800" i="1">
                            <a:latin typeface="Cambria Math" panose="02040503050406030204" pitchFamily="18" charset="0"/>
                          </a:rPr>
                          <m:t>−</m:t>
                        </m:r>
                        <m:r>
                          <a:rPr lang="fr-FR" sz="1800" i="1">
                            <a:latin typeface="Cambria Math" panose="02040503050406030204" pitchFamily="18" charset="0"/>
                          </a:rPr>
                          <m:t>𝑡</m:t>
                        </m:r>
                      </m:e>
                    </m:d>
                    <m:r>
                      <a:rPr lang="fr-FR" sz="1800" b="0" i="0" smtClean="0">
                        <a:latin typeface="Cambria Math" panose="02040503050406030204" pitchFamily="18" charset="0"/>
                      </a:rPr>
                      <m:t>∗</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𝑠</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m:t>
                            </m:r>
                            <m:r>
                              <a:rPr lang="fr-FR" sz="1800" b="0" i="1" smtClean="0">
                                <a:latin typeface="Cambria Math" panose="02040503050406030204" pitchFamily="18" charset="0"/>
                              </a:rPr>
                              <m:t>𝑡</m:t>
                            </m:r>
                          </m:e>
                        </m:d>
                        <m:r>
                          <a:rPr lang="fr-FR" sz="1800" b="0" i="1" smtClean="0">
                            <a:latin typeface="Cambria Math" panose="02040503050406030204" pitchFamily="18" charset="0"/>
                          </a:rPr>
                          <m:t>∗</m:t>
                        </m:r>
                        <m:r>
                          <a:rPr lang="fr-FR" sz="1800" b="0" i="1" smtClean="0">
                            <a:latin typeface="Cambria Math" panose="02040503050406030204" pitchFamily="18" charset="0"/>
                          </a:rPr>
                          <m:t>𝑛</m:t>
                        </m:r>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e>
                    </m:d>
                  </m:oMath>
                </a14:m>
                <a:endParaRPr lang="en-US" sz="1800" dirty="0"/>
              </a:p>
              <a:p>
                <a:pPr marL="0" indent="0">
                  <a:spcBef>
                    <a:spcPts val="400"/>
                  </a:spcBef>
                  <a:spcAft>
                    <a:spcPts val="0"/>
                  </a:spcAft>
                  <a:buNone/>
                </a:pPr>
                <a:r>
                  <a:rPr lang="en-US" sz="1800" dirty="0"/>
                  <a:t>The autocorrelation function </a:t>
                </a:r>
                <a14:m>
                  <m:oMath xmlns:m="http://schemas.openxmlformats.org/officeDocument/2006/math">
                    <m:sSub>
                      <m:sSubPr>
                        <m:ctrlPr>
                          <a:rPr lang="en-US"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𝑠</m:t>
                        </m:r>
                      </m:sub>
                    </m:sSub>
                  </m:oMath>
                </a14:m>
                <a:r>
                  <a:rPr lang="en-US" sz="1800" dirty="0"/>
                  <a:t> is maximum at </a:t>
                </a:r>
                <a14:m>
                  <m:oMath xmlns:m="http://schemas.openxmlformats.org/officeDocument/2006/math">
                    <m:r>
                      <a:rPr lang="fr-FR" sz="1800" b="0" i="1" smtClean="0">
                        <a:latin typeface="Cambria Math" panose="02040503050406030204" pitchFamily="18" charset="0"/>
                      </a:rPr>
                      <m:t>𝑡</m:t>
                    </m:r>
                    <m:r>
                      <a:rPr lang="fr-FR" sz="1800" b="0" i="1" smtClean="0">
                        <a:latin typeface="Cambria Math" panose="02040503050406030204" pitchFamily="18" charset="0"/>
                      </a:rPr>
                      <m:t>=0</m:t>
                    </m:r>
                  </m:oMath>
                </a14:m>
                <a:r>
                  <a:rPr lang="en-US" sz="1800" dirty="0"/>
                  <a:t> and the second term is small if </a:t>
                </a:r>
                <a14:m>
                  <m:oMath xmlns:m="http://schemas.openxmlformats.org/officeDocument/2006/math">
                    <m:r>
                      <a:rPr lang="fr-FR" sz="1800" i="1">
                        <a:latin typeface="Cambria Math" panose="02040503050406030204" pitchFamily="18" charset="0"/>
                      </a:rPr>
                      <m:t>𝑛</m:t>
                    </m:r>
                  </m:oMath>
                </a14:m>
                <a:r>
                  <a:rPr lang="en-US" sz="1800" dirty="0"/>
                  <a:t> and </a:t>
                </a:r>
                <a14:m>
                  <m:oMath xmlns:m="http://schemas.openxmlformats.org/officeDocument/2006/math">
                    <m:r>
                      <a:rPr lang="fr-FR" sz="1800" i="1">
                        <a:latin typeface="Cambria Math" panose="02040503050406030204" pitchFamily="18" charset="0"/>
                      </a:rPr>
                      <m:t>𝑠</m:t>
                    </m:r>
                  </m:oMath>
                </a14:m>
                <a:r>
                  <a:rPr lang="en-US" sz="1800" dirty="0"/>
                  <a:t> are uncorrelated. This technique optimizes the SNR.</a:t>
                </a:r>
              </a:p>
            </p:txBody>
          </p:sp>
        </mc:Choice>
        <mc:Fallback xmlns="">
          <p:sp>
            <p:nvSpPr>
              <p:cNvPr id="5" name="Espace réservé du contenu 2">
                <a:extLst>
                  <a:ext uri="{FF2B5EF4-FFF2-40B4-BE49-F238E27FC236}">
                    <a16:creationId xmlns:a16="http://schemas.microsoft.com/office/drawing/2014/main" id="{0B624B40-E675-4415-A1D7-E6739897584F}"/>
                  </a:ext>
                </a:extLst>
              </p:cNvPr>
              <p:cNvSpPr>
                <a:spLocks noGrp="1" noRot="1" noChangeAspect="1" noMove="1" noResize="1" noEditPoints="1" noAdjustHandles="1" noChangeArrowheads="1" noChangeShapeType="1" noTextEdit="1"/>
              </p:cNvSpPr>
              <p:nvPr>
                <p:ph idx="1"/>
              </p:nvPr>
            </p:nvSpPr>
            <p:spPr>
              <a:xfrm>
                <a:off x="2611808" y="1650124"/>
                <a:ext cx="8102423" cy="4560176"/>
              </a:xfrm>
              <a:blipFill>
                <a:blip r:embed="rId2"/>
                <a:stretch>
                  <a:fillRect l="-782" b="-556"/>
                </a:stretch>
              </a:blipFill>
            </p:spPr>
            <p:txBody>
              <a:bodyPr/>
              <a:lstStyle/>
              <a:p>
                <a:r>
                  <a:rPr lang="fr-FR">
                    <a:noFill/>
                  </a:rPr>
                  <a:t> </a:t>
                </a:r>
              </a:p>
            </p:txBody>
          </p:sp>
        </mc:Fallback>
      </mc:AlternateContent>
    </p:spTree>
    <p:extLst>
      <p:ext uri="{BB962C8B-B14F-4D97-AF65-F5344CB8AC3E}">
        <p14:creationId xmlns:p14="http://schemas.microsoft.com/office/powerpoint/2010/main" val="2328339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4C27A-F13C-1125-A1AF-D17C90D9A8FF}"/>
              </a:ext>
            </a:extLst>
          </p:cNvPr>
          <p:cNvSpPr>
            <a:spLocks noGrp="1"/>
          </p:cNvSpPr>
          <p:nvPr>
            <p:ph type="title"/>
          </p:nvPr>
        </p:nvSpPr>
        <p:spPr/>
        <p:txBody>
          <a:bodyPr/>
          <a:lstStyle/>
          <a:p>
            <a:r>
              <a:rPr lang="en-GB" dirty="0"/>
              <a:t>Autocorrelation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6C49ACC8-CE51-2A45-C33B-DDB317F63D24}"/>
                  </a:ext>
                </a:extLst>
              </p:cNvPr>
              <p:cNvSpPr>
                <a:spLocks noGrp="1"/>
              </p:cNvSpPr>
              <p:nvPr>
                <p:ph idx="1"/>
              </p:nvPr>
            </p:nvSpPr>
            <p:spPr>
              <a:xfrm>
                <a:off x="2773599" y="1823516"/>
                <a:ext cx="7796540" cy="3997828"/>
              </a:xfrm>
            </p:spPr>
            <p:txBody>
              <a:bodyPr>
                <a:normAutofit fontScale="92500" lnSpcReduction="10000"/>
              </a:bodyPr>
              <a:lstStyle/>
              <a:p>
                <a:pPr marL="0" indent="0">
                  <a:buNone/>
                </a:pPr>
                <a:r>
                  <a:rPr lang="en-GB" b="1" dirty="0">
                    <a:solidFill>
                      <a:srgbClr val="FFFF00"/>
                    </a:solidFill>
                  </a:rPr>
                  <a:t>Example of correlation function</a:t>
                </a:r>
              </a:p>
              <a:p>
                <a:pPr marL="0" indent="0">
                  <a:buNone/>
                </a:pPr>
                <a:r>
                  <a:rPr lang="en-GB" dirty="0"/>
                  <a:t>If the signal is </a:t>
                </a:r>
                <a14:m>
                  <m:oMath xmlns:m="http://schemas.openxmlformats.org/officeDocument/2006/math">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𝑎</m:t>
                    </m:r>
                    <m:f>
                      <m:fPr>
                        <m:ctrlPr>
                          <a:rPr lang="en-GB" i="1" smtClean="0">
                            <a:latin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rPr>
                              <m:t>(</m:t>
                            </m:r>
                            <m:r>
                              <a:rPr lang="en-GB" b="0" i="1" smtClean="0">
                                <a:latin typeface="Cambria Math" panose="02040503050406030204" pitchFamily="18" charset="0"/>
                              </a:rPr>
                              <m:t>𝜋</m:t>
                            </m:r>
                            <m:r>
                              <a:rPr lang="en-GB" b="0" i="1" smtClean="0">
                                <a:latin typeface="Cambria Math" panose="02040503050406030204" pitchFamily="18" charset="0"/>
                              </a:rPr>
                              <m:t>𝐵𝑡</m:t>
                            </m:r>
                            <m:r>
                              <a:rPr lang="en-GB" b="0" i="1" smtClean="0">
                                <a:latin typeface="Cambria Math" panose="02040503050406030204" pitchFamily="18" charset="0"/>
                              </a:rPr>
                              <m:t>)</m:t>
                            </m:r>
                          </m:e>
                        </m:func>
                      </m:num>
                      <m:den>
                        <m:r>
                          <a:rPr lang="en-GB" b="0" i="1" smtClean="0">
                            <a:latin typeface="Cambria Math" panose="02040503050406030204" pitchFamily="18" charset="0"/>
                          </a:rPr>
                          <m:t>𝜋</m:t>
                        </m:r>
                        <m:r>
                          <a:rPr lang="en-GB" b="0" i="1" smtClean="0">
                            <a:latin typeface="Cambria Math" panose="02040503050406030204" pitchFamily="18" charset="0"/>
                          </a:rPr>
                          <m:t>𝐵𝑡</m:t>
                        </m:r>
                      </m:den>
                    </m:f>
                  </m:oMath>
                </a14:m>
                <a:r>
                  <a:rPr lang="en-GB" dirty="0"/>
                  <a:t>, then the power spectral density is</a:t>
                </a:r>
                <a:endParaRPr lang="en-GB" i="1" dirty="0">
                  <a:latin typeface="Cambria Math" panose="02040503050406030204" pitchFamily="18" charset="0"/>
                </a:endParaRPr>
              </a:p>
              <a:p>
                <a:pPr marL="0" indent="0">
                  <a:buNone/>
                </a:pPr>
                <a14:m>
                  <m:oMath xmlns:m="http://schemas.openxmlformats.org/officeDocument/2006/math">
                    <m:r>
                      <a:rPr lang="en-GB" i="1">
                        <a:latin typeface="Cambria Math" panose="02040503050406030204" pitchFamily="18" charset="0"/>
                      </a:rPr>
                      <m:t>𝑆</m:t>
                    </m:r>
                    <m:d>
                      <m:dPr>
                        <m:ctrlPr>
                          <a:rPr lang="en-GB" i="1">
                            <a:latin typeface="Cambria Math" panose="02040503050406030204" pitchFamily="18" charset="0"/>
                          </a:rPr>
                        </m:ctrlPr>
                      </m:dPr>
                      <m:e>
                        <m:r>
                          <a:rPr lang="en-GB" i="1">
                            <a:latin typeface="Cambria Math" panose="02040503050406030204" pitchFamily="18" charset="0"/>
                          </a:rPr>
                          <m:t>𝜔</m:t>
                        </m:r>
                      </m:e>
                    </m:d>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acc>
                              <m:accPr>
                                <m:chr m:val="̃"/>
                                <m:ctrlPr>
                                  <a:rPr lang="en-GB" i="1">
                                    <a:latin typeface="Cambria Math" panose="02040503050406030204" pitchFamily="18" charset="0"/>
                                  </a:rPr>
                                </m:ctrlPr>
                              </m:accPr>
                              <m:e>
                                <m:r>
                                  <a:rPr lang="en-GB" i="1">
                                    <a:latin typeface="Cambria Math" panose="02040503050406030204" pitchFamily="18" charset="0"/>
                                  </a:rPr>
                                  <m:t>𝑠</m:t>
                                </m:r>
                              </m:e>
                            </m:acc>
                          </m:e>
                        </m:d>
                      </m:e>
                      <m:sup>
                        <m:r>
                          <a:rPr lang="en-GB" i="1">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𝑃</m:t>
                        </m:r>
                      </m:num>
                      <m:den>
                        <m:r>
                          <a:rPr lang="en-GB" b="0" i="1" smtClean="0">
                            <a:latin typeface="Cambria Math" panose="02040503050406030204" pitchFamily="18" charset="0"/>
                          </a:rPr>
                          <m:t>𝐵</m:t>
                        </m:r>
                      </m:den>
                    </m:f>
                    <m:r>
                      <m:rPr>
                        <m:sty m:val="p"/>
                      </m:rPr>
                      <a:rPr lang="en-GB" b="0" i="0" smtClean="0">
                        <a:latin typeface="Cambria Math" panose="02040503050406030204" pitchFamily="18" charset="0"/>
                      </a:rPr>
                      <m:t>Π</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𝜔</m:t>
                            </m:r>
                          </m:num>
                          <m:den>
                            <m:r>
                              <a:rPr lang="en-GB" b="0" i="1" smtClean="0">
                                <a:latin typeface="Cambria Math" panose="02040503050406030204" pitchFamily="18" charset="0"/>
                              </a:rPr>
                              <m:t>𝐵</m:t>
                            </m:r>
                          </m:den>
                        </m:f>
                      </m:e>
                    </m:d>
                  </m:oMath>
                </a14:m>
                <a:r>
                  <a:rPr lang="en-GB" dirty="0"/>
                  <a:t> where </a:t>
                </a:r>
                <a14:m>
                  <m:oMath xmlns:m="http://schemas.openxmlformats.org/officeDocument/2006/math">
                    <m:r>
                      <a:rPr lang="en-GB" i="1">
                        <a:latin typeface="Cambria Math" panose="02040503050406030204" pitchFamily="18" charset="0"/>
                      </a:rPr>
                      <m:t>𝑃</m:t>
                    </m:r>
                  </m:oMath>
                </a14:m>
                <a:r>
                  <a:rPr lang="en-GB" dirty="0"/>
                  <a:t> is the power (</a:t>
                </a:r>
                <a14:m>
                  <m:oMath xmlns:m="http://schemas.openxmlformats.org/officeDocument/2006/math">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begChr m:val="|"/>
                            <m:endChr m:val="|"/>
                            <m:ctrlPr>
                              <a:rPr lang="en-GB" i="1">
                                <a:latin typeface="Cambria Math" panose="02040503050406030204" pitchFamily="18" charset="0"/>
                              </a:rPr>
                            </m:ctrlPr>
                          </m:dPr>
                          <m:e>
                            <m:r>
                              <a:rPr lang="en-GB" i="1">
                                <a:latin typeface="Cambria Math" panose="02040503050406030204" pitchFamily="18" charset="0"/>
                              </a:rPr>
                              <m:t>𝑎</m:t>
                            </m:r>
                          </m:e>
                        </m:d>
                      </m:e>
                      <m:sup>
                        <m:r>
                          <a:rPr lang="en-GB" b="0" i="1" smtClean="0">
                            <a:latin typeface="Cambria Math" panose="02040503050406030204" pitchFamily="18" charset="0"/>
                          </a:rPr>
                          <m:t>2</m:t>
                        </m:r>
                      </m:sup>
                    </m:sSup>
                  </m:oMath>
                </a14:m>
                <a:r>
                  <a:rPr lang="en-GB" dirty="0"/>
                  <a:t>),</a:t>
                </a:r>
              </a:p>
              <a:p>
                <a:pPr marL="0" indent="0">
                  <a:buNone/>
                </a:pPr>
                <a:r>
                  <a:rPr lang="en-GB" dirty="0"/>
                  <a:t>and the autocorrelation function writes as</a:t>
                </a:r>
              </a:p>
              <a:p>
                <a:pPr marL="0" indent="0">
                  <a:buNone/>
                </a:pPr>
                <a:r>
                  <a:rPr lang="en-GB" dirty="0"/>
                  <a:t>		</a:t>
                </a:r>
                <a:r>
                  <a:rPr lang="en-GB" sz="2000" dirty="0"/>
                  <a:t>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𝑠</m:t>
                        </m:r>
                      </m:sub>
                    </m:sSub>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e>
                    </m:d>
                    <m:r>
                      <a:rPr lang="en-GB" sz="2000" b="0" i="1" smtClean="0">
                        <a:latin typeface="Cambria Math" panose="02040503050406030204" pitchFamily="18" charset="0"/>
                      </a:rPr>
                      <m:t>=</m:t>
                    </m:r>
                    <m:r>
                      <a:rPr lang="en-GB" sz="2000" b="0" i="1" smtClean="0">
                        <a:latin typeface="Cambria Math" panose="02040503050406030204" pitchFamily="18" charset="0"/>
                      </a:rPr>
                      <m:t>𝑃</m:t>
                    </m:r>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r>
                              <a:rPr lang="en-GB" i="1">
                                <a:latin typeface="Cambria Math" panose="02040503050406030204" pitchFamily="18" charset="0"/>
                              </a:rPr>
                              <m:t>(</m:t>
                            </m:r>
                            <m:r>
                              <a:rPr lang="en-GB" i="1">
                                <a:latin typeface="Cambria Math" panose="02040503050406030204" pitchFamily="18" charset="0"/>
                              </a:rPr>
                              <m:t>𝜋</m:t>
                            </m:r>
                            <m:r>
                              <a:rPr lang="en-GB" i="1">
                                <a:latin typeface="Cambria Math" panose="02040503050406030204" pitchFamily="18" charset="0"/>
                              </a:rPr>
                              <m:t>𝐵𝑡</m:t>
                            </m:r>
                            <m:r>
                              <a:rPr lang="en-GB" i="1">
                                <a:latin typeface="Cambria Math" panose="02040503050406030204" pitchFamily="18" charset="0"/>
                              </a:rPr>
                              <m:t>)</m:t>
                            </m:r>
                          </m:e>
                        </m:func>
                      </m:num>
                      <m:den>
                        <m:r>
                          <a:rPr lang="en-GB" i="1">
                            <a:latin typeface="Cambria Math" panose="02040503050406030204" pitchFamily="18" charset="0"/>
                          </a:rPr>
                          <m:t>𝜋</m:t>
                        </m:r>
                        <m:r>
                          <a:rPr lang="en-GB" i="1">
                            <a:latin typeface="Cambria Math" panose="02040503050406030204" pitchFamily="18" charset="0"/>
                          </a:rPr>
                          <m:t>𝐵𝑡</m:t>
                        </m:r>
                      </m:den>
                    </m:f>
                  </m:oMath>
                </a14:m>
                <a:endParaRPr lang="en-GB" dirty="0"/>
              </a:p>
              <a:p>
                <a:pPr marL="0" indent="0">
                  <a:buNone/>
                </a:pPr>
                <a:r>
                  <a:rPr lang="en-GB" dirty="0"/>
                  <a:t>As a general rule, </a:t>
                </a:r>
                <a14:m>
                  <m:oMath xmlns:m="http://schemas.openxmlformats.org/officeDocument/2006/math">
                    <m:sSub>
                      <m:sSubPr>
                        <m:ctrlPr>
                          <a:rPr lang="en-GB" sz="2000" i="1" smtClean="0">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𝑠</m:t>
                        </m:r>
                      </m:sub>
                    </m:sSub>
                  </m:oMath>
                </a14:m>
                <a:r>
                  <a:rPr lang="en-GB" dirty="0"/>
                  <a:t> is an even function maximum at </a:t>
                </a:r>
                <a14:m>
                  <m:oMath xmlns:m="http://schemas.openxmlformats.org/officeDocument/2006/math">
                    <m:r>
                      <a:rPr lang="fr-FR" b="0" i="1" smtClean="0">
                        <a:latin typeface="Cambria Math" panose="02040503050406030204" pitchFamily="18" charset="0"/>
                      </a:rPr>
                      <m:t>𝑡</m:t>
                    </m:r>
                    <m:r>
                      <a:rPr lang="fr-FR" b="0" i="1" smtClean="0">
                        <a:latin typeface="Cambria Math" panose="02040503050406030204" pitchFamily="18" charset="0"/>
                      </a:rPr>
                      <m:t>=0</m:t>
                    </m:r>
                  </m:oMath>
                </a14:m>
                <a:r>
                  <a:rPr lang="en-GB" dirty="0"/>
                  <a:t>, that decays away from the origin with characteristic time scale </a:t>
                </a:r>
                <a14:m>
                  <m:oMath xmlns:m="http://schemas.openxmlformats.org/officeDocument/2006/math">
                    <m:r>
                      <a:rPr lang="fr-FR" i="1">
                        <a:latin typeface="Cambria Math" panose="02040503050406030204" pitchFamily="18" charset="0"/>
                      </a:rPr>
                      <m:t>1/</m:t>
                    </m:r>
                    <m:r>
                      <a:rPr lang="fr-FR" i="1">
                        <a:latin typeface="Cambria Math" panose="02040503050406030204" pitchFamily="18" charset="0"/>
                      </a:rPr>
                      <m:t>𝐵</m:t>
                    </m:r>
                  </m:oMath>
                </a14:m>
                <a:r>
                  <a:rPr lang="en-GB" dirty="0"/>
                  <a:t>.</a:t>
                </a:r>
              </a:p>
            </p:txBody>
          </p:sp>
        </mc:Choice>
        <mc:Fallback xmlns="">
          <p:sp>
            <p:nvSpPr>
              <p:cNvPr id="3" name="Espace réservé du contenu 2">
                <a:extLst>
                  <a:ext uri="{FF2B5EF4-FFF2-40B4-BE49-F238E27FC236}">
                    <a16:creationId xmlns:a16="http://schemas.microsoft.com/office/drawing/2014/main" id="{6C49ACC8-CE51-2A45-C33B-DDB317F63D24}"/>
                  </a:ext>
                </a:extLst>
              </p:cNvPr>
              <p:cNvSpPr>
                <a:spLocks noGrp="1" noRot="1" noChangeAspect="1" noMove="1" noResize="1" noEditPoints="1" noAdjustHandles="1" noChangeArrowheads="1" noChangeShapeType="1" noTextEdit="1"/>
              </p:cNvSpPr>
              <p:nvPr>
                <p:ph idx="1"/>
              </p:nvPr>
            </p:nvSpPr>
            <p:spPr>
              <a:xfrm>
                <a:off x="2773599" y="1823516"/>
                <a:ext cx="7796540" cy="3997828"/>
              </a:xfrm>
              <a:blipFill>
                <a:blip r:embed="rId2"/>
                <a:stretch>
                  <a:fillRect l="-650"/>
                </a:stretch>
              </a:blipFill>
            </p:spPr>
            <p:txBody>
              <a:bodyPr/>
              <a:lstStyle/>
              <a:p>
                <a:r>
                  <a:rPr lang="fr-FR">
                    <a:noFill/>
                  </a:rPr>
                  <a:t> </a:t>
                </a:r>
              </a:p>
            </p:txBody>
          </p:sp>
        </mc:Fallback>
      </mc:AlternateContent>
    </p:spTree>
    <p:extLst>
      <p:ext uri="{BB962C8B-B14F-4D97-AF65-F5344CB8AC3E}">
        <p14:creationId xmlns:p14="http://schemas.microsoft.com/office/powerpoint/2010/main" val="191831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7DF1BB51-99BD-152B-BA8F-2DDB41C21F4C}"/>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7" name="Espace réservé du contenu 2">
                <a:extLst>
                  <a:ext uri="{FF2B5EF4-FFF2-40B4-BE49-F238E27FC236}">
                    <a16:creationId xmlns:a16="http://schemas.microsoft.com/office/drawing/2014/main" id="{C6A3914D-F80F-8D91-A348-762342F72DA3}"/>
                  </a:ext>
                </a:extLst>
              </p:cNvPr>
              <p:cNvSpPr>
                <a:spLocks noGrp="1"/>
              </p:cNvSpPr>
              <p:nvPr>
                <p:ph idx="1"/>
              </p:nvPr>
            </p:nvSpPr>
            <p:spPr>
              <a:xfrm>
                <a:off x="2611807" y="1758074"/>
                <a:ext cx="7958331" cy="4399820"/>
              </a:xfrm>
            </p:spPr>
            <p:txBody>
              <a:bodyPr>
                <a:normAutofit/>
              </a:bodyPr>
              <a:lstStyle/>
              <a:p>
                <a:pPr marL="0" indent="0">
                  <a:spcBef>
                    <a:spcPts val="400"/>
                  </a:spcBef>
                  <a:buNone/>
                </a:pPr>
                <a:r>
                  <a:rPr lang="en-US" b="1" dirty="0">
                    <a:solidFill>
                      <a:srgbClr val="FFFF00"/>
                    </a:solidFill>
                  </a:rPr>
                  <a:t>Matched filter </a:t>
                </a:r>
                <a:r>
                  <a:rPr lang="en-US" sz="1800" dirty="0">
                    <a:solidFill>
                      <a:srgbClr val="FFFF00"/>
                    </a:solidFill>
                  </a:rPr>
                  <a:t>(shallow water)</a:t>
                </a:r>
              </a:p>
              <a:p>
                <a:pPr marL="0" indent="0">
                  <a:spcBef>
                    <a:spcPts val="400"/>
                  </a:spcBef>
                  <a:buNone/>
                </a:pPr>
                <a:r>
                  <a:rPr lang="en-US" sz="1800" dirty="0"/>
                  <a:t>Since here </a:t>
                </a:r>
                <a14:m>
                  <m:oMath xmlns:m="http://schemas.openxmlformats.org/officeDocument/2006/math">
                    <m:r>
                      <a:rPr lang="fr-FR" sz="1800" i="1">
                        <a:latin typeface="Cambria Math" panose="02040503050406030204" pitchFamily="18" charset="0"/>
                      </a:rPr>
                      <m:t>𝐺</m:t>
                    </m:r>
                  </m:oMath>
                </a14:m>
                <a:r>
                  <a:rPr lang="en-US" sz="1800" dirty="0"/>
                  <a:t> writes as a superposition of delayed </a:t>
                </a:r>
                <a14:m>
                  <m:oMath xmlns:m="http://schemas.openxmlformats.org/officeDocument/2006/math">
                    <m:r>
                      <a:rPr lang="fr-FR" sz="1800" i="1">
                        <a:latin typeface="Cambria Math" panose="02040503050406030204" pitchFamily="18" charset="0"/>
                      </a:rPr>
                      <m:t>𝛿</m:t>
                    </m:r>
                  </m:oMath>
                </a14:m>
                <a:r>
                  <a:rPr lang="en-US" sz="1800" dirty="0"/>
                  <a:t> functions, the first term of </a:t>
                </a:r>
                <a14:m>
                  <m:oMath xmlns:m="http://schemas.openxmlformats.org/officeDocument/2006/math">
                    <m:r>
                      <a:rPr lang="fr-FR" sz="1800" b="0" i="1" smtClean="0">
                        <a:latin typeface="Cambria Math" panose="02040503050406030204" pitchFamily="18" charset="0"/>
                      </a:rPr>
                      <m:t>𝑔</m:t>
                    </m:r>
                  </m:oMath>
                </a14:m>
                <a:r>
                  <a:rPr lang="en-US" sz="1800" dirty="0"/>
                  <a:t> is the sum of delayed autocorrelation functions which has its maximum when </a:t>
                </a:r>
                <a14:m>
                  <m:oMath xmlns:m="http://schemas.openxmlformats.org/officeDocument/2006/math">
                    <m:r>
                      <a:rPr lang="fr-FR" sz="1800" b="1" i="0">
                        <a:latin typeface="Cambria Math" panose="02040503050406030204" pitchFamily="18" charset="0"/>
                      </a:rPr>
                      <m:t>𝐫</m:t>
                    </m:r>
                  </m:oMath>
                </a14:m>
                <a:r>
                  <a:rPr lang="en-US" sz="1800" dirty="0"/>
                  <a:t>’ coincides with </a:t>
                </a:r>
                <a14:m>
                  <m:oMath xmlns:m="http://schemas.openxmlformats.org/officeDocument/2006/math">
                    <m:sSub>
                      <m:sSubPr>
                        <m:ctrlPr>
                          <a:rPr lang="en-US" sz="1800" i="1" smtClean="0">
                            <a:latin typeface="Cambria Math" panose="02040503050406030204" pitchFamily="18" charset="0"/>
                          </a:rPr>
                        </m:ctrlPr>
                      </m:sSubPr>
                      <m:e>
                        <m:r>
                          <a:rPr lang="fr-FR" sz="1800" b="1" i="0" smtClean="0">
                            <a:latin typeface="Cambria Math" panose="02040503050406030204" pitchFamily="18" charset="0"/>
                          </a:rPr>
                          <m:t>𝐫</m:t>
                        </m:r>
                      </m:e>
                      <m:sub>
                        <m:r>
                          <a:rPr lang="fr-FR" sz="1800" b="0" i="1" smtClean="0">
                            <a:latin typeface="Cambria Math" panose="02040503050406030204" pitchFamily="18" charset="0"/>
                          </a:rPr>
                          <m:t>𝑆</m:t>
                        </m:r>
                      </m:sub>
                    </m:sSub>
                  </m:oMath>
                </a14:m>
                <a:r>
                  <a:rPr lang="en-US" sz="1800" dirty="0"/>
                  <a:t> and </a:t>
                </a:r>
                <a14:m>
                  <m:oMath xmlns:m="http://schemas.openxmlformats.org/officeDocument/2006/math">
                    <m:r>
                      <a:rPr lang="fr-FR" sz="1800" b="0" i="1" smtClean="0">
                        <a:latin typeface="Cambria Math" panose="02040503050406030204" pitchFamily="18" charset="0"/>
                      </a:rPr>
                      <m:t>𝑡</m:t>
                    </m:r>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oMath>
                </a14:m>
                <a:endParaRPr lang="en-US" sz="1800" dirty="0"/>
              </a:p>
              <a:p>
                <a:pPr marL="0" indent="0">
                  <a:spcBef>
                    <a:spcPts val="400"/>
                  </a:spcBef>
                  <a:buNone/>
                </a:pPr>
                <a14:m>
                  <m:oMathPara xmlns:m="http://schemas.openxmlformats.org/officeDocument/2006/math">
                    <m:oMathParaPr>
                      <m:jc m:val="centerGroup"/>
                    </m:oMathParaPr>
                    <m:oMath xmlns:m="http://schemas.openxmlformats.org/officeDocument/2006/math">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b>
                                <m:sSubPr>
                                  <m:ctrlPr>
                                    <a:rPr lang="fr-FR" sz="1800" i="1">
                                      <a:latin typeface="Cambria Math" panose="02040503050406030204" pitchFamily="18" charset="0"/>
                                    </a:rPr>
                                  </m:ctrlPr>
                                </m:sSubPr>
                                <m:e>
                                  <m:r>
                                    <a:rPr lang="fr-FR" sz="1800" b="1" i="1">
                                      <a:latin typeface="Cambria Math" panose="02040503050406030204" pitchFamily="18" charset="0"/>
                                    </a:rPr>
                                    <m:t>𝒓</m:t>
                                  </m:r>
                                </m:e>
                                <m:sub>
                                  <m:r>
                                    <a:rPr lang="fr-FR" sz="1800" i="1">
                                      <a:latin typeface="Cambria Math" panose="02040503050406030204" pitchFamily="18" charset="0"/>
                                    </a:rPr>
                                    <m:t>𝑆</m:t>
                                  </m:r>
                                </m:sub>
                              </m:sSub>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p>
                                <m:sSupPr>
                                  <m:ctrlPr>
                                    <a:rPr lang="fr-FR" sz="1800" b="1" i="1">
                                      <a:latin typeface="Cambria Math" panose="02040503050406030204" pitchFamily="18" charset="0"/>
                                    </a:rPr>
                                  </m:ctrlPr>
                                </m:sSupPr>
                                <m:e>
                                  <m:r>
                                    <a:rPr lang="fr-FR" sz="1800" b="1" i="1">
                                      <a:latin typeface="Cambria Math" panose="02040503050406030204" pitchFamily="18" charset="0"/>
                                    </a:rPr>
                                    <m:t>𝒓</m:t>
                                  </m:r>
                                </m:e>
                                <m:sup>
                                  <m:r>
                                    <a:rPr lang="fr-FR" sz="1800" b="1" i="1">
                                      <a:latin typeface="Cambria Math" panose="02040503050406030204" pitchFamily="18" charset="0"/>
                                    </a:rPr>
                                    <m:t>′</m:t>
                                  </m:r>
                                </m:sup>
                              </m:sSup>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e>
                      </m:d>
                      <m:r>
                        <a:rPr lang="fr-FR" sz="1800" b="1" i="1">
                          <a:latin typeface="Cambria Math" panose="02040503050406030204" pitchFamily="18" charset="0"/>
                        </a:rPr>
                        <m:t>∗</m:t>
                      </m:r>
                      <m:r>
                        <m:rPr>
                          <m:nor/>
                        </m:rPr>
                        <a:rPr lang="en-US" sz="1800" dirty="0"/>
                        <m:t> </m:t>
                      </m:r>
                      <m:sSub>
                        <m:sSubPr>
                          <m:ctrlPr>
                            <a:rPr lang="en-US"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𝑠</m:t>
                          </m:r>
                        </m:sub>
                      </m:sSub>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b="0" i="1" smtClean="0">
                          <a:latin typeface="Cambria Math" panose="02040503050406030204" pitchFamily="18" charset="0"/>
                        </a:rPr>
                        <m:t>=</m:t>
                      </m:r>
                      <m:f>
                        <m:fPr>
                          <m:ctrlPr>
                            <a:rPr lang="fr-FR" sz="1800" i="1" smtClean="0">
                              <a:latin typeface="Cambria Math" panose="02040503050406030204" pitchFamily="18" charset="0"/>
                            </a:rPr>
                          </m:ctrlPr>
                        </m:fPr>
                        <m:num>
                          <m:r>
                            <a:rPr lang="fr-FR" sz="1800" b="0" i="1" smtClean="0">
                              <a:latin typeface="Cambria Math" panose="02040503050406030204" pitchFamily="18" charset="0"/>
                            </a:rPr>
                            <m:t>1</m:t>
                          </m:r>
                        </m:num>
                        <m:den>
                          <m:sSup>
                            <m:sSupPr>
                              <m:ctrlPr>
                                <a:rPr lang="fr-FR" sz="1800" i="1" smtClean="0">
                                  <a:latin typeface="Cambria Math" panose="02040503050406030204" pitchFamily="18" charset="0"/>
                                </a:rPr>
                              </m:ctrlPr>
                            </m:sSupPr>
                            <m:e>
                              <m:r>
                                <a:rPr lang="fr-FR" sz="1800" i="1">
                                  <a:latin typeface="Cambria Math" panose="02040503050406030204" pitchFamily="18" charset="0"/>
                                </a:rPr>
                                <m:t>(4</m:t>
                              </m:r>
                              <m:r>
                                <a:rPr lang="fr-FR" sz="1800" i="1">
                                  <a:latin typeface="Cambria Math" panose="02040503050406030204" pitchFamily="18" charset="0"/>
                                </a:rPr>
                                <m:t>𝜋</m:t>
                              </m:r>
                              <m:r>
                                <a:rPr lang="fr-FR" sz="1800" b="0" i="1" smtClean="0">
                                  <a:latin typeface="Cambria Math" panose="02040503050406030204" pitchFamily="18" charset="0"/>
                                </a:rPr>
                                <m:t>)</m:t>
                              </m:r>
                            </m:e>
                            <m:sup>
                              <m:r>
                                <a:rPr lang="fr-FR" sz="1800" b="0" i="1" smtClean="0">
                                  <a:latin typeface="Cambria Math" panose="02040503050406030204" pitchFamily="18" charset="0"/>
                                </a:rPr>
                                <m:t>2</m:t>
                              </m:r>
                            </m:sup>
                          </m:sSup>
                        </m:den>
                      </m:f>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𝑗</m:t>
                          </m:r>
                          <m:r>
                            <a:rPr lang="fr-FR" sz="1800" b="0" i="1" smtClean="0">
                              <a:latin typeface="Cambria Math" panose="02040503050406030204" pitchFamily="18" charset="0"/>
                            </a:rPr>
                            <m:t>,</m:t>
                          </m:r>
                          <m:r>
                            <a:rPr lang="fr-FR" sz="1800" b="0" i="1" smtClean="0">
                              <a:latin typeface="Cambria Math" panose="02040503050406030204" pitchFamily="18" charset="0"/>
                            </a:rPr>
                            <m:t>𝑗</m:t>
                          </m:r>
                          <m:r>
                            <a:rPr lang="fr-FR" sz="1800" b="0" i="1" smtClean="0">
                              <a:latin typeface="Cambria Math" panose="02040503050406030204" pitchFamily="18" charset="0"/>
                            </a:rPr>
                            <m:t>′</m:t>
                          </m:r>
                        </m:sub>
                        <m:sup/>
                        <m:e>
                          <m:f>
                            <m:fPr>
                              <m:ctrlPr>
                                <a:rPr lang="en-US"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b="0" i="1" smtClean="0">
                                      <a:latin typeface="Cambria Math" panose="02040503050406030204" pitchFamily="18" charset="0"/>
                                    </a:rPr>
                                    <m:t>𝜖</m:t>
                                  </m:r>
                                </m:e>
                                <m:sub>
                                  <m:r>
                                    <a:rPr lang="fr-FR" sz="1800" i="1">
                                      <a:latin typeface="Cambria Math" panose="02040503050406030204" pitchFamily="18" charset="0"/>
                                    </a:rPr>
                                    <m:t>𝑗</m:t>
                                  </m:r>
                                </m:sub>
                              </m:sSub>
                              <m:sSub>
                                <m:sSubPr>
                                  <m:ctrlPr>
                                    <a:rPr lang="fr-FR" sz="1800" i="1">
                                      <a:latin typeface="Cambria Math" panose="02040503050406030204" pitchFamily="18" charset="0"/>
                                    </a:rPr>
                                  </m:ctrlPr>
                                </m:sSubPr>
                                <m:e>
                                  <m:r>
                                    <a:rPr lang="fr-FR" sz="1800" b="0" i="1" smtClean="0">
                                      <a:latin typeface="Cambria Math" panose="02040503050406030204" pitchFamily="18" charset="0"/>
                                    </a:rPr>
                                    <m:t>𝜖</m:t>
                                  </m:r>
                                </m:e>
                                <m:sub>
                                  <m:r>
                                    <a:rPr lang="fr-FR" sz="1800" i="1">
                                      <a:latin typeface="Cambria Math" panose="02040503050406030204" pitchFamily="18" charset="0"/>
                                    </a:rPr>
                                    <m:t>𝑗</m:t>
                                  </m:r>
                                  <m:r>
                                    <a:rPr lang="fr-FR" sz="1800" i="1">
                                      <a:latin typeface="Cambria Math" panose="02040503050406030204" pitchFamily="18" charset="0"/>
                                    </a:rPr>
                                    <m:t>′</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sSubSup>
                                <m:sSubSupPr>
                                  <m:ctrlPr>
                                    <a:rPr lang="fr-FR" sz="1800" i="1">
                                      <a:latin typeface="Cambria Math" panose="02040503050406030204" pitchFamily="18" charset="0"/>
                                    </a:rPr>
                                  </m:ctrlPr>
                                </m:sSubSupPr>
                                <m:e>
                                  <m:r>
                                    <a:rPr lang="fr-FR" sz="1800" i="1">
                                      <a:latin typeface="Cambria Math" panose="02040503050406030204" pitchFamily="18" charset="0"/>
                                    </a:rPr>
                                    <m:t>𝑟</m:t>
                                  </m:r>
                                </m:e>
                                <m:sub>
                                  <m:r>
                                    <a:rPr lang="fr-FR" sz="1800" i="1">
                                      <a:latin typeface="Cambria Math" panose="02040503050406030204" pitchFamily="18" charset="0"/>
                                    </a:rPr>
                                    <m:t>𝑗</m:t>
                                  </m:r>
                                  <m:r>
                                    <a:rPr lang="fr-FR" sz="1800" i="1">
                                      <a:latin typeface="Cambria Math" panose="02040503050406030204" pitchFamily="18" charset="0"/>
                                    </a:rPr>
                                    <m:t>′</m:t>
                                  </m:r>
                                </m:sub>
                                <m:sup>
                                  <m:r>
                                    <a:rPr lang="fr-FR" sz="1800" i="1">
                                      <a:latin typeface="Cambria Math" panose="02040503050406030204" pitchFamily="18" charset="0"/>
                                    </a:rPr>
                                    <m:t>′</m:t>
                                  </m:r>
                                </m:sup>
                              </m:sSubSup>
                            </m:den>
                          </m:f>
                          <m:sSub>
                            <m:sSubPr>
                              <m:ctrlPr>
                                <a:rPr lang="en-US"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𝑠</m:t>
                              </m:r>
                            </m:sub>
                          </m:sSub>
                          <m:d>
                            <m:dPr>
                              <m:ctrlPr>
                                <a:rPr lang="en-US" sz="1800" i="1">
                                  <a:latin typeface="Cambria Math" panose="02040503050406030204" pitchFamily="18" charset="0"/>
                                </a:rPr>
                              </m:ctrlPr>
                            </m:dPr>
                            <m:e>
                              <m:r>
                                <a:rPr lang="en-US" sz="1800" i="1">
                                  <a:latin typeface="Cambria Math" panose="02040503050406030204" pitchFamily="18" charset="0"/>
                                </a:rPr>
                                <m:t>𝑡</m:t>
                              </m:r>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num>
                                <m:den>
                                  <m:r>
                                    <a:rPr lang="en-US" sz="1800" i="1">
                                      <a:latin typeface="Cambria Math" panose="02040503050406030204" pitchFamily="18" charset="0"/>
                                    </a:rPr>
                                    <m:t>𝑐</m:t>
                                  </m:r>
                                </m:den>
                              </m:f>
                              <m:r>
                                <a:rPr lang="fr-FR" sz="1800" b="0" i="1" smtClean="0">
                                  <a:latin typeface="Cambria Math" panose="02040503050406030204" pitchFamily="18" charset="0"/>
                                </a:rPr>
                                <m:t>+</m:t>
                              </m:r>
                              <m:sSup>
                                <m:sSupPr>
                                  <m:ctrlPr>
                                    <a:rPr lang="fr-FR" sz="1800" b="0" i="1" smtClean="0">
                                      <a:latin typeface="Cambria Math" panose="02040503050406030204" pitchFamily="18" charset="0"/>
                                    </a:rPr>
                                  </m:ctrlPr>
                                </m:sSupPr>
                                <m:e>
                                  <m:r>
                                    <a:rPr lang="fr-FR" sz="1800" b="0" i="1" smtClean="0">
                                      <a:latin typeface="Cambria Math" panose="02040503050406030204" pitchFamily="18" charset="0"/>
                                    </a:rPr>
                                    <m:t>𝑡</m:t>
                                  </m:r>
                                </m:e>
                                <m:sup>
                                  <m:r>
                                    <a:rPr lang="fr-FR" sz="1800" b="0" i="1" smtClean="0">
                                      <a:latin typeface="Cambria Math" panose="02040503050406030204" pitchFamily="18" charset="0"/>
                                    </a:rPr>
                                    <m:t>′</m:t>
                                  </m:r>
                                </m:sup>
                              </m:sSup>
                              <m:r>
                                <a:rPr lang="fr-FR" sz="1800" b="0" i="1" smtClean="0">
                                  <a:latin typeface="Cambria Math" panose="02040503050406030204" pitchFamily="18" charset="0"/>
                                </a:rPr>
                                <m:t>+</m:t>
                              </m:r>
                              <m:f>
                                <m:fPr>
                                  <m:ctrlPr>
                                    <a:rPr lang="en-US" sz="1800" i="1">
                                      <a:latin typeface="Cambria Math" panose="02040503050406030204" pitchFamily="18" charset="0"/>
                                    </a:rPr>
                                  </m:ctrlPr>
                                </m:fPr>
                                <m:num>
                                  <m:sSubSup>
                                    <m:sSubSupPr>
                                      <m:ctrlPr>
                                        <a:rPr lang="fr-FR" sz="1800" i="1">
                                          <a:latin typeface="Cambria Math" panose="02040503050406030204" pitchFamily="18" charset="0"/>
                                        </a:rPr>
                                      </m:ctrlPr>
                                    </m:sSubSupPr>
                                    <m:e>
                                      <m:r>
                                        <a:rPr lang="fr-FR" sz="1800" i="1">
                                          <a:latin typeface="Cambria Math" panose="02040503050406030204" pitchFamily="18" charset="0"/>
                                        </a:rPr>
                                        <m:t>𝑟</m:t>
                                      </m:r>
                                    </m:e>
                                    <m:sub>
                                      <m:sSup>
                                        <m:sSupPr>
                                          <m:ctrlPr>
                                            <a:rPr lang="fr-FR" sz="1800" i="1">
                                              <a:latin typeface="Cambria Math" panose="02040503050406030204" pitchFamily="18" charset="0"/>
                                            </a:rPr>
                                          </m:ctrlPr>
                                        </m:sSupPr>
                                        <m:e>
                                          <m:r>
                                            <a:rPr lang="fr-FR" sz="1800" i="1">
                                              <a:latin typeface="Cambria Math" panose="02040503050406030204" pitchFamily="18" charset="0"/>
                                            </a:rPr>
                                            <m:t>𝑗</m:t>
                                          </m:r>
                                        </m:e>
                                        <m:sup>
                                          <m:r>
                                            <a:rPr lang="fr-FR" sz="1800" i="1">
                                              <a:latin typeface="Cambria Math" panose="02040503050406030204" pitchFamily="18" charset="0"/>
                                            </a:rPr>
                                            <m:t>′</m:t>
                                          </m:r>
                                        </m:sup>
                                      </m:sSup>
                                    </m:sub>
                                    <m:sup>
                                      <m:r>
                                        <a:rPr lang="fr-FR" sz="1800" i="1">
                                          <a:latin typeface="Cambria Math" panose="02040503050406030204" pitchFamily="18" charset="0"/>
                                        </a:rPr>
                                        <m:t>′</m:t>
                                      </m:r>
                                    </m:sup>
                                  </m:sSubSup>
                                </m:num>
                                <m:den>
                                  <m:r>
                                    <a:rPr lang="en-US" sz="1800" i="1">
                                      <a:latin typeface="Cambria Math" panose="02040503050406030204" pitchFamily="18" charset="0"/>
                                    </a:rPr>
                                    <m:t>𝑐</m:t>
                                  </m:r>
                                </m:den>
                              </m:f>
                            </m:e>
                          </m:d>
                        </m:e>
                      </m:nary>
                    </m:oMath>
                  </m:oMathPara>
                </a14:m>
                <a:endParaRPr lang="en-US" sz="1800" dirty="0"/>
              </a:p>
              <a:p>
                <a:pPr marL="0" indent="0">
                  <a:spcBef>
                    <a:spcPts val="400"/>
                  </a:spcBef>
                  <a:buNone/>
                </a:pPr>
                <a:r>
                  <a:rPr lang="en-US" sz="1800" dirty="0"/>
                  <a:t>Therefore, the maximum of the modulus of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𝑔</m:t>
                        </m:r>
                      </m:e>
                      <m:sub>
                        <m:r>
                          <a:rPr lang="fr-FR" sz="1800" b="1" i="1">
                            <a:latin typeface="Cambria Math" panose="02040503050406030204" pitchFamily="18" charset="0"/>
                          </a:rPr>
                          <m:t>𝒓</m:t>
                        </m:r>
                        <m:r>
                          <a:rPr lang="fr-FR" sz="1800" b="1" i="1">
                            <a:latin typeface="Cambria Math" panose="02040503050406030204" pitchFamily="18" charset="0"/>
                          </a:rPr>
                          <m:t>′</m:t>
                        </m:r>
                      </m:sub>
                    </m:sSub>
                  </m:oMath>
                </a14:m>
                <a:r>
                  <a:rPr lang="en-US" sz="1800" dirty="0"/>
                  <a:t> with respect to </a:t>
                </a:r>
                <a14:m>
                  <m:oMath xmlns:m="http://schemas.openxmlformats.org/officeDocument/2006/math">
                    <m:r>
                      <a:rPr lang="fr-FR" sz="1800" b="1" i="0" smtClean="0">
                        <a:latin typeface="Cambria Math" panose="02040503050406030204" pitchFamily="18" charset="0"/>
                      </a:rPr>
                      <m:t>𝐫</m:t>
                    </m:r>
                    <m:r>
                      <a:rPr lang="fr-FR" sz="1800" b="0" i="1" smtClean="0">
                        <a:latin typeface="Cambria Math" panose="02040503050406030204" pitchFamily="18" charset="0"/>
                      </a:rPr>
                      <m:t>′</m:t>
                    </m:r>
                    <m:r>
                      <a:rPr lang="fr-FR" sz="1800" b="1" i="1">
                        <a:latin typeface="Cambria Math" panose="02040503050406030204" pitchFamily="18" charset="0"/>
                      </a:rPr>
                      <m:t> </m:t>
                    </m:r>
                  </m:oMath>
                </a14:m>
                <a:r>
                  <a:rPr lang="en-US" sz="1800" dirty="0"/>
                  <a:t>provides the estimation of the location of the source </a:t>
                </a:r>
                <a14:m>
                  <m:oMath xmlns:m="http://schemas.openxmlformats.org/officeDocument/2006/math">
                    <m:sSub>
                      <m:sSubPr>
                        <m:ctrlPr>
                          <a:rPr lang="en-US" sz="1800" i="1">
                            <a:latin typeface="Cambria Math" panose="02040503050406030204" pitchFamily="18" charset="0"/>
                          </a:rPr>
                        </m:ctrlPr>
                      </m:sSubPr>
                      <m:e>
                        <m:r>
                          <a:rPr lang="fr-FR" sz="1800" b="1">
                            <a:latin typeface="Cambria Math" panose="02040503050406030204" pitchFamily="18" charset="0"/>
                          </a:rPr>
                          <m:t>𝐫</m:t>
                        </m:r>
                      </m:e>
                      <m:sub>
                        <m:r>
                          <a:rPr lang="fr-FR" sz="1800" i="1">
                            <a:latin typeface="Cambria Math" panose="02040503050406030204" pitchFamily="18" charset="0"/>
                          </a:rPr>
                          <m:t>𝑆</m:t>
                        </m:r>
                      </m:sub>
                    </m:sSub>
                  </m:oMath>
                </a14:m>
                <a:r>
                  <a:rPr lang="en-US" sz="1800" dirty="0"/>
                  <a:t> and of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oMath>
                </a14:m>
                <a:endParaRPr lang="en-US" sz="1800" dirty="0"/>
              </a:p>
              <a:p>
                <a:pPr marL="0" indent="0">
                  <a:spcBef>
                    <a:spcPts val="400"/>
                  </a:spcBef>
                  <a:buNone/>
                </a:pPr>
                <a:r>
                  <a:rPr lang="en-US" sz="1800" dirty="0"/>
                  <a:t>In practice, to remove ambiguities, measurements at several points are required.</a:t>
                </a:r>
              </a:p>
            </p:txBody>
          </p:sp>
        </mc:Choice>
        <mc:Fallback xmlns="">
          <p:sp>
            <p:nvSpPr>
              <p:cNvPr id="7" name="Espace réservé du contenu 2">
                <a:extLst>
                  <a:ext uri="{FF2B5EF4-FFF2-40B4-BE49-F238E27FC236}">
                    <a16:creationId xmlns:a16="http://schemas.microsoft.com/office/drawing/2014/main" id="{C6A3914D-F80F-8D91-A348-762342F72DA3}"/>
                  </a:ext>
                </a:extLst>
              </p:cNvPr>
              <p:cNvSpPr>
                <a:spLocks noGrp="1" noRot="1" noChangeAspect="1" noMove="1" noResize="1" noEditPoints="1" noAdjustHandles="1" noChangeArrowheads="1" noChangeShapeType="1" noTextEdit="1"/>
              </p:cNvSpPr>
              <p:nvPr>
                <p:ph idx="1"/>
              </p:nvPr>
            </p:nvSpPr>
            <p:spPr>
              <a:xfrm>
                <a:off x="2611807" y="1758074"/>
                <a:ext cx="7958331" cy="4399820"/>
              </a:xfrm>
              <a:blipFill>
                <a:blip r:embed="rId2"/>
                <a:stretch>
                  <a:fillRect l="-796" r="-796"/>
                </a:stretch>
              </a:blipFill>
            </p:spPr>
            <p:txBody>
              <a:bodyPr/>
              <a:lstStyle/>
              <a:p>
                <a:r>
                  <a:rPr lang="fr-FR">
                    <a:noFill/>
                  </a:rPr>
                  <a:t> </a:t>
                </a:r>
              </a:p>
            </p:txBody>
          </p:sp>
        </mc:Fallback>
      </mc:AlternateContent>
    </p:spTree>
    <p:extLst>
      <p:ext uri="{BB962C8B-B14F-4D97-AF65-F5344CB8AC3E}">
        <p14:creationId xmlns:p14="http://schemas.microsoft.com/office/powerpoint/2010/main" val="2157677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45C30-3CF1-6A90-86FC-40F9BADCB29D}"/>
              </a:ext>
            </a:extLst>
          </p:cNvPr>
          <p:cNvSpPr>
            <a:spLocks noGrp="1"/>
          </p:cNvSpPr>
          <p:nvPr>
            <p:ph type="title"/>
          </p:nvPr>
        </p:nvSpPr>
        <p:spPr/>
        <p:txBody>
          <a:bodyPr/>
          <a:lstStyle/>
          <a:p>
            <a:r>
              <a:rPr lang="en-GB" dirty="0"/>
              <a:t>Numerical results</a:t>
            </a:r>
          </a:p>
        </p:txBody>
      </p:sp>
      <p:pic>
        <p:nvPicPr>
          <p:cNvPr id="5" name="Espace réservé du contenu 4">
            <a:extLst>
              <a:ext uri="{FF2B5EF4-FFF2-40B4-BE49-F238E27FC236}">
                <a16:creationId xmlns:a16="http://schemas.microsoft.com/office/drawing/2014/main" id="{A28F3E36-EF54-AFD3-1A7B-79863AE97152}"/>
              </a:ext>
            </a:extLst>
          </p:cNvPr>
          <p:cNvPicPr>
            <a:picLocks noGrp="1" noChangeAspect="1"/>
          </p:cNvPicPr>
          <p:nvPr>
            <p:ph idx="1"/>
          </p:nvPr>
        </p:nvPicPr>
        <p:blipFill>
          <a:blip r:embed="rId2"/>
          <a:stretch>
            <a:fillRect/>
          </a:stretch>
        </p:blipFill>
        <p:spPr>
          <a:xfrm>
            <a:off x="2244145" y="1821577"/>
            <a:ext cx="2984500" cy="2108200"/>
          </a:xfrm>
        </p:spPr>
      </p:pic>
      <p:pic>
        <p:nvPicPr>
          <p:cNvPr id="9" name="Image 8">
            <a:extLst>
              <a:ext uri="{FF2B5EF4-FFF2-40B4-BE49-F238E27FC236}">
                <a16:creationId xmlns:a16="http://schemas.microsoft.com/office/drawing/2014/main" id="{A30C9035-334F-73BB-1CEC-8A5AED8AE4A0}"/>
              </a:ext>
            </a:extLst>
          </p:cNvPr>
          <p:cNvPicPr>
            <a:picLocks noChangeAspect="1"/>
          </p:cNvPicPr>
          <p:nvPr/>
        </p:nvPicPr>
        <p:blipFill>
          <a:blip r:embed="rId3"/>
          <a:stretch>
            <a:fillRect/>
          </a:stretch>
        </p:blipFill>
        <p:spPr>
          <a:xfrm>
            <a:off x="2178355" y="3959757"/>
            <a:ext cx="3035300" cy="2260600"/>
          </a:xfrm>
          <a:prstGeom prst="rect">
            <a:avLst/>
          </a:prstGeom>
        </p:spPr>
      </p:pic>
      <p:pic>
        <p:nvPicPr>
          <p:cNvPr id="11" name="Image 10" descr="Une image contenant texte, équipement électronique, afficher&#10;&#10;Description générée automatiquement">
            <a:extLst>
              <a:ext uri="{FF2B5EF4-FFF2-40B4-BE49-F238E27FC236}">
                <a16:creationId xmlns:a16="http://schemas.microsoft.com/office/drawing/2014/main" id="{4F86EEA1-12F0-1895-2E1B-12706D683590}"/>
              </a:ext>
            </a:extLst>
          </p:cNvPr>
          <p:cNvPicPr>
            <a:picLocks noChangeAspect="1"/>
          </p:cNvPicPr>
          <p:nvPr/>
        </p:nvPicPr>
        <p:blipFill>
          <a:blip r:embed="rId4"/>
          <a:stretch>
            <a:fillRect/>
          </a:stretch>
        </p:blipFill>
        <p:spPr>
          <a:xfrm>
            <a:off x="5205646" y="1722932"/>
            <a:ext cx="2967159" cy="2316137"/>
          </a:xfrm>
          <a:prstGeom prst="rect">
            <a:avLst/>
          </a:prstGeom>
        </p:spPr>
      </p:pic>
      <p:pic>
        <p:nvPicPr>
          <p:cNvPr id="13" name="Image 12">
            <a:extLst>
              <a:ext uri="{FF2B5EF4-FFF2-40B4-BE49-F238E27FC236}">
                <a16:creationId xmlns:a16="http://schemas.microsoft.com/office/drawing/2014/main" id="{6170200C-0854-71FD-2155-86F24D9132EB}"/>
              </a:ext>
            </a:extLst>
          </p:cNvPr>
          <p:cNvPicPr>
            <a:picLocks noChangeAspect="1"/>
          </p:cNvPicPr>
          <p:nvPr/>
        </p:nvPicPr>
        <p:blipFill>
          <a:blip r:embed="rId5"/>
          <a:stretch>
            <a:fillRect/>
          </a:stretch>
        </p:blipFill>
        <p:spPr>
          <a:xfrm>
            <a:off x="5234487" y="3915827"/>
            <a:ext cx="2954639" cy="2316137"/>
          </a:xfrm>
          <a:prstGeom prst="rect">
            <a:avLst/>
          </a:prstGeom>
        </p:spPr>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9C46A68F-42DA-894C-1D4D-26E19E92F429}"/>
                  </a:ext>
                </a:extLst>
              </p:cNvPr>
              <p:cNvSpPr txBox="1"/>
              <p:nvPr/>
            </p:nvSpPr>
            <p:spPr>
              <a:xfrm>
                <a:off x="8301946" y="1747750"/>
                <a:ext cx="2465662" cy="4524315"/>
              </a:xfrm>
              <a:prstGeom prst="rect">
                <a:avLst/>
              </a:prstGeom>
              <a:noFill/>
            </p:spPr>
            <p:txBody>
              <a:bodyPr wrap="square" rtlCol="0">
                <a:spAutoFit/>
              </a:bodyPr>
              <a:lstStyle/>
              <a:p>
                <a:r>
                  <a:rPr lang="en-GB" b="1" dirty="0">
                    <a:solidFill>
                      <a:srgbClr val="FFFF00"/>
                    </a:solidFill>
                  </a:rPr>
                  <a:t>Shallow water</a:t>
                </a:r>
              </a:p>
              <a:p>
                <a:pPr>
                  <a:spcAft>
                    <a:spcPts val="600"/>
                  </a:spcAft>
                </a:pPr>
                <a:r>
                  <a:rPr lang="en-GB" sz="1400" dirty="0"/>
                  <a:t>(150 m depth, no noise)</a:t>
                </a:r>
              </a:p>
              <a:p>
                <a:r>
                  <a:rPr lang="en-GB" u="sng" dirty="0"/>
                  <a:t>Left</a:t>
                </a:r>
                <a:r>
                  <a:rPr lang="en-GB" dirty="0"/>
                  <a:t>: </a:t>
                </a:r>
                <a:endParaRPr lang="en-GB" sz="1800" i="1" dirty="0">
                  <a:latin typeface="Cambria Math" panose="02040503050406030204" pitchFamily="18" charset="0"/>
                </a:endParaRPr>
              </a:p>
              <a:p>
                <a14:m>
                  <m:oMath xmlns:m="http://schemas.openxmlformats.org/officeDocument/2006/math">
                    <m:sSub>
                      <m:sSubPr>
                        <m:ctrlPr>
                          <a:rPr lang="en-GB" sz="1800" i="1" smtClean="0">
                            <a:latin typeface="Cambria Math" panose="02040503050406030204" pitchFamily="18" charset="0"/>
                          </a:rPr>
                        </m:ctrlPr>
                      </m:sSubPr>
                      <m:e>
                        <m:r>
                          <a:rPr lang="en-GB" sz="1800" b="0" i="1" smtClean="0">
                            <a:latin typeface="Cambria Math" panose="02040503050406030204" pitchFamily="18" charset="0"/>
                          </a:rPr>
                          <m:t>𝑔</m:t>
                        </m:r>
                      </m:e>
                      <m:sub>
                        <m:r>
                          <a:rPr lang="en-GB" sz="1800" b="1" i="1" smtClean="0">
                            <a:latin typeface="Cambria Math" panose="02040503050406030204" pitchFamily="18" charset="0"/>
                          </a:rPr>
                          <m:t>𝒓</m:t>
                        </m:r>
                        <m:r>
                          <a:rPr lang="en-GB" sz="1800" b="1" i="1" smtClean="0">
                            <a:latin typeface="Cambria Math" panose="02040503050406030204" pitchFamily="18" charset="0"/>
                          </a:rPr>
                          <m:t>′</m:t>
                        </m:r>
                      </m:sub>
                    </m:sSub>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𝑡</m:t>
                        </m:r>
                      </m:e>
                    </m:d>
                  </m:oMath>
                </a14:m>
                <a:r>
                  <a:rPr lang="en-GB" dirty="0"/>
                  <a:t> when </a:t>
                </a:r>
                <a14:m>
                  <m:oMath xmlns:m="http://schemas.openxmlformats.org/officeDocument/2006/math">
                    <m:r>
                      <a:rPr lang="en-GB" b="1" i="0" smtClean="0">
                        <a:latin typeface="Cambria Math" panose="02040503050406030204" pitchFamily="18" charset="0"/>
                      </a:rPr>
                      <m:t>𝐫</m:t>
                    </m:r>
                    <m:r>
                      <a:rPr lang="en-GB" b="0" i="0" smtClean="0">
                        <a:latin typeface="Cambria Math" panose="02040503050406030204" pitchFamily="18" charset="0"/>
                      </a:rPr>
                      <m:t>′</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𝒓</m:t>
                        </m:r>
                      </m:e>
                      <m:sub>
                        <m:r>
                          <a:rPr lang="en-GB" b="1" i="1" smtClean="0">
                            <a:latin typeface="Cambria Math" panose="02040503050406030204" pitchFamily="18" charset="0"/>
                          </a:rPr>
                          <m:t>𝑺</m:t>
                        </m:r>
                      </m:sub>
                    </m:sSub>
                  </m:oMath>
                </a14:m>
                <a:endParaRPr lang="en-GB" dirty="0"/>
              </a:p>
              <a:p>
                <a:endParaRPr lang="en-GB" dirty="0"/>
              </a:p>
              <a:p>
                <a:r>
                  <a:rPr lang="en-GB" u="sng" dirty="0"/>
                  <a:t>Right</a:t>
                </a:r>
                <a:r>
                  <a:rPr lang="en-GB" dirty="0"/>
                  <a:t>:</a:t>
                </a:r>
              </a:p>
              <a:p>
                <a14:m>
                  <m:oMath xmlns:m="http://schemas.openxmlformats.org/officeDocument/2006/math">
                    <m:sSub>
                      <m:sSubPr>
                        <m:ctrlPr>
                          <a:rPr lang="en-GB" sz="1800" i="1" smtClean="0">
                            <a:latin typeface="Cambria Math" panose="02040503050406030204" pitchFamily="18" charset="0"/>
                          </a:rPr>
                        </m:ctrlPr>
                      </m:sSubPr>
                      <m:e>
                        <m:r>
                          <a:rPr lang="en-GB" sz="1800" b="0" i="1" smtClean="0">
                            <a:latin typeface="Cambria Math" panose="02040503050406030204" pitchFamily="18" charset="0"/>
                          </a:rPr>
                          <m:t>𝑔</m:t>
                        </m:r>
                      </m:e>
                      <m:sub>
                        <m:r>
                          <a:rPr lang="en-GB" sz="1800" b="1" i="1" smtClean="0">
                            <a:latin typeface="Cambria Math" panose="02040503050406030204" pitchFamily="18" charset="0"/>
                          </a:rPr>
                          <m:t>𝒓</m:t>
                        </m:r>
                        <m:r>
                          <a:rPr lang="en-GB" sz="1800" b="1" i="1" smtClean="0">
                            <a:latin typeface="Cambria Math" panose="02040503050406030204" pitchFamily="18" charset="0"/>
                          </a:rPr>
                          <m:t>′</m:t>
                        </m:r>
                      </m:sub>
                    </m:sSub>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𝑡</m:t>
                            </m:r>
                          </m:e>
                          <m:sub>
                            <m:r>
                              <a:rPr lang="en-GB" sz="1800" b="0" i="1" smtClean="0">
                                <a:latin typeface="Cambria Math" panose="02040503050406030204" pitchFamily="18" charset="0"/>
                              </a:rPr>
                              <m:t>0</m:t>
                            </m:r>
                          </m:sub>
                        </m:sSub>
                      </m:e>
                    </m:d>
                  </m:oMath>
                </a14:m>
                <a:r>
                  <a:rPr lang="en-GB" dirty="0"/>
                  <a:t> (in dB) </a:t>
                </a:r>
              </a:p>
              <a:p>
                <a:r>
                  <a:rPr lang="en-GB" dirty="0"/>
                  <a:t>when </a:t>
                </a:r>
                <a14:m>
                  <m:oMath xmlns:m="http://schemas.openxmlformats.org/officeDocument/2006/math">
                    <m:sSup>
                      <m:sSupPr>
                        <m:ctrlPr>
                          <a:rPr lang="en-GB" b="0" i="1" smtClean="0">
                            <a:latin typeface="Cambria Math" panose="02040503050406030204" pitchFamily="18" charset="0"/>
                          </a:rPr>
                        </m:ctrlPr>
                      </m:sSupPr>
                      <m:e>
                        <m:r>
                          <a:rPr lang="en-GB" b="1" i="0" smtClean="0">
                            <a:latin typeface="Cambria Math" panose="02040503050406030204" pitchFamily="18" charset="0"/>
                          </a:rPr>
                          <m:t>𝐫</m:t>
                        </m:r>
                      </m:e>
                      <m:sup>
                        <m:r>
                          <a:rPr lang="en-GB" b="0" i="0" smtClean="0">
                            <a:latin typeface="Cambria Math" panose="02040503050406030204" pitchFamily="18" charset="0"/>
                          </a:rPr>
                          <m:t>′</m:t>
                        </m:r>
                      </m:sup>
                    </m:sSup>
                  </m:oMath>
                </a14:m>
                <a:r>
                  <a:rPr lang="en-GB" dirty="0"/>
                  <a:t> is scanning a </a:t>
                </a:r>
              </a:p>
              <a:p>
                <a:r>
                  <a:rPr lang="en-GB" dirty="0"/>
                  <a:t>150 m x 150 m square</a:t>
                </a:r>
              </a:p>
              <a:p>
                <a:endParaRPr lang="en-GB" dirty="0"/>
              </a:p>
              <a:p>
                <a:r>
                  <a:rPr lang="en-GB" i="1" u="sng" dirty="0"/>
                  <a:t>top</a:t>
                </a:r>
                <a:r>
                  <a:rPr lang="en-GB" dirty="0"/>
                  <a:t>: 1 receiver </a:t>
                </a:r>
              </a:p>
              <a:p>
                <a:endParaRPr lang="en-GB" i="1" dirty="0"/>
              </a:p>
              <a:p>
                <a:r>
                  <a:rPr lang="en-GB" i="1" u="sng" dirty="0"/>
                  <a:t>bottom</a:t>
                </a:r>
                <a:r>
                  <a:rPr lang="en-GB" dirty="0"/>
                  <a:t>: average over 14 receivers, regularly spaced along a 150 m long vertical line</a:t>
                </a:r>
              </a:p>
            </p:txBody>
          </p:sp>
        </mc:Choice>
        <mc:Fallback xmlns="">
          <p:sp>
            <p:nvSpPr>
              <p:cNvPr id="14" name="ZoneTexte 13">
                <a:extLst>
                  <a:ext uri="{FF2B5EF4-FFF2-40B4-BE49-F238E27FC236}">
                    <a16:creationId xmlns:a16="http://schemas.microsoft.com/office/drawing/2014/main" id="{9C46A68F-42DA-894C-1D4D-26E19E92F429}"/>
                  </a:ext>
                </a:extLst>
              </p:cNvPr>
              <p:cNvSpPr txBox="1">
                <a:spLocks noRot="1" noChangeAspect="1" noMove="1" noResize="1" noEditPoints="1" noAdjustHandles="1" noChangeArrowheads="1" noChangeShapeType="1" noTextEdit="1"/>
              </p:cNvSpPr>
              <p:nvPr/>
            </p:nvSpPr>
            <p:spPr>
              <a:xfrm>
                <a:off x="8301946" y="1747750"/>
                <a:ext cx="2465662" cy="4524315"/>
              </a:xfrm>
              <a:prstGeom prst="rect">
                <a:avLst/>
              </a:prstGeom>
              <a:blipFill>
                <a:blip r:embed="rId6"/>
                <a:stretch>
                  <a:fillRect l="-2051" t="-560" r="-3077" b="-1681"/>
                </a:stretch>
              </a:blipFill>
            </p:spPr>
            <p:txBody>
              <a:bodyPr/>
              <a:lstStyle/>
              <a:p>
                <a:r>
                  <a:rPr lang="fr-FR">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15" name="Encre 14">
                <a:extLst>
                  <a:ext uri="{FF2B5EF4-FFF2-40B4-BE49-F238E27FC236}">
                    <a16:creationId xmlns:a16="http://schemas.microsoft.com/office/drawing/2014/main" id="{53B22E9C-55EC-27AD-6F09-DC0927A15EEC}"/>
                  </a:ext>
                </a:extLst>
              </p14:cNvPr>
              <p14:cNvContentPartPr/>
              <p14:nvPr/>
            </p14:nvContentPartPr>
            <p14:xfrm>
              <a:off x="6321510" y="1877680"/>
              <a:ext cx="358921" cy="265913"/>
            </p14:xfrm>
          </p:contentPart>
        </mc:Choice>
        <mc:Fallback xmlns="">
          <p:pic>
            <p:nvPicPr>
              <p:cNvPr id="15" name="Encre 14">
                <a:extLst>
                  <a:ext uri="{FF2B5EF4-FFF2-40B4-BE49-F238E27FC236}">
                    <a16:creationId xmlns:a16="http://schemas.microsoft.com/office/drawing/2014/main" id="{53B22E9C-55EC-27AD-6F09-DC0927A15EEC}"/>
                  </a:ext>
                </a:extLst>
              </p:cNvPr>
              <p:cNvPicPr/>
              <p:nvPr/>
            </p:nvPicPr>
            <p:blipFill>
              <a:blip r:embed="rId8"/>
              <a:stretch>
                <a:fillRect/>
              </a:stretch>
            </p:blipFill>
            <p:spPr>
              <a:xfrm>
                <a:off x="6312150" y="1868324"/>
                <a:ext cx="377641" cy="28462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cre 15">
                <a:extLst>
                  <a:ext uri="{FF2B5EF4-FFF2-40B4-BE49-F238E27FC236}">
                    <a16:creationId xmlns:a16="http://schemas.microsoft.com/office/drawing/2014/main" id="{CD639096-74DD-19B3-E4DB-61A3F80B64CB}"/>
                  </a:ext>
                </a:extLst>
              </p14:cNvPr>
              <p14:cNvContentPartPr/>
              <p14:nvPr/>
            </p14:nvContentPartPr>
            <p14:xfrm>
              <a:off x="6413670" y="1911420"/>
              <a:ext cx="360" cy="360"/>
            </p14:xfrm>
          </p:contentPart>
        </mc:Choice>
        <mc:Fallback xmlns="">
          <p:pic>
            <p:nvPicPr>
              <p:cNvPr id="16" name="Encre 15">
                <a:extLst>
                  <a:ext uri="{FF2B5EF4-FFF2-40B4-BE49-F238E27FC236}">
                    <a16:creationId xmlns:a16="http://schemas.microsoft.com/office/drawing/2014/main" id="{CD639096-74DD-19B3-E4DB-61A3F80B64CB}"/>
                  </a:ext>
                </a:extLst>
              </p:cNvPr>
              <p:cNvPicPr/>
              <p:nvPr/>
            </p:nvPicPr>
            <p:blipFill>
              <a:blip r:embed="rId10"/>
              <a:stretch>
                <a:fillRect/>
              </a:stretch>
            </p:blipFill>
            <p:spPr>
              <a:xfrm>
                <a:off x="6404670" y="1902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cre 16">
                <a:extLst>
                  <a:ext uri="{FF2B5EF4-FFF2-40B4-BE49-F238E27FC236}">
                    <a16:creationId xmlns:a16="http://schemas.microsoft.com/office/drawing/2014/main" id="{74694464-FA37-02DD-78D0-815164B780D6}"/>
                  </a:ext>
                </a:extLst>
              </p14:cNvPr>
              <p14:cNvContentPartPr/>
              <p14:nvPr/>
            </p14:nvContentPartPr>
            <p14:xfrm>
              <a:off x="6289720" y="3634024"/>
              <a:ext cx="358921" cy="265913"/>
            </p14:xfrm>
          </p:contentPart>
        </mc:Choice>
        <mc:Fallback xmlns="">
          <p:pic>
            <p:nvPicPr>
              <p:cNvPr id="17" name="Encre 16">
                <a:extLst>
                  <a:ext uri="{FF2B5EF4-FFF2-40B4-BE49-F238E27FC236}">
                    <a16:creationId xmlns:a16="http://schemas.microsoft.com/office/drawing/2014/main" id="{74694464-FA37-02DD-78D0-815164B780D6}"/>
                  </a:ext>
                </a:extLst>
              </p:cNvPr>
              <p:cNvPicPr/>
              <p:nvPr/>
            </p:nvPicPr>
            <p:blipFill>
              <a:blip r:embed="rId8"/>
              <a:stretch>
                <a:fillRect/>
              </a:stretch>
            </p:blipFill>
            <p:spPr>
              <a:xfrm>
                <a:off x="6280360" y="3624668"/>
                <a:ext cx="377641" cy="284624"/>
              </a:xfrm>
              <a:prstGeom prst="rect">
                <a:avLst/>
              </a:prstGeom>
            </p:spPr>
          </p:pic>
        </mc:Fallback>
      </mc:AlternateContent>
    </p:spTree>
    <p:extLst>
      <p:ext uri="{BB962C8B-B14F-4D97-AF65-F5344CB8AC3E}">
        <p14:creationId xmlns:p14="http://schemas.microsoft.com/office/powerpoint/2010/main" val="2398262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6A1D379-C4D8-62EC-B994-868303EDE04A}"/>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5" name="Espace réservé du contenu 2">
                <a:extLst>
                  <a:ext uri="{FF2B5EF4-FFF2-40B4-BE49-F238E27FC236}">
                    <a16:creationId xmlns:a16="http://schemas.microsoft.com/office/drawing/2014/main" id="{D38998CC-900A-3A25-E4AD-E79A25EA17DD}"/>
                  </a:ext>
                </a:extLst>
              </p:cNvPr>
              <p:cNvSpPr>
                <a:spLocks noGrp="1"/>
              </p:cNvSpPr>
              <p:nvPr>
                <p:ph idx="1"/>
              </p:nvPr>
            </p:nvSpPr>
            <p:spPr>
              <a:xfrm>
                <a:off x="2611808" y="1821574"/>
                <a:ext cx="7796540" cy="2053196"/>
              </a:xfrm>
            </p:spPr>
            <p:txBody>
              <a:bodyPr>
                <a:normAutofit/>
              </a:bodyPr>
              <a:lstStyle/>
              <a:p>
                <a:pPr marL="0" indent="0">
                  <a:spcBef>
                    <a:spcPts val="400"/>
                  </a:spcBef>
                  <a:buNone/>
                </a:pPr>
                <a:r>
                  <a:rPr lang="en-US" b="1" dirty="0">
                    <a:solidFill>
                      <a:srgbClr val="FFFF00"/>
                    </a:solidFill>
                  </a:rPr>
                  <a:t>Matched filter </a:t>
                </a:r>
                <a:r>
                  <a:rPr lang="en-US" sz="1800" dirty="0">
                    <a:solidFill>
                      <a:srgbClr val="FFFF00"/>
                    </a:solidFill>
                  </a:rPr>
                  <a:t>(continued)</a:t>
                </a:r>
              </a:p>
              <a:p>
                <a:pPr marL="0" indent="0">
                  <a:spcBef>
                    <a:spcPts val="400"/>
                  </a:spcBef>
                  <a:buNone/>
                </a:pPr>
                <a:r>
                  <a:rPr lang="en-US" sz="1800" dirty="0"/>
                  <a:t>If the frequency bandwidth of the transmitted signal is </a:t>
                </a:r>
                <a14:m>
                  <m:oMath xmlns:m="http://schemas.openxmlformats.org/officeDocument/2006/math">
                    <m:r>
                      <a:rPr lang="fr-FR" sz="1800" i="1">
                        <a:latin typeface="Cambria Math" panose="02040503050406030204" pitchFamily="18" charset="0"/>
                      </a:rPr>
                      <m:t>𝐵</m:t>
                    </m:r>
                  </m:oMath>
                </a14:m>
                <a:r>
                  <a:rPr lang="en-US" sz="1800" dirty="0"/>
                  <a:t>, the time width of </a:t>
                </a:r>
                <a14:m>
                  <m:oMath xmlns:m="http://schemas.openxmlformats.org/officeDocument/2006/math">
                    <m:sSub>
                      <m:sSubPr>
                        <m:ctrlPr>
                          <a:rPr lang="en-US"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𝑠</m:t>
                        </m:r>
                      </m:sub>
                    </m:sSub>
                  </m:oMath>
                </a14:m>
                <a:r>
                  <a:rPr lang="en-US" sz="1800" dirty="0"/>
                  <a:t> is </a:t>
                </a:r>
                <a14:m>
                  <m:oMath xmlns:m="http://schemas.openxmlformats.org/officeDocument/2006/math">
                    <m:f>
                      <m:fPr>
                        <m:ctrlPr>
                          <a:rPr lang="en-US" sz="1800" i="1">
                            <a:latin typeface="Cambria Math" panose="02040503050406030204" pitchFamily="18" charset="0"/>
                          </a:rPr>
                        </m:ctrlPr>
                      </m:fPr>
                      <m:num>
                        <m:r>
                          <a:rPr lang="fr-FR" sz="1800" i="1">
                            <a:latin typeface="Cambria Math" panose="02040503050406030204" pitchFamily="18" charset="0"/>
                          </a:rPr>
                          <m:t>1</m:t>
                        </m:r>
                      </m:num>
                      <m:den>
                        <m:r>
                          <a:rPr lang="fr-FR" sz="1800" i="1">
                            <a:latin typeface="Cambria Math" panose="02040503050406030204" pitchFamily="18" charset="0"/>
                          </a:rPr>
                          <m:t>𝐵</m:t>
                        </m:r>
                      </m:den>
                    </m:f>
                  </m:oMath>
                </a14:m>
                <a:r>
                  <a:rPr lang="en-US" sz="1800" dirty="0"/>
                  <a:t>. This defines the so-called </a:t>
                </a:r>
                <a:r>
                  <a:rPr lang="en-US" sz="1800" dirty="0">
                    <a:solidFill>
                      <a:srgbClr val="FFC000"/>
                    </a:solidFill>
                  </a:rPr>
                  <a:t>resolution </a:t>
                </a:r>
                <a:r>
                  <a:rPr lang="en-US" sz="1800" dirty="0"/>
                  <a:t>in time. In the case where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0</m:t>
                        </m:r>
                      </m:sub>
                    </m:sSub>
                  </m:oMath>
                </a14:m>
                <a:r>
                  <a:rPr lang="en-US" sz="1800" dirty="0"/>
                  <a:t> is known, the resolution in range is </a:t>
                </a:r>
                <a14:m>
                  <m:oMath xmlns:m="http://schemas.openxmlformats.org/officeDocument/2006/math">
                    <m:f>
                      <m:fPr>
                        <m:ctrlPr>
                          <a:rPr lang="en-US" sz="1800" i="1">
                            <a:latin typeface="Cambria Math" panose="02040503050406030204" pitchFamily="18" charset="0"/>
                          </a:rPr>
                        </m:ctrlPr>
                      </m:fPr>
                      <m:num>
                        <m:r>
                          <a:rPr lang="fr-FR" sz="1800" b="0" i="1" smtClean="0">
                            <a:latin typeface="Cambria Math" panose="02040503050406030204" pitchFamily="18" charset="0"/>
                          </a:rPr>
                          <m:t>𝑐</m:t>
                        </m:r>
                      </m:num>
                      <m:den>
                        <m:r>
                          <a:rPr lang="fr-FR" sz="1800" i="1">
                            <a:latin typeface="Cambria Math" panose="02040503050406030204" pitchFamily="18" charset="0"/>
                          </a:rPr>
                          <m:t>2</m:t>
                        </m:r>
                        <m:r>
                          <a:rPr lang="fr-FR" sz="1800" i="1">
                            <a:latin typeface="Cambria Math" panose="02040503050406030204" pitchFamily="18" charset="0"/>
                          </a:rPr>
                          <m:t>𝐵</m:t>
                        </m:r>
                      </m:den>
                    </m:f>
                  </m:oMath>
                </a14:m>
                <a:endParaRPr lang="en-US" sz="1800" dirty="0"/>
              </a:p>
            </p:txBody>
          </p:sp>
        </mc:Choice>
        <mc:Fallback xmlns="">
          <p:sp>
            <p:nvSpPr>
              <p:cNvPr id="5" name="Espace réservé du contenu 2">
                <a:extLst>
                  <a:ext uri="{FF2B5EF4-FFF2-40B4-BE49-F238E27FC236}">
                    <a16:creationId xmlns:a16="http://schemas.microsoft.com/office/drawing/2014/main" id="{D38998CC-900A-3A25-E4AD-E79A25EA17DD}"/>
                  </a:ext>
                </a:extLst>
              </p:cNvPr>
              <p:cNvSpPr>
                <a:spLocks noGrp="1" noRot="1" noChangeAspect="1" noMove="1" noResize="1" noEditPoints="1" noAdjustHandles="1" noChangeArrowheads="1" noChangeShapeType="1" noTextEdit="1"/>
              </p:cNvSpPr>
              <p:nvPr>
                <p:ph idx="1"/>
              </p:nvPr>
            </p:nvSpPr>
            <p:spPr>
              <a:xfrm>
                <a:off x="2611808" y="1821574"/>
                <a:ext cx="7796540" cy="2053196"/>
              </a:xfrm>
              <a:blipFill>
                <a:blip r:embed="rId2"/>
                <a:stretch>
                  <a:fillRect l="-813" r="-650"/>
                </a:stretch>
              </a:blipFill>
            </p:spPr>
            <p:txBody>
              <a:bodyPr/>
              <a:lstStyle/>
              <a:p>
                <a:r>
                  <a:rPr lang="fr-FR">
                    <a:noFill/>
                  </a:rPr>
                  <a:t> </a:t>
                </a:r>
              </a:p>
            </p:txBody>
          </p:sp>
        </mc:Fallback>
      </mc:AlternateContent>
      <p:pic>
        <p:nvPicPr>
          <p:cNvPr id="7" name="Image 6" descr="Une image contenant texte, équipement électronique, afficher, capture d’écran&#10;&#10;Description générée automatiquement">
            <a:extLst>
              <a:ext uri="{FF2B5EF4-FFF2-40B4-BE49-F238E27FC236}">
                <a16:creationId xmlns:a16="http://schemas.microsoft.com/office/drawing/2014/main" id="{3F5B31C0-235E-4B8C-4BEA-B1602AE6C916}"/>
              </a:ext>
            </a:extLst>
          </p:cNvPr>
          <p:cNvPicPr>
            <a:picLocks noChangeAspect="1"/>
          </p:cNvPicPr>
          <p:nvPr/>
        </p:nvPicPr>
        <p:blipFill>
          <a:blip r:embed="rId3"/>
          <a:stretch>
            <a:fillRect/>
          </a:stretch>
        </p:blipFill>
        <p:spPr>
          <a:xfrm>
            <a:off x="6627442" y="3429000"/>
            <a:ext cx="2952750" cy="2311400"/>
          </a:xfrm>
          <a:prstGeom prst="rect">
            <a:avLst/>
          </a:prstGeom>
        </p:spPr>
      </p:pic>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1F725E6D-5E03-E69D-0514-3D8AF23D74CC}"/>
                  </a:ext>
                </a:extLst>
              </p:cNvPr>
              <p:cNvSpPr txBox="1"/>
              <p:nvPr/>
            </p:nvSpPr>
            <p:spPr>
              <a:xfrm>
                <a:off x="2611808" y="3913772"/>
                <a:ext cx="3583252" cy="2009204"/>
              </a:xfrm>
              <a:prstGeom prst="rect">
                <a:avLst/>
              </a:prstGeom>
              <a:noFill/>
            </p:spPr>
            <p:txBody>
              <a:bodyPr wrap="square" rtlCol="0">
                <a:spAutoFit/>
              </a:bodyPr>
              <a:lstStyle/>
              <a:p>
                <a:pPr marL="0" indent="0">
                  <a:lnSpc>
                    <a:spcPct val="130000"/>
                  </a:lnSpc>
                  <a:spcBef>
                    <a:spcPts val="400"/>
                  </a:spcBef>
                  <a:buNone/>
                </a:pPr>
                <a:r>
                  <a:rPr lang="en-US" sz="1800" i="1" u="sng" dirty="0"/>
                  <a:t>Figure</a:t>
                </a:r>
                <a:r>
                  <a:rPr lang="en-US" sz="1800" dirty="0"/>
                  <a:t>: same as in previous slide (1/14 receivers) with bandwidth</a:t>
                </a:r>
                <a:r>
                  <a:rPr lang="fr-FR" sz="1800" dirty="0"/>
                  <a:t> </a:t>
                </a:r>
              </a:p>
              <a:p>
                <a:pPr marL="0" indent="0">
                  <a:lnSpc>
                    <a:spcPct val="130000"/>
                  </a:lnSpc>
                  <a:spcBef>
                    <a:spcPts val="400"/>
                  </a:spcBef>
                  <a:buNone/>
                </a:pPr>
                <a14:m>
                  <m:oMath xmlns:m="http://schemas.openxmlformats.org/officeDocument/2006/math">
                    <m:r>
                      <a:rPr lang="fr-FR" sz="1800" i="1">
                        <a:latin typeface="Cambria Math" panose="02040503050406030204" pitchFamily="18" charset="0"/>
                      </a:rPr>
                      <m:t>𝐵</m:t>
                    </m:r>
                    <m:r>
                      <a:rPr lang="fr-FR" sz="1800" b="0" i="1" smtClean="0">
                        <a:latin typeface="Cambria Math" panose="02040503050406030204" pitchFamily="18" charset="0"/>
                      </a:rPr>
                      <m:t>=100 </m:t>
                    </m:r>
                  </m:oMath>
                </a14:m>
                <a:r>
                  <a:rPr lang="en-US" sz="1800" dirty="0"/>
                  <a:t>Hz (5 times smaller)</a:t>
                </a:r>
              </a:p>
              <a:p>
                <a:pPr marL="0" indent="0">
                  <a:lnSpc>
                    <a:spcPct val="130000"/>
                  </a:lnSpc>
                  <a:spcBef>
                    <a:spcPts val="400"/>
                  </a:spcBef>
                  <a:buNone/>
                </a:pPr>
                <a:r>
                  <a:rPr lang="en-US" sz="1800" dirty="0"/>
                  <a:t>To remove ambiguities, </a:t>
                </a:r>
              </a:p>
              <a:p>
                <a:pPr marL="0" indent="0">
                  <a:lnSpc>
                    <a:spcPct val="130000"/>
                  </a:lnSpc>
                  <a:spcBef>
                    <a:spcPts val="400"/>
                  </a:spcBef>
                  <a:buNone/>
                </a:pPr>
                <a:r>
                  <a:rPr lang="en-US" sz="1800" dirty="0"/>
                  <a:t>average over multiple receivers.</a:t>
                </a:r>
              </a:p>
            </p:txBody>
          </p:sp>
        </mc:Choice>
        <mc:Fallback xmlns="">
          <p:sp>
            <p:nvSpPr>
              <p:cNvPr id="8" name="ZoneTexte 7">
                <a:extLst>
                  <a:ext uri="{FF2B5EF4-FFF2-40B4-BE49-F238E27FC236}">
                    <a16:creationId xmlns:a16="http://schemas.microsoft.com/office/drawing/2014/main" id="{1F725E6D-5E03-E69D-0514-3D8AF23D74CC}"/>
                  </a:ext>
                </a:extLst>
              </p:cNvPr>
              <p:cNvSpPr txBox="1">
                <a:spLocks noRot="1" noChangeAspect="1" noMove="1" noResize="1" noEditPoints="1" noAdjustHandles="1" noChangeArrowheads="1" noChangeShapeType="1" noTextEdit="1"/>
              </p:cNvSpPr>
              <p:nvPr/>
            </p:nvSpPr>
            <p:spPr>
              <a:xfrm>
                <a:off x="2611808" y="3913772"/>
                <a:ext cx="3583252" cy="2009204"/>
              </a:xfrm>
              <a:prstGeom prst="rect">
                <a:avLst/>
              </a:prstGeom>
              <a:blipFill>
                <a:blip r:embed="rId4"/>
                <a:stretch>
                  <a:fillRect l="-1413" r="-1767" b="-3145"/>
                </a:stretch>
              </a:blipFill>
            </p:spPr>
            <p:txBody>
              <a:bodyPr/>
              <a:lstStyle/>
              <a:p>
                <a:r>
                  <a:rPr lang="fr-FR">
                    <a:noFill/>
                  </a:rPr>
                  <a:t> </a:t>
                </a:r>
              </a:p>
            </p:txBody>
          </p:sp>
        </mc:Fallback>
      </mc:AlternateContent>
      <p:pic>
        <p:nvPicPr>
          <p:cNvPr id="10" name="Image 9">
            <a:extLst>
              <a:ext uri="{FF2B5EF4-FFF2-40B4-BE49-F238E27FC236}">
                <a16:creationId xmlns:a16="http://schemas.microsoft.com/office/drawing/2014/main" id="{09AF2825-AA3A-676C-F47A-0675EACB3531}"/>
              </a:ext>
            </a:extLst>
          </p:cNvPr>
          <p:cNvPicPr>
            <a:picLocks noChangeAspect="1"/>
          </p:cNvPicPr>
          <p:nvPr/>
        </p:nvPicPr>
        <p:blipFill>
          <a:blip r:embed="rId5"/>
          <a:stretch>
            <a:fillRect/>
          </a:stretch>
        </p:blipFill>
        <p:spPr>
          <a:xfrm>
            <a:off x="8523525" y="4918374"/>
            <a:ext cx="1687169" cy="1432502"/>
          </a:xfrm>
          <a:prstGeom prst="rect">
            <a:avLst/>
          </a:prstGeom>
        </p:spPr>
      </p:pic>
    </p:spTree>
    <p:extLst>
      <p:ext uri="{BB962C8B-B14F-4D97-AF65-F5344CB8AC3E}">
        <p14:creationId xmlns:p14="http://schemas.microsoft.com/office/powerpoint/2010/main" val="415310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1331BFD0-7499-CF3A-3C60-835C1AD87C84}"/>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9" name="Espace réservé du contenu 2">
                <a:extLst>
                  <a:ext uri="{FF2B5EF4-FFF2-40B4-BE49-F238E27FC236}">
                    <a16:creationId xmlns:a16="http://schemas.microsoft.com/office/drawing/2014/main" id="{F594927D-5A13-99A8-63C3-FACEFF71A170}"/>
                  </a:ext>
                </a:extLst>
              </p:cNvPr>
              <p:cNvSpPr>
                <a:spLocks noGrp="1"/>
              </p:cNvSpPr>
              <p:nvPr>
                <p:ph idx="1"/>
              </p:nvPr>
            </p:nvSpPr>
            <p:spPr>
              <a:xfrm>
                <a:off x="2611807" y="1650124"/>
                <a:ext cx="8047842" cy="4637942"/>
              </a:xfrm>
            </p:spPr>
            <p:txBody>
              <a:bodyPr>
                <a:normAutofit/>
              </a:bodyPr>
              <a:lstStyle/>
              <a:p>
                <a:pPr marL="0" indent="0">
                  <a:spcBef>
                    <a:spcPts val="400"/>
                  </a:spcBef>
                  <a:buNone/>
                </a:pPr>
                <a:r>
                  <a:rPr lang="en-US" b="1" dirty="0">
                    <a:solidFill>
                      <a:srgbClr val="FFFF00"/>
                    </a:solidFill>
                  </a:rPr>
                  <a:t>If </a:t>
                </a:r>
                <a14:m>
                  <m:oMath xmlns:m="http://schemas.openxmlformats.org/officeDocument/2006/math">
                    <m:r>
                      <a:rPr lang="en-US" b="1" i="1">
                        <a:solidFill>
                          <a:srgbClr val="FFFF00"/>
                        </a:solidFill>
                        <a:latin typeface="Cambria Math" panose="02040503050406030204" pitchFamily="18" charset="0"/>
                      </a:rPr>
                      <m:t>𝑮</m:t>
                    </m:r>
                  </m:oMath>
                </a14:m>
                <a:r>
                  <a:rPr lang="en-US" b="1" dirty="0">
                    <a:solidFill>
                      <a:srgbClr val="FFFF00"/>
                    </a:solidFill>
                  </a:rPr>
                  <a:t> only is known </a:t>
                </a:r>
              </a:p>
              <a:p>
                <a:pPr marL="0" indent="0">
                  <a:spcBef>
                    <a:spcPts val="400"/>
                  </a:spcBef>
                  <a:spcAft>
                    <a:spcPts val="0"/>
                  </a:spcAft>
                  <a:buNone/>
                </a:pPr>
                <a:r>
                  <a:rPr lang="en-US" sz="1800" dirty="0"/>
                  <a:t>In this case, as </a:t>
                </a:r>
                <a14:m>
                  <m:oMath xmlns:m="http://schemas.openxmlformats.org/officeDocument/2006/math">
                    <m:r>
                      <a:rPr lang="fr-FR" sz="1800" i="1">
                        <a:latin typeface="Cambria Math" panose="02040503050406030204" pitchFamily="18" charset="0"/>
                      </a:rPr>
                      <m:t>𝑠</m:t>
                    </m:r>
                    <m:d>
                      <m:dPr>
                        <m:ctrlPr>
                          <a:rPr lang="fr-FR" sz="1800" i="1">
                            <a:latin typeface="Cambria Math" panose="02040503050406030204" pitchFamily="18" charset="0"/>
                          </a:rPr>
                        </m:ctrlPr>
                      </m:dPr>
                      <m:e>
                        <m:r>
                          <a:rPr lang="fr-FR" sz="1800" i="1">
                            <a:latin typeface="Cambria Math" panose="02040503050406030204" pitchFamily="18" charset="0"/>
                          </a:rPr>
                          <m:t>𝑡</m:t>
                        </m:r>
                      </m:e>
                    </m:d>
                  </m:oMath>
                </a14:m>
                <a:r>
                  <a:rPr lang="en-US" sz="1800" dirty="0"/>
                  <a:t> is no longer known, the reference signal cannot be built.</a:t>
                </a:r>
              </a:p>
              <a:p>
                <a:pPr marL="0" indent="0">
                  <a:spcBef>
                    <a:spcPts val="0"/>
                  </a:spcBef>
                  <a:spcAft>
                    <a:spcPts val="0"/>
                  </a:spcAft>
                  <a:buNone/>
                </a:pPr>
                <a:r>
                  <a:rPr lang="en-US" sz="1800" dirty="0"/>
                  <a:t>Let us thus perform the correlation of the received signal </a:t>
                </a:r>
                <a14:m>
                  <m:oMath xmlns:m="http://schemas.openxmlformats.org/officeDocument/2006/math">
                    <m:r>
                      <a:rPr lang="fr-FR" sz="1800" i="1">
                        <a:latin typeface="Cambria Math" panose="02040503050406030204" pitchFamily="18" charset="0"/>
                      </a:rPr>
                      <m:t>𝑟</m:t>
                    </m:r>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oMath>
                </a14:m>
                <a:r>
                  <a:rPr lang="en-US" sz="1800" dirty="0"/>
                  <a:t> with Green’s function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i="1">
                            <a:latin typeface="Cambria Math" panose="02040503050406030204" pitchFamily="18" charset="0"/>
                          </a:rPr>
                          <m:t>𝒓</m:t>
                        </m:r>
                        <m:r>
                          <a:rPr lang="fr-FR" sz="1800" b="1" i="1">
                            <a:latin typeface="Cambria Math" panose="02040503050406030204" pitchFamily="18" charset="0"/>
                          </a:rPr>
                          <m:t>′</m:t>
                        </m:r>
                      </m:sub>
                    </m:sSub>
                    <m:d>
                      <m:dPr>
                        <m:ctrlPr>
                          <a:rPr lang="fr-FR" sz="1800" i="1">
                            <a:latin typeface="Cambria Math" panose="02040503050406030204" pitchFamily="18" charset="0"/>
                          </a:rPr>
                        </m:ctrlPr>
                      </m:dPr>
                      <m:e>
                        <m:r>
                          <a:rPr lang="fr-FR" sz="1800" i="1">
                            <a:latin typeface="Cambria Math" panose="02040503050406030204" pitchFamily="18" charset="0"/>
                          </a:rPr>
                          <m:t>𝑡</m:t>
                        </m:r>
                      </m:e>
                    </m:d>
                  </m:oMath>
                </a14:m>
                <a:r>
                  <a:rPr lang="en-US" sz="1800" dirty="0"/>
                  <a:t>, instead of </a:t>
                </a:r>
                <a14:m>
                  <m:oMath xmlns:m="http://schemas.openxmlformats.org/officeDocument/2006/math">
                    <m:r>
                      <a:rPr lang="fr-FR" sz="1800" i="1">
                        <a:latin typeface="Cambria Math" panose="02040503050406030204" pitchFamily="18" charset="0"/>
                      </a:rPr>
                      <m:t>𝑟𝑒</m:t>
                    </m:r>
                    <m:r>
                      <a:rPr lang="fr-FR" sz="1800" i="1" smtClean="0">
                        <a:latin typeface="Cambria Math" panose="02040503050406030204" pitchFamily="18" charset="0"/>
                      </a:rPr>
                      <m:t>𝑓</m:t>
                    </m:r>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oMath>
                </a14:m>
                <a:r>
                  <a:rPr lang="en-US" sz="1800" dirty="0"/>
                  <a:t>.</a:t>
                </a:r>
              </a:p>
              <a:p>
                <a:pPr marL="0" indent="0">
                  <a:spcBef>
                    <a:spcPts val="400"/>
                  </a:spcBef>
                  <a:buNone/>
                </a:pPr>
                <a:r>
                  <a:rPr lang="en-US" sz="1800" dirty="0"/>
                  <a:t>Assuming that the receiver can be switched to transmitter (this is the case for transducers), and noticing that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a:latin typeface="Cambria Math" panose="02040503050406030204" pitchFamily="18" charset="0"/>
                          </a:rPr>
                          <m:t>𝐫</m:t>
                        </m:r>
                        <m:r>
                          <a:rPr lang="fr-FR" sz="1800" b="1">
                            <a:latin typeface="Cambria Math" panose="02040503050406030204" pitchFamily="18" charset="0"/>
                          </a:rPr>
                          <m:t>′→</m:t>
                        </m:r>
                        <m:r>
                          <a:rPr lang="fr-FR" sz="1800" b="1" i="1">
                            <a:latin typeface="Cambria Math" panose="02040503050406030204" pitchFamily="18" charset="0"/>
                          </a:rPr>
                          <m:t>𝒓</m:t>
                        </m:r>
                      </m:sub>
                    </m:sSub>
                    <m:r>
                      <a:rPr lang="fr-FR" sz="1800" b="1"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a:latin typeface="Cambria Math" panose="02040503050406030204" pitchFamily="18" charset="0"/>
                          </a:rPr>
                          <m:t>𝐫</m:t>
                        </m:r>
                        <m:r>
                          <a:rPr lang="fr-FR" sz="1800" b="1">
                            <a:latin typeface="Cambria Math" panose="02040503050406030204" pitchFamily="18" charset="0"/>
                          </a:rPr>
                          <m:t>→</m:t>
                        </m:r>
                        <m:r>
                          <a:rPr lang="fr-FR" sz="1800" b="1">
                            <a:latin typeface="Cambria Math" panose="02040503050406030204" pitchFamily="18" charset="0"/>
                          </a:rPr>
                          <m:t>𝐫</m:t>
                        </m:r>
                        <m:r>
                          <a:rPr lang="fr-FR" sz="1800" b="1" i="1">
                            <a:latin typeface="Cambria Math" panose="02040503050406030204" pitchFamily="18" charset="0"/>
                          </a:rPr>
                          <m:t>′</m:t>
                        </m:r>
                      </m:sub>
                    </m:sSub>
                  </m:oMath>
                </a14:m>
                <a:r>
                  <a:rPr lang="en-US" sz="1800" dirty="0"/>
                  <a:t> (</a:t>
                </a:r>
                <a:r>
                  <a:rPr lang="en-US" sz="1800" dirty="0">
                    <a:solidFill>
                      <a:srgbClr val="FFC000"/>
                    </a:solidFill>
                  </a:rPr>
                  <a:t>reciprocity</a:t>
                </a:r>
                <a:r>
                  <a:rPr lang="en-US" sz="1800" dirty="0"/>
                  <a:t>) such a correlation is referred to as </a:t>
                </a:r>
                <a:r>
                  <a:rPr lang="en-US" sz="1800" dirty="0">
                    <a:solidFill>
                      <a:srgbClr val="FFC000"/>
                    </a:solidFill>
                  </a:rPr>
                  <a:t>time reversal</a:t>
                </a:r>
                <a:r>
                  <a:rPr lang="en-US" sz="1800" dirty="0"/>
                  <a:t>, since the result coincides with the amplitude of the wave that would be backpropagated at </a:t>
                </a:r>
                <a14:m>
                  <m:oMath xmlns:m="http://schemas.openxmlformats.org/officeDocument/2006/math">
                    <m:r>
                      <a:rPr lang="fr-FR" sz="1800" b="1" i="0">
                        <a:latin typeface="Cambria Math" panose="02040503050406030204" pitchFamily="18" charset="0"/>
                      </a:rPr>
                      <m:t>𝐫</m:t>
                    </m:r>
                    <m:r>
                      <a:rPr lang="fr-FR" sz="1800" b="1" i="1" smtClean="0">
                        <a:latin typeface="Cambria Math" panose="02040503050406030204" pitchFamily="18" charset="0"/>
                      </a:rPr>
                      <m:t>′</m:t>
                    </m:r>
                  </m:oMath>
                </a14:m>
                <a:r>
                  <a:rPr lang="en-US" sz="1800" dirty="0"/>
                  <a:t> by the receiver/transmitter fed with the time reversed signal </a:t>
                </a:r>
                <a14:m>
                  <m:oMath xmlns:m="http://schemas.openxmlformats.org/officeDocument/2006/math">
                    <m:r>
                      <a:rPr lang="fr-FR" sz="1800" i="1">
                        <a:latin typeface="Cambria Math" panose="02040503050406030204" pitchFamily="18" charset="0"/>
                      </a:rPr>
                      <m:t>𝑟</m:t>
                    </m:r>
                    <m:d>
                      <m:dPr>
                        <m:ctrlPr>
                          <a:rPr lang="fr-FR" sz="1800" i="1">
                            <a:latin typeface="Cambria Math" panose="02040503050406030204" pitchFamily="18" charset="0"/>
                          </a:rPr>
                        </m:ctrlPr>
                      </m:dPr>
                      <m:e>
                        <m:r>
                          <a:rPr lang="fr-FR" sz="1800" b="0" i="1" smtClean="0">
                            <a:latin typeface="Cambria Math" panose="02040503050406030204" pitchFamily="18" charset="0"/>
                          </a:rPr>
                          <m:t>−</m:t>
                        </m:r>
                        <m:r>
                          <a:rPr lang="fr-FR" sz="1800" i="1">
                            <a:latin typeface="Cambria Math" panose="02040503050406030204" pitchFamily="18" charset="0"/>
                          </a:rPr>
                          <m:t>𝑡</m:t>
                        </m:r>
                      </m:e>
                    </m:d>
                  </m:oMath>
                </a14:m>
                <a:endParaRPr lang="fr-FR" sz="1800" dirty="0"/>
              </a:p>
              <a:p>
                <a:pPr marL="0" indent="0">
                  <a:buNone/>
                </a:pPr>
                <a14:m>
                  <m:oMathPara xmlns:m="http://schemas.openxmlformats.org/officeDocument/2006/math">
                    <m:oMathParaPr>
                      <m:jc m:val="centerGroup"/>
                    </m:oMathParaPr>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𝑇𝑅</m:t>
                          </m:r>
                        </m:e>
                        <m:sub>
                          <m:r>
                            <a:rPr lang="fr-FR" sz="1800" b="1" i="0">
                              <a:latin typeface="Cambria Math" panose="02040503050406030204" pitchFamily="18" charset="0"/>
                            </a:rPr>
                            <m:t>𝐫</m:t>
                          </m:r>
                          <m:r>
                            <a:rPr lang="fr-FR" sz="1800" i="1">
                              <a:latin typeface="Cambria Math" panose="02040503050406030204" pitchFamily="18" charset="0"/>
                            </a:rPr>
                            <m:t>′</m:t>
                          </m:r>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i="0" smtClean="0">
                              <a:latin typeface="Cambria Math" panose="02040503050406030204" pitchFamily="18" charset="0"/>
                            </a:rPr>
                            <m:t>𝐫</m:t>
                          </m:r>
                          <m:r>
                            <a:rPr lang="fr-FR" sz="1800" b="1" i="0" smtClean="0">
                              <a:latin typeface="Cambria Math" panose="02040503050406030204" pitchFamily="18" charset="0"/>
                            </a:rPr>
                            <m:t>→</m:t>
                          </m:r>
                          <m:sSup>
                            <m:sSupPr>
                              <m:ctrlPr>
                                <a:rPr lang="fr-FR" sz="1800" b="0" i="1" smtClean="0">
                                  <a:latin typeface="Cambria Math" panose="02040503050406030204" pitchFamily="18" charset="0"/>
                                </a:rPr>
                              </m:ctrlPr>
                            </m:sSupPr>
                            <m:e>
                              <m:r>
                                <a:rPr lang="fr-FR" sz="1800" b="1" i="0" smtClean="0">
                                  <a:latin typeface="Cambria Math" panose="02040503050406030204" pitchFamily="18" charset="0"/>
                                </a:rPr>
                                <m:t>𝐫</m:t>
                              </m:r>
                            </m:e>
                            <m:sup>
                              <m:r>
                                <a:rPr lang="fr-FR" sz="1800" b="0" i="1" smtClean="0">
                                  <a:latin typeface="Cambria Math" panose="02040503050406030204" pitchFamily="18" charset="0"/>
                                </a:rPr>
                                <m:t>′</m:t>
                              </m:r>
                            </m:sup>
                          </m:sSup>
                        </m:sub>
                      </m:sSub>
                      <m:r>
                        <a:rPr lang="fr-FR" sz="1800" i="1">
                          <a:latin typeface="Cambria Math" panose="02040503050406030204" pitchFamily="18" charset="0"/>
                        </a:rPr>
                        <m:t>∗</m:t>
                      </m:r>
                      <m:r>
                        <a:rPr lang="fr-FR" sz="1800" b="0" i="1" smtClean="0">
                          <a:latin typeface="Cambria Math" panose="02040503050406030204" pitchFamily="18" charset="0"/>
                        </a:rPr>
                        <m:t>𝑟</m:t>
                      </m:r>
                      <m:d>
                        <m:dPr>
                          <m:ctrlPr>
                            <a:rPr lang="fr-FR" sz="1800" i="1">
                              <a:latin typeface="Cambria Math" panose="02040503050406030204" pitchFamily="18" charset="0"/>
                            </a:rPr>
                          </m:ctrlPr>
                        </m:dPr>
                        <m:e>
                          <m:r>
                            <a:rPr lang="fr-FR" sz="1800" b="0" i="1" smtClean="0">
                              <a:latin typeface="Cambria Math" panose="02040503050406030204" pitchFamily="18" charset="0"/>
                            </a:rPr>
                            <m:t>−</m:t>
                          </m:r>
                          <m:r>
                            <a:rPr lang="fr-FR" sz="1800" i="1">
                              <a:latin typeface="Cambria Math" panose="02040503050406030204" pitchFamily="18" charset="0"/>
                            </a:rPr>
                            <m:t>𝑡</m:t>
                          </m:r>
                        </m:e>
                      </m:d>
                    </m:oMath>
                  </m:oMathPara>
                </a14:m>
                <a:endParaRPr lang="en-US" sz="1800" dirty="0"/>
              </a:p>
              <a:p>
                <a:pPr marL="0" indent="0">
                  <a:spcBef>
                    <a:spcPts val="400"/>
                  </a:spcBef>
                  <a:spcAft>
                    <a:spcPts val="0"/>
                  </a:spcAft>
                  <a:buNone/>
                </a:pPr>
                <a:r>
                  <a:rPr lang="en-US" sz="1800" dirty="0"/>
                  <a:t>Writing </a:t>
                </a:r>
                <a14:m>
                  <m:oMath xmlns:m="http://schemas.openxmlformats.org/officeDocument/2006/math">
                    <m:r>
                      <a:rPr lang="fr-FR" sz="1800" i="1">
                        <a:latin typeface="Cambria Math" panose="02040503050406030204" pitchFamily="18" charset="0"/>
                      </a:rPr>
                      <m:t>𝑟</m:t>
                    </m:r>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b>
                          <m:sSubPr>
                            <m:ctrlPr>
                              <a:rPr lang="fr-FR" sz="1800" i="1">
                                <a:latin typeface="Cambria Math" panose="02040503050406030204" pitchFamily="18" charset="0"/>
                              </a:rPr>
                            </m:ctrlPr>
                          </m:sSubPr>
                          <m:e>
                            <m:r>
                              <a:rPr lang="fr-FR" sz="1800" b="1">
                                <a:latin typeface="Cambria Math" panose="02040503050406030204" pitchFamily="18" charset="0"/>
                              </a:rPr>
                              <m:t>𝐫</m:t>
                            </m:r>
                          </m:e>
                          <m:sub>
                            <m:r>
                              <m:rPr>
                                <m:sty m:val="p"/>
                              </m:rPr>
                              <a:rPr lang="fr-FR" sz="1800">
                                <a:latin typeface="Cambria Math" panose="02040503050406030204" pitchFamily="18" charset="0"/>
                              </a:rPr>
                              <m:t>S</m:t>
                            </m:r>
                          </m:sub>
                        </m:sSub>
                      </m:sub>
                    </m:sSub>
                    <m:r>
                      <a:rPr lang="fr-FR" sz="1800" i="1">
                        <a:latin typeface="Cambria Math" panose="02040503050406030204" pitchFamily="18" charset="0"/>
                      </a:rPr>
                      <m:t>∗</m:t>
                    </m:r>
                    <m:r>
                      <a:rPr lang="fr-FR" sz="1800" i="1">
                        <a:latin typeface="Cambria Math" panose="02040503050406030204" pitchFamily="18" charset="0"/>
                      </a:rPr>
                      <m:t>𝑠</m:t>
                    </m:r>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i="1">
                        <a:latin typeface="Cambria Math" panose="02040503050406030204" pitchFamily="18" charset="0"/>
                      </a:rPr>
                      <m:t>+</m:t>
                    </m:r>
                    <m:r>
                      <a:rPr lang="fr-FR" sz="1800" i="1">
                        <a:latin typeface="Cambria Math" panose="02040503050406030204" pitchFamily="18" charset="0"/>
                      </a:rPr>
                      <m:t>𝑛</m:t>
                    </m:r>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oMath>
                </a14:m>
                <a:r>
                  <a:rPr lang="en-US" sz="1800" dirty="0"/>
                  <a:t>, it comes</a:t>
                </a:r>
              </a:p>
            </p:txBody>
          </p:sp>
        </mc:Choice>
        <mc:Fallback xmlns="">
          <p:sp>
            <p:nvSpPr>
              <p:cNvPr id="9" name="Espace réservé du contenu 2">
                <a:extLst>
                  <a:ext uri="{FF2B5EF4-FFF2-40B4-BE49-F238E27FC236}">
                    <a16:creationId xmlns:a16="http://schemas.microsoft.com/office/drawing/2014/main" id="{F594927D-5A13-99A8-63C3-FACEFF71A170}"/>
                  </a:ext>
                </a:extLst>
              </p:cNvPr>
              <p:cNvSpPr>
                <a:spLocks noGrp="1" noRot="1" noChangeAspect="1" noMove="1" noResize="1" noEditPoints="1" noAdjustHandles="1" noChangeArrowheads="1" noChangeShapeType="1" noTextEdit="1"/>
              </p:cNvSpPr>
              <p:nvPr>
                <p:ph idx="1"/>
              </p:nvPr>
            </p:nvSpPr>
            <p:spPr>
              <a:xfrm>
                <a:off x="2611807" y="1650124"/>
                <a:ext cx="8047842" cy="4637942"/>
              </a:xfrm>
              <a:blipFill>
                <a:blip r:embed="rId2"/>
                <a:stretch>
                  <a:fillRect l="-787" r="-472"/>
                </a:stretch>
              </a:blipFill>
            </p:spPr>
            <p:txBody>
              <a:bodyPr/>
              <a:lstStyle/>
              <a:p>
                <a:r>
                  <a:rPr lang="fr-FR">
                    <a:noFill/>
                  </a:rPr>
                  <a:t> </a:t>
                </a:r>
              </a:p>
            </p:txBody>
          </p:sp>
        </mc:Fallback>
      </mc:AlternateContent>
    </p:spTree>
    <p:extLst>
      <p:ext uri="{BB962C8B-B14F-4D97-AF65-F5344CB8AC3E}">
        <p14:creationId xmlns:p14="http://schemas.microsoft.com/office/powerpoint/2010/main" val="369694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E9621A4-B7D7-8A47-B3C9-5A12C43D5501}"/>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5" name="Espace réservé du contenu 2">
                <a:extLst>
                  <a:ext uri="{FF2B5EF4-FFF2-40B4-BE49-F238E27FC236}">
                    <a16:creationId xmlns:a16="http://schemas.microsoft.com/office/drawing/2014/main" id="{70DA6E1F-9451-1BD0-7455-0E66E666808B}"/>
                  </a:ext>
                </a:extLst>
              </p:cNvPr>
              <p:cNvSpPr>
                <a:spLocks noGrp="1"/>
              </p:cNvSpPr>
              <p:nvPr>
                <p:ph idx="1"/>
              </p:nvPr>
            </p:nvSpPr>
            <p:spPr>
              <a:xfrm>
                <a:off x="2611808" y="1650124"/>
                <a:ext cx="8185628" cy="4399820"/>
              </a:xfrm>
            </p:spPr>
            <p:txBody>
              <a:bodyPr>
                <a:normAutofit/>
              </a:bodyPr>
              <a:lstStyle/>
              <a:p>
                <a:pPr marL="0" indent="0">
                  <a:spcBef>
                    <a:spcPts val="400"/>
                  </a:spcBef>
                  <a:buNone/>
                </a:pPr>
                <a:r>
                  <a:rPr lang="en-US" b="1" dirty="0">
                    <a:solidFill>
                      <a:srgbClr val="FFFF00"/>
                    </a:solidFill>
                  </a:rPr>
                  <a:t>Time reversal </a:t>
                </a:r>
                <a:r>
                  <a:rPr lang="en-US" sz="1800" dirty="0">
                    <a:solidFill>
                      <a:srgbClr val="FFFF00"/>
                    </a:solidFill>
                  </a:rPr>
                  <a:t>(shallow water)</a:t>
                </a:r>
              </a:p>
              <a:p>
                <a:pPr marL="0" indent="0" algn="ctr">
                  <a:spcBef>
                    <a:spcPts val="400"/>
                  </a:spcBef>
                  <a:buNone/>
                </a:pP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𝑇𝑅</m:t>
                        </m:r>
                      </m:e>
                      <m:sub>
                        <m:r>
                          <a:rPr lang="fr-FR" sz="1800" b="1" i="1">
                            <a:latin typeface="Cambria Math" panose="02040503050406030204" pitchFamily="18" charset="0"/>
                          </a:rPr>
                          <m:t>𝒓</m:t>
                        </m:r>
                        <m:r>
                          <a:rPr lang="fr-FR" sz="1800" i="1">
                            <a:latin typeface="Cambria Math" panose="02040503050406030204" pitchFamily="18" charset="0"/>
                          </a:rPr>
                          <m:t>′</m:t>
                        </m:r>
                      </m:sub>
                    </m:sSub>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i="1">
                        <a:latin typeface="Cambria Math" panose="02040503050406030204" pitchFamily="18" charset="0"/>
                      </a:rPr>
                      <m:t>=</m:t>
                    </m:r>
                  </m:oMath>
                </a14:m>
                <a:r>
                  <a:rPr lang="fr-FR" sz="1800" dirty="0"/>
                  <a:t> </a:t>
                </a:r>
                <a14:m>
                  <m:oMath xmlns:m="http://schemas.openxmlformats.org/officeDocument/2006/math">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i="1">
                                <a:latin typeface="Cambria Math" panose="02040503050406030204" pitchFamily="18" charset="0"/>
                              </a:rPr>
                              <m:t>𝒓</m:t>
                            </m:r>
                            <m:r>
                              <a:rPr lang="fr-FR" sz="1800" i="1">
                                <a:latin typeface="Cambria Math" panose="02040503050406030204" pitchFamily="18" charset="0"/>
                              </a:rPr>
                              <m:t>′</m:t>
                            </m:r>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b>
                              <m:sSubPr>
                                <m:ctrlPr>
                                  <a:rPr lang="fr-FR" sz="1800" i="1">
                                    <a:latin typeface="Cambria Math" panose="02040503050406030204" pitchFamily="18" charset="0"/>
                                  </a:rPr>
                                </m:ctrlPr>
                              </m:sSubPr>
                              <m:e>
                                <m:r>
                                  <a:rPr lang="fr-FR" sz="1800" b="1" i="1">
                                    <a:latin typeface="Cambria Math" panose="02040503050406030204" pitchFamily="18" charset="0"/>
                                  </a:rPr>
                                  <m:t>𝒓</m:t>
                                </m:r>
                              </m:e>
                              <m:sub>
                                <m:r>
                                  <a:rPr lang="fr-FR" sz="1800" i="1">
                                    <a:latin typeface="Cambria Math" panose="02040503050406030204" pitchFamily="18" charset="0"/>
                                  </a:rPr>
                                  <m:t>𝑆</m:t>
                                </m:r>
                              </m:sub>
                            </m:sSub>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e>
                    </m:d>
                    <m:r>
                      <a:rPr lang="fr-FR" sz="1800" b="1" i="1">
                        <a:latin typeface="Cambria Math" panose="02040503050406030204" pitchFamily="18" charset="0"/>
                      </a:rPr>
                      <m:t>∗</m:t>
                    </m:r>
                  </m:oMath>
                </a14:m>
                <a:r>
                  <a:rPr lang="en-US" sz="1800" dirty="0"/>
                  <a:t> </a:t>
                </a:r>
                <a14:m>
                  <m:oMath xmlns:m="http://schemas.openxmlformats.org/officeDocument/2006/math">
                    <m:r>
                      <m:rPr>
                        <m:sty m:val="p"/>
                      </m:rPr>
                      <a:rPr lang="fr-FR" sz="1800">
                        <a:latin typeface="Cambria Math" panose="02040503050406030204" pitchFamily="18" charset="0"/>
                      </a:rPr>
                      <m:t>s</m:t>
                    </m:r>
                    <m:d>
                      <m:dPr>
                        <m:ctrlPr>
                          <a:rPr lang="fr-FR" sz="1800" i="1">
                            <a:latin typeface="Cambria Math" panose="02040503050406030204" pitchFamily="18" charset="0"/>
                          </a:rPr>
                        </m:ctrlPr>
                      </m:dPr>
                      <m:e>
                        <m:r>
                          <a:rPr lang="fr-FR" sz="1800" i="1">
                            <a:latin typeface="Cambria Math" panose="02040503050406030204" pitchFamily="18" charset="0"/>
                          </a:rPr>
                          <m:t>−</m:t>
                        </m:r>
                        <m:r>
                          <a:rPr lang="fr-FR" sz="1800" i="1">
                            <a:latin typeface="Cambria Math" panose="02040503050406030204" pitchFamily="18" charset="0"/>
                          </a:rPr>
                          <m:t>𝑡</m:t>
                        </m:r>
                      </m:e>
                    </m:d>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i="1">
                            <a:latin typeface="Cambria Math" panose="02040503050406030204" pitchFamily="18" charset="0"/>
                          </a:rPr>
                          <m:t>𝒓</m:t>
                        </m:r>
                        <m:r>
                          <a:rPr lang="fr-FR" sz="1800" b="1" i="1">
                            <a:latin typeface="Cambria Math" panose="02040503050406030204" pitchFamily="18" charset="0"/>
                          </a:rPr>
                          <m:t>′</m:t>
                        </m:r>
                      </m:sub>
                    </m:sSub>
                    <m:d>
                      <m:dPr>
                        <m:ctrlPr>
                          <a:rPr lang="fr-FR" sz="1800" b="1" i="1">
                            <a:latin typeface="Cambria Math" panose="02040503050406030204" pitchFamily="18" charset="0"/>
                          </a:rPr>
                        </m:ctrlPr>
                      </m:dPr>
                      <m:e>
                        <m:r>
                          <a:rPr lang="fr-FR" sz="1800" i="1">
                            <a:latin typeface="Cambria Math" panose="02040503050406030204" pitchFamily="18" charset="0"/>
                          </a:rPr>
                          <m:t>𝑡</m:t>
                        </m:r>
                      </m:e>
                    </m:d>
                    <m:r>
                      <a:rPr lang="fr-FR" sz="1800">
                        <a:latin typeface="Cambria Math" panose="02040503050406030204" pitchFamily="18" charset="0"/>
                      </a:rPr>
                      <m:t>∗</m:t>
                    </m:r>
                    <m:r>
                      <a:rPr lang="fr-FR" sz="1800" i="1">
                        <a:latin typeface="Cambria Math" panose="02040503050406030204" pitchFamily="18" charset="0"/>
                      </a:rPr>
                      <m:t>𝑛</m:t>
                    </m:r>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oMath>
                </a14:m>
                <a:endParaRPr lang="en-US" sz="1800" dirty="0"/>
              </a:p>
              <a:p>
                <a:pPr marL="0" indent="0">
                  <a:spcBef>
                    <a:spcPts val="400"/>
                  </a:spcBef>
                  <a:spcAft>
                    <a:spcPts val="0"/>
                  </a:spcAft>
                  <a:buNone/>
                </a:pPr>
                <a:r>
                  <a:rPr lang="en-US" sz="1800" dirty="0"/>
                  <a:t>Here,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i="1">
                            <a:latin typeface="Cambria Math" panose="02040503050406030204" pitchFamily="18" charset="0"/>
                          </a:rPr>
                          <m:t>𝒓</m:t>
                        </m:r>
                        <m:r>
                          <a:rPr lang="fr-FR" sz="1800" b="1" i="1">
                            <a:latin typeface="Cambria Math" panose="02040503050406030204" pitchFamily="18" charset="0"/>
                          </a:rPr>
                          <m:t>′</m:t>
                        </m:r>
                      </m:sub>
                    </m:sSub>
                    <m:d>
                      <m:dPr>
                        <m:ctrlPr>
                          <a:rPr lang="fr-FR" sz="1800" b="1" i="1">
                            <a:latin typeface="Cambria Math" panose="02040503050406030204" pitchFamily="18" charset="0"/>
                          </a:rPr>
                        </m:ctrlPr>
                      </m:dPr>
                      <m:e>
                        <m:r>
                          <a:rPr lang="fr-FR" sz="1800" i="1">
                            <a:latin typeface="Cambria Math" panose="02040503050406030204" pitchFamily="18" charset="0"/>
                          </a:rPr>
                          <m:t>𝑡</m:t>
                        </m:r>
                      </m:e>
                    </m:d>
                    <m:r>
                      <a:rPr lang="fr-FR" sz="1800">
                        <a:latin typeface="Cambria Math" panose="02040503050406030204" pitchFamily="18" charset="0"/>
                      </a:rPr>
                      <m:t>∗</m:t>
                    </m:r>
                    <m:r>
                      <a:rPr lang="fr-FR" sz="1800" i="1">
                        <a:latin typeface="Cambria Math" panose="02040503050406030204" pitchFamily="18" charset="0"/>
                      </a:rPr>
                      <m:t>𝑛</m:t>
                    </m:r>
                    <m:d>
                      <m:dPr>
                        <m:ctrlPr>
                          <a:rPr lang="fr-FR" sz="1800" i="1">
                            <a:latin typeface="Cambria Math" panose="02040503050406030204" pitchFamily="18" charset="0"/>
                          </a:rPr>
                        </m:ctrlPr>
                      </m:dPr>
                      <m:e>
                        <m:r>
                          <a:rPr lang="fr-FR" sz="1800" i="1">
                            <a:latin typeface="Cambria Math" panose="02040503050406030204" pitchFamily="18" charset="0"/>
                          </a:rPr>
                          <m:t>−</m:t>
                        </m:r>
                        <m:r>
                          <a:rPr lang="fr-FR" sz="1800" i="1">
                            <a:latin typeface="Cambria Math" panose="02040503050406030204" pitchFamily="18" charset="0"/>
                          </a:rPr>
                          <m:t>𝑡</m:t>
                        </m:r>
                      </m:e>
                    </m:d>
                    <m:r>
                      <a:rPr lang="fr-FR"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𝑗</m:t>
                        </m:r>
                      </m:sub>
                      <m:sup/>
                      <m:e>
                        <m:f>
                          <m:fPr>
                            <m:ctrlPr>
                              <a:rPr lang="en-US" sz="1800" i="1">
                                <a:latin typeface="Cambria Math" panose="02040503050406030204" pitchFamily="18" charset="0"/>
                              </a:rPr>
                            </m:ctrlPr>
                          </m:fPr>
                          <m:num>
                            <m:r>
                              <a:rPr lang="fr-FR" sz="1800" b="0" i="1" smtClean="0">
                                <a:latin typeface="Cambria Math" panose="02040503050406030204" pitchFamily="18" charset="0"/>
                              </a:rPr>
                              <m:t>1</m:t>
                            </m:r>
                          </m:num>
                          <m:den>
                            <m:sSubSup>
                              <m:sSubSupPr>
                                <m:ctrlPr>
                                  <a:rPr lang="fr-FR" sz="1800" i="1">
                                    <a:latin typeface="Cambria Math" panose="02040503050406030204" pitchFamily="18" charset="0"/>
                                  </a:rPr>
                                </m:ctrlPr>
                              </m:sSubSupPr>
                              <m:e>
                                <m:r>
                                  <a:rPr lang="fr-FR" sz="1800" i="1">
                                    <a:latin typeface="Cambria Math" panose="02040503050406030204" pitchFamily="18" charset="0"/>
                                  </a:rPr>
                                  <m:t>𝑟</m:t>
                                </m:r>
                              </m:e>
                              <m:sub>
                                <m:r>
                                  <a:rPr lang="fr-FR" sz="1800" i="1">
                                    <a:latin typeface="Cambria Math" panose="02040503050406030204" pitchFamily="18" charset="0"/>
                                  </a:rPr>
                                  <m:t>𝑗</m:t>
                                </m:r>
                              </m:sub>
                              <m:sup>
                                <m:r>
                                  <a:rPr lang="fr-FR" sz="1800" i="1">
                                    <a:latin typeface="Cambria Math" panose="02040503050406030204" pitchFamily="18" charset="0"/>
                                  </a:rPr>
                                  <m:t>′</m:t>
                                </m:r>
                              </m:sup>
                            </m:sSubSup>
                          </m:den>
                        </m:f>
                        <m:r>
                          <a:rPr lang="fr-FR" sz="1800" i="1">
                            <a:latin typeface="Cambria Math" panose="02040503050406030204" pitchFamily="18" charset="0"/>
                          </a:rPr>
                          <m:t>𝑛</m:t>
                        </m:r>
                        <m:d>
                          <m:dPr>
                            <m:ctrlPr>
                              <a:rPr lang="en-US" sz="1800" i="1">
                                <a:latin typeface="Cambria Math" panose="02040503050406030204" pitchFamily="18" charset="0"/>
                              </a:rPr>
                            </m:ctrlPr>
                          </m:dPr>
                          <m:e>
                            <m:r>
                              <a:rPr lang="en-US" sz="1800" i="1">
                                <a:latin typeface="Cambria Math" panose="02040503050406030204" pitchFamily="18" charset="0"/>
                              </a:rPr>
                              <m:t>𝑡</m:t>
                            </m:r>
                            <m:r>
                              <a:rPr lang="fr-FR"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𝑟</m:t>
                                    </m:r>
                                    <m:r>
                                      <a:rPr lang="fr-FR" sz="1800" i="1">
                                        <a:latin typeface="Cambria Math" panose="02040503050406030204" pitchFamily="18" charset="0"/>
                                      </a:rPr>
                                      <m:t>′</m:t>
                                    </m:r>
                                  </m:e>
                                  <m:sub>
                                    <m:r>
                                      <a:rPr lang="en-US" sz="1800" i="1">
                                        <a:latin typeface="Cambria Math" panose="02040503050406030204" pitchFamily="18" charset="0"/>
                                      </a:rPr>
                                      <m:t>𝑗</m:t>
                                    </m:r>
                                  </m:sub>
                                </m:sSub>
                              </m:num>
                              <m:den>
                                <m:r>
                                  <a:rPr lang="en-US" sz="1800" i="1">
                                    <a:latin typeface="Cambria Math" panose="02040503050406030204" pitchFamily="18" charset="0"/>
                                  </a:rPr>
                                  <m:t>𝑐</m:t>
                                </m:r>
                              </m:den>
                            </m:f>
                            <m:r>
                              <a:rPr lang="fr-FR" sz="1800" b="0" i="1" smtClean="0">
                                <a:latin typeface="Cambria Math" panose="02040503050406030204" pitchFamily="18" charset="0"/>
                              </a:rPr>
                              <m:t>+</m:t>
                            </m:r>
                            <m:sSub>
                              <m:sSubPr>
                                <m:ctrlPr>
                                  <a:rPr lang="en-US" sz="1800" i="1">
                                    <a:latin typeface="Cambria Math" panose="02040503050406030204" pitchFamily="18" charset="0"/>
                                  </a:rPr>
                                </m:ctrlPr>
                              </m:sSubPr>
                              <m:e>
                                <m:r>
                                  <a:rPr lang="fr-FR" sz="1800" b="0" i="1" smtClean="0">
                                    <a:latin typeface="Cambria Math" panose="02040503050406030204" pitchFamily="18" charset="0"/>
                                  </a:rPr>
                                  <m:t>𝜏</m:t>
                                </m:r>
                              </m:e>
                              <m:sub>
                                <m:r>
                                  <a:rPr lang="en-US" sz="1800" i="1">
                                    <a:latin typeface="Cambria Math" panose="02040503050406030204" pitchFamily="18" charset="0"/>
                                  </a:rPr>
                                  <m:t>𝑗</m:t>
                                </m:r>
                              </m:sub>
                            </m:sSub>
                          </m:e>
                        </m:d>
                      </m:e>
                    </m:nary>
                  </m:oMath>
                </a14:m>
                <a:r>
                  <a:rPr lang="en-US" sz="1800" dirty="0"/>
                  <a:t>, reduction of noise contribution results from the average over a few values instead of correlation of </a:t>
                </a:r>
                <a14:m>
                  <m:oMath xmlns:m="http://schemas.openxmlformats.org/officeDocument/2006/math">
                    <m:r>
                      <a:rPr lang="fr-FR" sz="1800" i="1">
                        <a:latin typeface="Cambria Math" panose="02040503050406030204" pitchFamily="18" charset="0"/>
                      </a:rPr>
                      <m:t>𝑛</m:t>
                    </m:r>
                    <m:d>
                      <m:dPr>
                        <m:ctrlPr>
                          <a:rPr lang="fr-FR" sz="1800" i="1">
                            <a:latin typeface="Cambria Math" panose="02040503050406030204" pitchFamily="18" charset="0"/>
                          </a:rPr>
                        </m:ctrlPr>
                      </m:dPr>
                      <m:e>
                        <m:r>
                          <a:rPr lang="fr-FR" sz="1800" i="1">
                            <a:latin typeface="Cambria Math" panose="02040503050406030204" pitchFamily="18" charset="0"/>
                          </a:rPr>
                          <m:t>𝑡</m:t>
                        </m:r>
                      </m:e>
                    </m:d>
                  </m:oMath>
                </a14:m>
                <a:r>
                  <a:rPr lang="en-US" sz="1800" dirty="0"/>
                  <a:t> with </a:t>
                </a:r>
                <a14:m>
                  <m:oMath xmlns:m="http://schemas.openxmlformats.org/officeDocument/2006/math">
                    <m:r>
                      <a:rPr lang="fr-FR" sz="1800" i="1">
                        <a:latin typeface="Cambria Math" panose="02040503050406030204" pitchFamily="18" charset="0"/>
                      </a:rPr>
                      <m:t>𝑠</m:t>
                    </m:r>
                    <m:r>
                      <a:rPr lang="fr-FR" sz="1800" b="0" i="1" smtClean="0">
                        <a:latin typeface="Cambria Math" panose="02040503050406030204" pitchFamily="18" charset="0"/>
                      </a:rPr>
                      <m:t>(</m:t>
                    </m:r>
                    <m:r>
                      <a:rPr lang="fr-FR" sz="1800" i="1">
                        <a:latin typeface="Cambria Math" panose="02040503050406030204" pitchFamily="18" charset="0"/>
                      </a:rPr>
                      <m:t>𝑡</m:t>
                    </m:r>
                    <m:r>
                      <a:rPr lang="fr-FR" sz="1800" b="0" i="1" smtClean="0">
                        <a:latin typeface="Cambria Math" panose="02040503050406030204" pitchFamily="18" charset="0"/>
                      </a:rPr>
                      <m:t>)</m:t>
                    </m:r>
                  </m:oMath>
                </a14:m>
                <a:r>
                  <a:rPr lang="en-US" sz="1800" dirty="0"/>
                  <a:t> and is thus much less efficient than in the matched filter technique. </a:t>
                </a:r>
              </a:p>
              <a:p>
                <a:pPr marL="0" indent="0">
                  <a:spcBef>
                    <a:spcPts val="400"/>
                  </a:spcBef>
                  <a:spcAft>
                    <a:spcPts val="0"/>
                  </a:spcAft>
                  <a:buNone/>
                </a:pPr>
                <a:r>
                  <a:rPr lang="en-US" sz="1800" dirty="0"/>
                  <a:t>The first term is</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r>
                                <a:rPr lang="fr-FR" sz="1800" b="1" i="1">
                                  <a:latin typeface="Cambria Math" panose="02040503050406030204" pitchFamily="18" charset="0"/>
                                </a:rPr>
                                <m:t>𝒓</m:t>
                              </m:r>
                              <m:r>
                                <a:rPr lang="fr-FR" sz="1800" i="1">
                                  <a:latin typeface="Cambria Math" panose="02040503050406030204" pitchFamily="18" charset="0"/>
                                </a:rPr>
                                <m:t>′</m:t>
                              </m:r>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𝐺</m:t>
                              </m:r>
                            </m:e>
                            <m:sub>
                              <m:sSub>
                                <m:sSubPr>
                                  <m:ctrlPr>
                                    <a:rPr lang="fr-FR" sz="1800" i="1">
                                      <a:latin typeface="Cambria Math" panose="02040503050406030204" pitchFamily="18" charset="0"/>
                                    </a:rPr>
                                  </m:ctrlPr>
                                </m:sSubPr>
                                <m:e>
                                  <m:r>
                                    <a:rPr lang="fr-FR" sz="1800" b="1" i="1">
                                      <a:latin typeface="Cambria Math" panose="02040503050406030204" pitchFamily="18" charset="0"/>
                                    </a:rPr>
                                    <m:t>𝒓</m:t>
                                  </m:r>
                                </m:e>
                                <m:sub>
                                  <m:r>
                                    <a:rPr lang="fr-FR" sz="1800" i="1">
                                      <a:latin typeface="Cambria Math" panose="02040503050406030204" pitchFamily="18" charset="0"/>
                                    </a:rPr>
                                    <m:t>𝑆</m:t>
                                  </m:r>
                                </m:sub>
                              </m:sSub>
                            </m:sub>
                          </m:sSub>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e>
                      </m:d>
                      <m:r>
                        <a:rPr lang="fr-FR" sz="1800" b="1" i="1">
                          <a:latin typeface="Cambria Math" panose="02040503050406030204" pitchFamily="18" charset="0"/>
                        </a:rPr>
                        <m:t>∗</m:t>
                      </m:r>
                      <m:r>
                        <m:rPr>
                          <m:sty m:val="p"/>
                        </m:rPr>
                        <a:rPr lang="fr-FR" sz="1800">
                          <a:latin typeface="Cambria Math" panose="02040503050406030204" pitchFamily="18" charset="0"/>
                        </a:rPr>
                        <m:t>s</m:t>
                      </m:r>
                      <m:d>
                        <m:dPr>
                          <m:ctrlPr>
                            <a:rPr lang="fr-FR" sz="1800" i="1">
                              <a:latin typeface="Cambria Math" panose="02040503050406030204" pitchFamily="18" charset="0"/>
                            </a:rPr>
                          </m:ctrlPr>
                        </m:dPr>
                        <m:e>
                          <m:r>
                            <a:rPr lang="fr-FR" sz="1800" i="1">
                              <a:latin typeface="Cambria Math" panose="02040503050406030204" pitchFamily="18" charset="0"/>
                            </a:rPr>
                            <m:t>−</m:t>
                          </m:r>
                          <m:r>
                            <a:rPr lang="fr-FR" sz="1800" i="1">
                              <a:latin typeface="Cambria Math" panose="02040503050406030204" pitchFamily="18" charset="0"/>
                            </a:rPr>
                            <m:t>𝑡</m:t>
                          </m:r>
                        </m:e>
                      </m:d>
                      <m:r>
                        <a:rPr lang="en-US" sz="1800" i="1">
                          <a:latin typeface="Cambria Math" panose="02040503050406030204" pitchFamily="18" charset="0"/>
                        </a:rPr>
                        <m:t>=</m:t>
                      </m:r>
                      <m:f>
                        <m:fPr>
                          <m:ctrlPr>
                            <a:rPr lang="fr-FR" sz="1800" i="1">
                              <a:latin typeface="Cambria Math" panose="02040503050406030204" pitchFamily="18" charset="0"/>
                            </a:rPr>
                          </m:ctrlPr>
                        </m:fPr>
                        <m:num>
                          <m:r>
                            <a:rPr lang="fr-FR" sz="1800" i="1">
                              <a:latin typeface="Cambria Math" panose="02040503050406030204" pitchFamily="18" charset="0"/>
                            </a:rPr>
                            <m:t>1</m:t>
                          </m:r>
                        </m:num>
                        <m:den>
                          <m:sSup>
                            <m:sSupPr>
                              <m:ctrlPr>
                                <a:rPr lang="fr-FR" sz="1800" i="1">
                                  <a:latin typeface="Cambria Math" panose="02040503050406030204" pitchFamily="18" charset="0"/>
                                </a:rPr>
                              </m:ctrlPr>
                            </m:sSupPr>
                            <m:e>
                              <m:r>
                                <a:rPr lang="fr-FR" sz="1800" i="1">
                                  <a:latin typeface="Cambria Math" panose="02040503050406030204" pitchFamily="18" charset="0"/>
                                </a:rPr>
                                <m:t>(4</m:t>
                              </m:r>
                              <m:r>
                                <a:rPr lang="fr-FR" sz="1800" i="1">
                                  <a:latin typeface="Cambria Math" panose="02040503050406030204" pitchFamily="18" charset="0"/>
                                </a:rPr>
                                <m:t>𝜋</m:t>
                              </m:r>
                              <m:r>
                                <a:rPr lang="fr-FR" sz="1800" i="1">
                                  <a:latin typeface="Cambria Math" panose="02040503050406030204" pitchFamily="18" charset="0"/>
                                </a:rPr>
                                <m:t>)</m:t>
                              </m:r>
                            </m:e>
                            <m:sup>
                              <m:r>
                                <a:rPr lang="fr-FR" sz="1800" i="1">
                                  <a:latin typeface="Cambria Math" panose="02040503050406030204" pitchFamily="18" charset="0"/>
                                </a:rPr>
                                <m:t>2</m:t>
                              </m:r>
                            </m:sup>
                          </m:sSup>
                        </m:den>
                      </m:f>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𝑗</m:t>
                          </m:r>
                          <m:r>
                            <a:rPr lang="fr-FR" sz="1800" i="1">
                              <a:latin typeface="Cambria Math" panose="02040503050406030204" pitchFamily="18" charset="0"/>
                            </a:rPr>
                            <m:t>,</m:t>
                          </m:r>
                          <m:r>
                            <a:rPr lang="fr-FR" sz="1800" i="1">
                              <a:latin typeface="Cambria Math" panose="02040503050406030204" pitchFamily="18" charset="0"/>
                            </a:rPr>
                            <m:t>𝑗</m:t>
                          </m:r>
                          <m:r>
                            <a:rPr lang="fr-FR" sz="1800" i="1">
                              <a:latin typeface="Cambria Math" panose="02040503050406030204" pitchFamily="18" charset="0"/>
                            </a:rPr>
                            <m:t>′</m:t>
                          </m:r>
                        </m:sub>
                        <m:sup/>
                        <m:e>
                          <m:f>
                            <m:fPr>
                              <m:ctrlPr>
                                <a:rPr lang="en-US"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𝜖</m:t>
                                  </m:r>
                                </m:e>
                                <m:sub>
                                  <m:r>
                                    <a:rPr lang="fr-FR" sz="1800" i="1">
                                      <a:latin typeface="Cambria Math" panose="02040503050406030204" pitchFamily="18" charset="0"/>
                                    </a:rPr>
                                    <m:t>𝑗</m:t>
                                  </m:r>
                                </m:sub>
                              </m:sSub>
                              <m:sSub>
                                <m:sSubPr>
                                  <m:ctrlPr>
                                    <a:rPr lang="fr-FR" sz="1800" i="1">
                                      <a:latin typeface="Cambria Math" panose="02040503050406030204" pitchFamily="18" charset="0"/>
                                    </a:rPr>
                                  </m:ctrlPr>
                                </m:sSubPr>
                                <m:e>
                                  <m:r>
                                    <a:rPr lang="fr-FR" sz="1800" i="1">
                                      <a:latin typeface="Cambria Math" panose="02040503050406030204" pitchFamily="18" charset="0"/>
                                    </a:rPr>
                                    <m:t>𝜖</m:t>
                                  </m:r>
                                </m:e>
                                <m:sub>
                                  <m:r>
                                    <a:rPr lang="fr-FR" sz="1800" i="1">
                                      <a:latin typeface="Cambria Math" panose="02040503050406030204" pitchFamily="18" charset="0"/>
                                    </a:rPr>
                                    <m:t>𝑗</m:t>
                                  </m:r>
                                  <m:r>
                                    <a:rPr lang="fr-FR" sz="1800" i="1">
                                      <a:latin typeface="Cambria Math" panose="02040503050406030204" pitchFamily="18" charset="0"/>
                                    </a:rPr>
                                    <m:t>′</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sSubSup>
                                <m:sSubSupPr>
                                  <m:ctrlPr>
                                    <a:rPr lang="fr-FR" sz="1800" i="1">
                                      <a:latin typeface="Cambria Math" panose="02040503050406030204" pitchFamily="18" charset="0"/>
                                    </a:rPr>
                                  </m:ctrlPr>
                                </m:sSubSupPr>
                                <m:e>
                                  <m:r>
                                    <a:rPr lang="fr-FR" sz="1800" i="1">
                                      <a:latin typeface="Cambria Math" panose="02040503050406030204" pitchFamily="18" charset="0"/>
                                    </a:rPr>
                                    <m:t>𝑟</m:t>
                                  </m:r>
                                </m:e>
                                <m:sub>
                                  <m:r>
                                    <a:rPr lang="fr-FR" sz="1800" i="1">
                                      <a:latin typeface="Cambria Math" panose="02040503050406030204" pitchFamily="18" charset="0"/>
                                    </a:rPr>
                                    <m:t>𝑗</m:t>
                                  </m:r>
                                  <m:r>
                                    <a:rPr lang="fr-FR" sz="1800" i="1">
                                      <a:latin typeface="Cambria Math" panose="02040503050406030204" pitchFamily="18" charset="0"/>
                                    </a:rPr>
                                    <m:t>′</m:t>
                                  </m:r>
                                </m:sub>
                                <m:sup>
                                  <m:r>
                                    <a:rPr lang="fr-FR" sz="1800" i="1">
                                      <a:latin typeface="Cambria Math" panose="02040503050406030204" pitchFamily="18" charset="0"/>
                                    </a:rPr>
                                    <m:t>′</m:t>
                                  </m:r>
                                </m:sup>
                              </m:sSubSup>
                            </m:den>
                          </m:f>
                          <m:r>
                            <a:rPr lang="fr-FR" sz="1800" b="0" i="1" smtClean="0">
                              <a:latin typeface="Cambria Math" panose="02040503050406030204" pitchFamily="18" charset="0"/>
                            </a:rPr>
                            <m:t>𝑠</m:t>
                          </m:r>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𝑗</m:t>
                                      </m:r>
                                    </m:sub>
                                  </m:sSub>
                                  <m:r>
                                    <a:rPr lang="fr-FR" sz="1800" i="1">
                                      <a:latin typeface="Cambria Math" panose="02040503050406030204" pitchFamily="18" charset="0"/>
                                    </a:rPr>
                                    <m:t>−</m:t>
                                  </m:r>
                                  <m:sSubSup>
                                    <m:sSubSupPr>
                                      <m:ctrlPr>
                                        <a:rPr lang="fr-FR" sz="1800" i="1">
                                          <a:latin typeface="Cambria Math" panose="02040503050406030204" pitchFamily="18" charset="0"/>
                                        </a:rPr>
                                      </m:ctrlPr>
                                    </m:sSubSupPr>
                                    <m:e>
                                      <m:r>
                                        <a:rPr lang="fr-FR" sz="1800" i="1">
                                          <a:latin typeface="Cambria Math" panose="02040503050406030204" pitchFamily="18" charset="0"/>
                                        </a:rPr>
                                        <m:t>𝑟</m:t>
                                      </m:r>
                                    </m:e>
                                    <m:sub>
                                      <m:sSup>
                                        <m:sSupPr>
                                          <m:ctrlPr>
                                            <a:rPr lang="fr-FR" sz="1800" i="1">
                                              <a:latin typeface="Cambria Math" panose="02040503050406030204" pitchFamily="18" charset="0"/>
                                            </a:rPr>
                                          </m:ctrlPr>
                                        </m:sSupPr>
                                        <m:e>
                                          <m:r>
                                            <a:rPr lang="fr-FR" sz="1800" i="1">
                                              <a:latin typeface="Cambria Math" panose="02040503050406030204" pitchFamily="18" charset="0"/>
                                            </a:rPr>
                                            <m:t>𝑗</m:t>
                                          </m:r>
                                        </m:e>
                                        <m:sup>
                                          <m:r>
                                            <a:rPr lang="fr-FR" sz="1800" i="1">
                                              <a:latin typeface="Cambria Math" panose="02040503050406030204" pitchFamily="18" charset="0"/>
                                            </a:rPr>
                                            <m:t>′</m:t>
                                          </m:r>
                                        </m:sup>
                                      </m:sSup>
                                    </m:sub>
                                    <m:sup>
                                      <m:r>
                                        <a:rPr lang="fr-FR" sz="1800" i="1">
                                          <a:latin typeface="Cambria Math" panose="02040503050406030204" pitchFamily="18" charset="0"/>
                                        </a:rPr>
                                        <m:t>′</m:t>
                                      </m:r>
                                    </m:sup>
                                  </m:sSubSup>
                                </m:num>
                                <m:den>
                                  <m:r>
                                    <a:rPr lang="en-US" sz="1800" i="1">
                                      <a:latin typeface="Cambria Math" panose="02040503050406030204" pitchFamily="18" charset="0"/>
                                    </a:rPr>
                                    <m:t>𝑐</m:t>
                                  </m:r>
                                </m:den>
                              </m:f>
                              <m:r>
                                <a:rPr lang="fr-FR" sz="1800" b="0" i="1" smtClean="0">
                                  <a:latin typeface="Cambria Math" panose="02040503050406030204" pitchFamily="18" charset="0"/>
                                </a:rPr>
                                <m:t>+</m:t>
                              </m:r>
                              <m:sSub>
                                <m:sSubPr>
                                  <m:ctrlPr>
                                    <a:rPr lang="en-US" sz="1800" i="1">
                                      <a:latin typeface="Cambria Math" panose="02040503050406030204" pitchFamily="18" charset="0"/>
                                    </a:rPr>
                                  </m:ctrlPr>
                                </m:sSubPr>
                                <m:e>
                                  <m:r>
                                    <a:rPr lang="fr-FR" sz="1800" i="1">
                                      <a:latin typeface="Cambria Math" panose="02040503050406030204" pitchFamily="18" charset="0"/>
                                    </a:rPr>
                                    <m:t>𝜏</m:t>
                                  </m:r>
                                </m:e>
                                <m:sub>
                                  <m:r>
                                    <a:rPr lang="en-US" sz="1800" i="1">
                                      <a:latin typeface="Cambria Math" panose="02040503050406030204" pitchFamily="18" charset="0"/>
                                    </a:rPr>
                                    <m:t>𝑗</m:t>
                                  </m:r>
                                  <m:r>
                                    <a:rPr lang="fr-FR" sz="1800" b="0" i="1" smtClean="0">
                                      <a:latin typeface="Cambria Math" panose="02040503050406030204" pitchFamily="18" charset="0"/>
                                    </a:rPr>
                                    <m:t>𝑗</m:t>
                                  </m:r>
                                  <m:r>
                                    <a:rPr lang="fr-FR" sz="1800" b="0" i="1" smtClean="0">
                                      <a:latin typeface="Cambria Math" panose="02040503050406030204" pitchFamily="18" charset="0"/>
                                    </a:rPr>
                                    <m:t>′</m:t>
                                  </m:r>
                                </m:sub>
                              </m:sSub>
                            </m:e>
                          </m:d>
                        </m:e>
                      </m:nary>
                    </m:oMath>
                  </m:oMathPara>
                </a14:m>
                <a:endParaRPr lang="en-US" sz="1800" dirty="0"/>
              </a:p>
              <a:p>
                <a:pPr marL="0" indent="0">
                  <a:spcBef>
                    <a:spcPts val="400"/>
                  </a:spcBef>
                  <a:spcAft>
                    <a:spcPts val="0"/>
                  </a:spcAft>
                  <a:buNone/>
                </a:pPr>
                <a:r>
                  <a:rPr lang="en-US" sz="1800" dirty="0"/>
                  <a:t>It represents a wave focusing on the area around the original transmitter, allowing (rough) estimation of the source location. </a:t>
                </a:r>
              </a:p>
            </p:txBody>
          </p:sp>
        </mc:Choice>
        <mc:Fallback xmlns="">
          <p:sp>
            <p:nvSpPr>
              <p:cNvPr id="5" name="Espace réservé du contenu 2">
                <a:extLst>
                  <a:ext uri="{FF2B5EF4-FFF2-40B4-BE49-F238E27FC236}">
                    <a16:creationId xmlns:a16="http://schemas.microsoft.com/office/drawing/2014/main" id="{70DA6E1F-9451-1BD0-7455-0E66E666808B}"/>
                  </a:ext>
                </a:extLst>
              </p:cNvPr>
              <p:cNvSpPr>
                <a:spLocks noGrp="1" noRot="1" noChangeAspect="1" noMove="1" noResize="1" noEditPoints="1" noAdjustHandles="1" noChangeArrowheads="1" noChangeShapeType="1" noTextEdit="1"/>
              </p:cNvSpPr>
              <p:nvPr>
                <p:ph idx="1"/>
              </p:nvPr>
            </p:nvSpPr>
            <p:spPr>
              <a:xfrm>
                <a:off x="2611808" y="1650124"/>
                <a:ext cx="8185628" cy="4399820"/>
              </a:xfrm>
              <a:blipFill>
                <a:blip r:embed="rId2"/>
                <a:stretch>
                  <a:fillRect l="-774" b="-12680"/>
                </a:stretch>
              </a:blipFill>
            </p:spPr>
            <p:txBody>
              <a:bodyPr/>
              <a:lstStyle/>
              <a:p>
                <a:r>
                  <a:rPr lang="fr-FR">
                    <a:noFill/>
                  </a:rPr>
                  <a:t> </a:t>
                </a:r>
              </a:p>
            </p:txBody>
          </p:sp>
        </mc:Fallback>
      </mc:AlternateContent>
    </p:spTree>
    <p:extLst>
      <p:ext uri="{BB962C8B-B14F-4D97-AF65-F5344CB8AC3E}">
        <p14:creationId xmlns:p14="http://schemas.microsoft.com/office/powerpoint/2010/main" val="83372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D791F7-7BF2-7641-A904-840F4126F8FA}"/>
              </a:ext>
            </a:extLst>
          </p:cNvPr>
          <p:cNvSpPr>
            <a:spLocks noGrp="1"/>
          </p:cNvSpPr>
          <p:nvPr>
            <p:ph type="title"/>
          </p:nvPr>
        </p:nvSpPr>
        <p:spPr/>
        <p:txBody>
          <a:bodyPr/>
          <a:lstStyle/>
          <a:p>
            <a:r>
              <a:rPr lang="en-US" dirty="0"/>
              <a:t>Why underwater acoustics ?</a:t>
            </a:r>
          </a:p>
        </p:txBody>
      </p:sp>
      <p:pic>
        <p:nvPicPr>
          <p:cNvPr id="5" name="Espace réservé du contenu 4">
            <a:extLst>
              <a:ext uri="{FF2B5EF4-FFF2-40B4-BE49-F238E27FC236}">
                <a16:creationId xmlns:a16="http://schemas.microsoft.com/office/drawing/2014/main" id="{179A9B58-6D3A-B345-927E-846CDE8130EC}"/>
              </a:ext>
            </a:extLst>
          </p:cNvPr>
          <p:cNvPicPr>
            <a:picLocks noGrp="1" noChangeAspect="1"/>
          </p:cNvPicPr>
          <p:nvPr>
            <p:ph idx="1"/>
          </p:nvPr>
        </p:nvPicPr>
        <p:blipFill>
          <a:blip r:embed="rId2"/>
          <a:stretch>
            <a:fillRect/>
          </a:stretch>
        </p:blipFill>
        <p:spPr>
          <a:xfrm>
            <a:off x="3746324" y="2052638"/>
            <a:ext cx="5850290" cy="3997325"/>
          </a:xfrm>
        </p:spPr>
      </p:pic>
    </p:spTree>
    <p:extLst>
      <p:ext uri="{BB962C8B-B14F-4D97-AF65-F5344CB8AC3E}">
        <p14:creationId xmlns:p14="http://schemas.microsoft.com/office/powerpoint/2010/main" val="4103787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6D9D87-A971-A746-AA25-0AEFBA0629A7}"/>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5" name="Espace réservé du contenu 2">
                <a:extLst>
                  <a:ext uri="{FF2B5EF4-FFF2-40B4-BE49-F238E27FC236}">
                    <a16:creationId xmlns:a16="http://schemas.microsoft.com/office/drawing/2014/main" id="{9490A90F-78CD-EA22-92D4-FA542A6FA335}"/>
                  </a:ext>
                </a:extLst>
              </p:cNvPr>
              <p:cNvSpPr>
                <a:spLocks noGrp="1"/>
              </p:cNvSpPr>
              <p:nvPr>
                <p:ph idx="1"/>
              </p:nvPr>
            </p:nvSpPr>
            <p:spPr>
              <a:xfrm>
                <a:off x="2611808" y="1650124"/>
                <a:ext cx="7823782" cy="4399820"/>
              </a:xfrm>
            </p:spPr>
            <p:txBody>
              <a:bodyPr>
                <a:normAutofit/>
              </a:bodyPr>
              <a:lstStyle/>
              <a:p>
                <a:pPr marL="0" indent="0">
                  <a:spcBef>
                    <a:spcPts val="400"/>
                  </a:spcBef>
                  <a:buNone/>
                </a:pPr>
                <a:r>
                  <a:rPr lang="en-US" b="1" dirty="0">
                    <a:solidFill>
                      <a:srgbClr val="FFFF00"/>
                    </a:solidFill>
                  </a:rPr>
                  <a:t>Time reversal </a:t>
                </a:r>
                <a:r>
                  <a:rPr lang="en-US" sz="1800" dirty="0">
                    <a:solidFill>
                      <a:srgbClr val="FFFF00"/>
                    </a:solidFill>
                  </a:rPr>
                  <a:t>(continued)</a:t>
                </a:r>
                <a:endParaRPr lang="en-US" sz="1800" b="1" dirty="0">
                  <a:solidFill>
                    <a:srgbClr val="FFFF00"/>
                  </a:solidFill>
                </a:endParaRPr>
              </a:p>
              <a:p>
                <a:pPr marL="0" indent="0">
                  <a:spcBef>
                    <a:spcPts val="400"/>
                  </a:spcBef>
                  <a:buNone/>
                </a:pPr>
                <a:r>
                  <a:rPr lang="en-US" sz="1800" dirty="0"/>
                  <a:t>When </a:t>
                </a:r>
                <a14:m>
                  <m:oMath xmlns:m="http://schemas.openxmlformats.org/officeDocument/2006/math">
                    <m:sSup>
                      <m:sSupPr>
                        <m:ctrlPr>
                          <a:rPr lang="fr-FR" sz="1800" b="1" i="1" smtClean="0">
                            <a:latin typeface="Cambria Math" panose="02040503050406030204" pitchFamily="18" charset="0"/>
                          </a:rPr>
                        </m:ctrlPr>
                      </m:sSupPr>
                      <m:e>
                        <m:r>
                          <a:rPr lang="fr-FR" sz="1800" b="1" i="0" smtClean="0">
                            <a:latin typeface="Cambria Math" panose="02040503050406030204" pitchFamily="18" charset="0"/>
                          </a:rPr>
                          <m:t>𝐫</m:t>
                        </m:r>
                      </m:e>
                      <m:sup>
                        <m:r>
                          <a:rPr lang="fr-FR" sz="1800" b="1" i="1" smtClean="0">
                            <a:latin typeface="Cambria Math" panose="02040503050406030204" pitchFamily="18" charset="0"/>
                          </a:rPr>
                          <m:t>′</m:t>
                        </m:r>
                      </m:sup>
                    </m:sSup>
                    <m:r>
                      <a:rPr lang="fr-FR" sz="1800" b="1" i="1" smtClean="0">
                        <a:latin typeface="Cambria Math" panose="02040503050406030204" pitchFamily="18" charset="0"/>
                      </a:rPr>
                      <m:t>→</m:t>
                    </m:r>
                    <m:sSub>
                      <m:sSubPr>
                        <m:ctrlPr>
                          <a:rPr lang="fr-FR" sz="1800" i="1">
                            <a:latin typeface="Cambria Math" panose="02040503050406030204" pitchFamily="18" charset="0"/>
                          </a:rPr>
                        </m:ctrlPr>
                      </m:sSubPr>
                      <m:e>
                        <m:r>
                          <a:rPr lang="fr-FR" sz="1800" b="1" i="0">
                            <a:latin typeface="Cambria Math" panose="02040503050406030204" pitchFamily="18" charset="0"/>
                          </a:rPr>
                          <m:t>𝐫</m:t>
                        </m:r>
                      </m:e>
                      <m:sub>
                        <m:r>
                          <a:rPr lang="fr-FR" sz="1800" i="1">
                            <a:latin typeface="Cambria Math" panose="02040503050406030204" pitchFamily="18" charset="0"/>
                          </a:rPr>
                          <m:t>𝑆</m:t>
                        </m:r>
                      </m:sub>
                    </m:sSub>
                  </m:oMath>
                </a14:m>
                <a:r>
                  <a:rPr lang="en-US" sz="1800" dirty="0"/>
                  <a:t>, 	</a:t>
                </a:r>
                <a14:m>
                  <m:oMath xmlns:m="http://schemas.openxmlformats.org/officeDocument/2006/math">
                    <m:r>
                      <a:rPr lang="fr-FR" sz="1800" i="1" smtClean="0">
                        <a:latin typeface="Cambria Math" panose="02040503050406030204" pitchFamily="18" charset="0"/>
                      </a:rPr>
                      <m:t>𝑇</m:t>
                    </m:r>
                    <m:r>
                      <a:rPr lang="fr-FR" sz="1800" b="0" i="1" smtClean="0">
                        <a:latin typeface="Cambria Math" panose="02040503050406030204" pitchFamily="18" charset="0"/>
                      </a:rPr>
                      <m:t>𝑅</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m:t>
                    </m:r>
                    <m:f>
                      <m:fPr>
                        <m:ctrlPr>
                          <a:rPr lang="fr-FR" sz="1800" i="1">
                            <a:latin typeface="Cambria Math" panose="02040503050406030204" pitchFamily="18" charset="0"/>
                          </a:rPr>
                        </m:ctrlPr>
                      </m:fPr>
                      <m:num>
                        <m:r>
                          <a:rPr lang="fr-FR" sz="1800" i="1">
                            <a:latin typeface="Cambria Math" panose="02040503050406030204" pitchFamily="18" charset="0"/>
                          </a:rPr>
                          <m:t>1</m:t>
                        </m:r>
                      </m:num>
                      <m:den>
                        <m:sSup>
                          <m:sSupPr>
                            <m:ctrlPr>
                              <a:rPr lang="fr-FR" sz="1800" i="1">
                                <a:latin typeface="Cambria Math" panose="02040503050406030204" pitchFamily="18" charset="0"/>
                              </a:rPr>
                            </m:ctrlPr>
                          </m:sSupPr>
                          <m:e>
                            <m:r>
                              <a:rPr lang="fr-FR" sz="1800" i="1">
                                <a:latin typeface="Cambria Math" panose="02040503050406030204" pitchFamily="18" charset="0"/>
                              </a:rPr>
                              <m:t>(4</m:t>
                            </m:r>
                            <m:r>
                              <a:rPr lang="fr-FR" sz="1800" i="1">
                                <a:latin typeface="Cambria Math" panose="02040503050406030204" pitchFamily="18" charset="0"/>
                              </a:rPr>
                              <m:t>𝜋</m:t>
                            </m:r>
                            <m:r>
                              <a:rPr lang="fr-FR" sz="1800" i="1">
                                <a:latin typeface="Cambria Math" panose="02040503050406030204" pitchFamily="18" charset="0"/>
                              </a:rPr>
                              <m:t>)</m:t>
                            </m:r>
                          </m:e>
                          <m:sup>
                            <m:r>
                              <a:rPr lang="fr-FR" sz="1800" i="1">
                                <a:latin typeface="Cambria Math" panose="02040503050406030204" pitchFamily="18" charset="0"/>
                              </a:rPr>
                              <m:t>2</m:t>
                            </m:r>
                          </m:sup>
                        </m:sSup>
                      </m:den>
                    </m:f>
                    <m:nary>
                      <m:naryPr>
                        <m:chr m:val="∑"/>
                        <m:supHide m:val="on"/>
                        <m:ctrlPr>
                          <a:rPr lang="en-US" sz="1800" i="1">
                            <a:latin typeface="Cambria Math" panose="02040503050406030204" pitchFamily="18" charset="0"/>
                          </a:rPr>
                        </m:ctrlPr>
                      </m:naryPr>
                      <m:sub>
                        <m:r>
                          <m:rPr>
                            <m:brk m:alnAt="7"/>
                          </m:rPr>
                          <a:rPr lang="en-US" sz="1800" i="1">
                            <a:latin typeface="Cambria Math" panose="02040503050406030204" pitchFamily="18" charset="0"/>
                          </a:rPr>
                          <m:t>𝑗</m:t>
                        </m:r>
                      </m:sub>
                      <m:sup/>
                      <m:e>
                        <m:f>
                          <m:fPr>
                            <m:ctrlPr>
                              <a:rPr lang="en-US" sz="1800" i="1">
                                <a:latin typeface="Cambria Math" panose="02040503050406030204" pitchFamily="18" charset="0"/>
                              </a:rPr>
                            </m:ctrlPr>
                          </m:fPr>
                          <m:num>
                            <m:r>
                              <a:rPr lang="fr-FR" sz="1800" b="0" i="1" smtClean="0">
                                <a:latin typeface="Cambria Math" panose="02040503050406030204" pitchFamily="18" charset="0"/>
                              </a:rPr>
                              <m:t>1</m:t>
                            </m:r>
                          </m:num>
                          <m:den>
                            <m:sSubSup>
                              <m:sSubSupPr>
                                <m:ctrlPr>
                                  <a:rPr lang="fr-FR" sz="1800" i="1">
                                    <a:latin typeface="Cambria Math" panose="02040503050406030204" pitchFamily="18" charset="0"/>
                                  </a:rPr>
                                </m:ctrlPr>
                              </m:sSubSupPr>
                              <m:e>
                                <m:r>
                                  <a:rPr lang="fr-FR" sz="1800" i="1">
                                    <a:latin typeface="Cambria Math" panose="02040503050406030204" pitchFamily="18" charset="0"/>
                                  </a:rPr>
                                  <m:t>𝑟</m:t>
                                </m:r>
                              </m:e>
                              <m:sub>
                                <m:r>
                                  <a:rPr lang="fr-FR" sz="1800" i="1">
                                    <a:latin typeface="Cambria Math" panose="02040503050406030204" pitchFamily="18" charset="0"/>
                                  </a:rPr>
                                  <m:t>𝑗</m:t>
                                </m:r>
                              </m:sub>
                              <m:sup>
                                <m:r>
                                  <a:rPr lang="fr-FR" sz="1800" b="0" i="1" smtClean="0">
                                    <a:latin typeface="Cambria Math" panose="02040503050406030204" pitchFamily="18" charset="0"/>
                                  </a:rPr>
                                  <m:t>2</m:t>
                                </m:r>
                              </m:sup>
                            </m:sSubSup>
                          </m:den>
                        </m:f>
                        <m:r>
                          <a:rPr lang="fr-FR" sz="1800" i="1">
                            <a:latin typeface="Cambria Math" panose="02040503050406030204" pitchFamily="18" charset="0"/>
                          </a:rPr>
                          <m:t>𝑠</m:t>
                        </m:r>
                        <m:d>
                          <m:dPr>
                            <m:ctrlPr>
                              <a:rPr lang="en-US" sz="1800" i="1">
                                <a:latin typeface="Cambria Math" panose="02040503050406030204" pitchFamily="18" charset="0"/>
                              </a:rPr>
                            </m:ctrlPr>
                          </m:dPr>
                          <m:e>
                            <m:r>
                              <a:rPr lang="en-US" sz="1800" i="1">
                                <a:latin typeface="Cambria Math" panose="02040503050406030204" pitchFamily="18" charset="0"/>
                              </a:rPr>
                              <m:t>𝑡</m:t>
                            </m:r>
                          </m:e>
                        </m:d>
                      </m:e>
                    </m:nary>
                    <m:r>
                      <a:rPr lang="fr-FR" sz="1800" b="0" i="0" smtClean="0">
                        <a:latin typeface="Cambria Math" panose="02040503050406030204" pitchFamily="18" charset="0"/>
                      </a:rPr>
                      <m:t>+0 </m:t>
                    </m:r>
                    <m:r>
                      <m:rPr>
                        <m:sty m:val="p"/>
                      </m:rPr>
                      <a:rPr lang="fr-FR" sz="1800" b="0" i="0" smtClean="0">
                        <a:latin typeface="Cambria Math" panose="02040503050406030204" pitchFamily="18" charset="0"/>
                      </a:rPr>
                      <m:t>in</m:t>
                    </m:r>
                    <m:r>
                      <a:rPr lang="fr-FR" sz="1800" b="0" i="0" smtClean="0">
                        <a:latin typeface="Cambria Math" panose="02040503050406030204" pitchFamily="18" charset="0"/>
                      </a:rPr>
                      <m:t> </m:t>
                    </m:r>
                    <m:r>
                      <m:rPr>
                        <m:sty m:val="p"/>
                      </m:rPr>
                      <a:rPr lang="fr-FR" sz="1800" b="0" i="0" smtClean="0">
                        <a:latin typeface="Cambria Math" panose="02040503050406030204" pitchFamily="18" charset="0"/>
                      </a:rPr>
                      <m:t>average</m:t>
                    </m:r>
                    <m:r>
                      <a:rPr lang="fr-FR" sz="1800" b="0" i="0" smtClean="0">
                        <a:latin typeface="Cambria Math" panose="02040503050406030204" pitchFamily="18" charset="0"/>
                      </a:rPr>
                      <m:t> </m:t>
                    </m:r>
                    <m:r>
                      <m:rPr>
                        <m:sty m:val="p"/>
                      </m:rPr>
                      <a:rPr lang="fr-FR" sz="1800" b="0" i="0" smtClean="0">
                        <a:latin typeface="Cambria Math" panose="02040503050406030204" pitchFamily="18" charset="0"/>
                      </a:rPr>
                      <m:t>terms</m:t>
                    </m:r>
                  </m:oMath>
                </a14:m>
                <a:endParaRPr lang="en-US" sz="1800" dirty="0"/>
              </a:p>
              <a:p>
                <a:pPr marL="0" indent="0">
                  <a:spcBef>
                    <a:spcPts val="400"/>
                  </a:spcBef>
                  <a:buNone/>
                </a:pPr>
                <a:r>
                  <a:rPr lang="en-US" sz="1800" dirty="0"/>
                  <a:t>After focusing, the backpropagated wave is diverging away from the original point source. In its vicinity, it can be written as the superposition of Green’s function and of its time-reversed partner in such a way that the local density of energy remains finite, thus proportional to </a:t>
                </a:r>
              </a:p>
              <a:p>
                <a:pPr marL="0" indent="0">
                  <a:spcBef>
                    <a:spcPts val="400"/>
                  </a:spcBef>
                  <a:buNone/>
                </a:pPr>
                <a:r>
                  <a:rPr lang="fr-FR" sz="1800" dirty="0"/>
                  <a:t>	</a:t>
                </a:r>
                <a14:m>
                  <m:oMath xmlns:m="http://schemas.openxmlformats.org/officeDocument/2006/math">
                    <m:r>
                      <a:rPr lang="fr-FR" sz="1800" i="1">
                        <a:latin typeface="Cambria Math" panose="02040503050406030204" pitchFamily="18" charset="0"/>
                      </a:rPr>
                      <m:t>𝑠</m:t>
                    </m:r>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i="1">
                        <a:latin typeface="Cambria Math" panose="02040503050406030204" pitchFamily="18" charset="0"/>
                      </a:rPr>
                      <m:t>∗</m:t>
                    </m:r>
                    <m:d>
                      <m:dPr>
                        <m:begChr m:val="["/>
                        <m:endChr m:val="]"/>
                        <m:ctrlPr>
                          <a:rPr lang="fr-FR" sz="1800" i="1">
                            <a:latin typeface="Cambria Math" panose="02040503050406030204" pitchFamily="18" charset="0"/>
                          </a:rPr>
                        </m:ctrlPr>
                      </m:dPr>
                      <m:e>
                        <m:r>
                          <a:rPr lang="fr-FR" sz="1800" i="1">
                            <a:latin typeface="Cambria Math" panose="02040503050406030204" pitchFamily="18" charset="0"/>
                          </a:rPr>
                          <m:t>𝐺</m:t>
                        </m:r>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𝐹</m:t>
                                </m:r>
                              </m:sub>
                            </m:sSub>
                            <m:r>
                              <a:rPr lang="fr-FR" sz="1800" i="1">
                                <a:latin typeface="Cambria Math" panose="02040503050406030204" pitchFamily="18" charset="0"/>
                              </a:rPr>
                              <m:t>−</m:t>
                            </m:r>
                            <m:r>
                              <a:rPr lang="fr-FR" sz="1800" i="1">
                                <a:latin typeface="Cambria Math" panose="02040503050406030204" pitchFamily="18" charset="0"/>
                              </a:rPr>
                              <m:t>𝑡</m:t>
                            </m:r>
                          </m:e>
                        </m:d>
                        <m:r>
                          <a:rPr lang="fr-FR" sz="1800" i="1">
                            <a:latin typeface="Cambria Math" panose="02040503050406030204" pitchFamily="18" charset="0"/>
                          </a:rPr>
                          <m:t>−</m:t>
                        </m:r>
                        <m:r>
                          <a:rPr lang="fr-FR" sz="1800" i="1">
                            <a:latin typeface="Cambria Math" panose="02040503050406030204" pitchFamily="18" charset="0"/>
                          </a:rPr>
                          <m:t>𝐺</m:t>
                        </m:r>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𝐹</m:t>
                            </m:r>
                          </m:sub>
                        </m:sSub>
                        <m:r>
                          <a:rPr lang="fr-FR" sz="1800" i="1">
                            <a:latin typeface="Cambria Math" panose="02040503050406030204" pitchFamily="18" charset="0"/>
                          </a:rPr>
                          <m:t>)</m:t>
                        </m:r>
                      </m:e>
                    </m:d>
                  </m:oMath>
                </a14:m>
                <a:r>
                  <a:rPr lang="en-US" sz="1800" dirty="0"/>
                  <a:t> , if focusing occurs at </a:t>
                </a:r>
                <a14:m>
                  <m:oMath xmlns:m="http://schemas.openxmlformats.org/officeDocument/2006/math">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𝐹</m:t>
                        </m:r>
                      </m:sub>
                    </m:sSub>
                  </m:oMath>
                </a14:m>
                <a:endParaRPr lang="en-US" sz="1800" dirty="0"/>
              </a:p>
              <a:p>
                <a:pPr marL="0" indent="0">
                  <a:spcBef>
                    <a:spcPts val="400"/>
                  </a:spcBef>
                  <a:buNone/>
                </a:pPr>
                <a:r>
                  <a:rPr lang="en-US" sz="1800" dirty="0"/>
                  <a:t>In frequency space, </a:t>
                </a:r>
                <a14:m>
                  <m:oMath xmlns:m="http://schemas.openxmlformats.org/officeDocument/2006/math">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fr-FR" sz="1800" i="1">
                                    <a:latin typeface="Cambria Math" panose="02040503050406030204" pitchFamily="18" charset="0"/>
                                  </a:rPr>
                                  <m:t>𝑇𝑅</m:t>
                                </m:r>
                              </m:e>
                            </m:acc>
                          </m:e>
                        </m:d>
                      </m:e>
                      <m:sup>
                        <m:r>
                          <a:rPr lang="fr-FR" sz="1800" i="1">
                            <a:latin typeface="Cambria Math" panose="02040503050406030204" pitchFamily="18" charset="0"/>
                          </a:rPr>
                          <m:t>2</m:t>
                        </m:r>
                      </m:sup>
                    </m:sSup>
                    <m:d>
                      <m:dPr>
                        <m:ctrlPr>
                          <a:rPr lang="fr-FR" sz="1800" i="1">
                            <a:latin typeface="Cambria Math" panose="02040503050406030204" pitchFamily="18" charset="0"/>
                          </a:rPr>
                        </m:ctrlPr>
                      </m:dPr>
                      <m:e>
                        <m:r>
                          <a:rPr lang="fr-FR" sz="1800" i="1">
                            <a:latin typeface="Cambria Math" panose="02040503050406030204" pitchFamily="18" charset="0"/>
                          </a:rPr>
                          <m:t>𝜔</m:t>
                        </m:r>
                      </m:e>
                    </m:d>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rPr>
                      <m:t>4</m:t>
                    </m:r>
                    <m:r>
                      <a:rPr lang="fr-FR" sz="1800" i="1">
                        <a:latin typeface="Cambria Math" panose="02040503050406030204" pitchFamily="18" charset="0"/>
                      </a:rPr>
                      <m:t>𝑆</m:t>
                    </m:r>
                    <m:r>
                      <a:rPr lang="fr-FR" sz="1800" i="1">
                        <a:latin typeface="Cambria Math" panose="02040503050406030204" pitchFamily="18" charset="0"/>
                      </a:rPr>
                      <m:t>(</m:t>
                    </m:r>
                    <m:r>
                      <a:rPr lang="fr-FR" sz="1800" i="1">
                        <a:latin typeface="Cambria Math" panose="02040503050406030204" pitchFamily="18" charset="0"/>
                      </a:rPr>
                      <m:t>𝜔</m:t>
                    </m:r>
                    <m:r>
                      <a:rPr lang="fr-FR" sz="1800" i="1">
                        <a:latin typeface="Cambria Math" panose="02040503050406030204" pitchFamily="18" charset="0"/>
                      </a:rPr>
                      <m:t>) </m:t>
                    </m:r>
                    <m:sSup>
                      <m:sSupPr>
                        <m:ctrlPr>
                          <a:rPr lang="fr-FR" sz="1800" i="1">
                            <a:latin typeface="Cambria Math" panose="02040503050406030204" pitchFamily="18" charset="0"/>
                            <a:ea typeface="Cambria Math" panose="02040503050406030204" pitchFamily="18" charset="0"/>
                          </a:rPr>
                        </m:ctrlPr>
                      </m:sSupPr>
                      <m:e>
                        <m:r>
                          <a:rPr lang="fr-FR" sz="1800" i="1">
                            <a:latin typeface="Cambria Math" panose="02040503050406030204" pitchFamily="18" charset="0"/>
                            <a:ea typeface="Cambria Math" panose="02040503050406030204" pitchFamily="18" charset="0"/>
                          </a:rPr>
                          <m:t>(</m:t>
                        </m:r>
                        <m:r>
                          <a:rPr lang="fr-FR" sz="1800" i="1">
                            <a:latin typeface="Cambria Math" panose="02040503050406030204" pitchFamily="18" charset="0"/>
                            <a:ea typeface="Cambria Math" panose="02040503050406030204" pitchFamily="18" charset="0"/>
                          </a:rPr>
                          <m:t>ℑ</m:t>
                        </m:r>
                        <m:r>
                          <m:rPr>
                            <m:sty m:val="p"/>
                          </m:rPr>
                          <a:rPr lang="fr-FR" sz="1800">
                            <a:latin typeface="Cambria Math" panose="02040503050406030204" pitchFamily="18" charset="0"/>
                            <a:ea typeface="Cambria Math" panose="02040503050406030204" pitchFamily="18" charset="0"/>
                          </a:rPr>
                          <m:t>m</m:t>
                        </m:r>
                        <m:r>
                          <a:rPr lang="fr-FR" sz="1800" i="1">
                            <a:latin typeface="Cambria Math" panose="02040503050406030204" pitchFamily="18" charset="0"/>
                            <a:ea typeface="Cambria Math" panose="02040503050406030204" pitchFamily="18" charset="0"/>
                          </a:rPr>
                          <m:t> </m:t>
                        </m:r>
                        <m:acc>
                          <m:accPr>
                            <m:chr m:val="̃"/>
                            <m:ctrlPr>
                              <a:rPr lang="fr-FR" sz="1800" i="1">
                                <a:latin typeface="Cambria Math" panose="02040503050406030204" pitchFamily="18" charset="0"/>
                                <a:ea typeface="Cambria Math" panose="02040503050406030204" pitchFamily="18" charset="0"/>
                              </a:rPr>
                            </m:ctrlPr>
                          </m:accPr>
                          <m:e>
                            <m:r>
                              <a:rPr lang="fr-FR" sz="1800" i="1">
                                <a:latin typeface="Cambria Math" panose="02040503050406030204" pitchFamily="18" charset="0"/>
                                <a:ea typeface="Cambria Math" panose="02040503050406030204" pitchFamily="18" charset="0"/>
                              </a:rPr>
                              <m:t>𝐺</m:t>
                            </m:r>
                          </m:e>
                        </m:acc>
                        <m:r>
                          <a:rPr lang="fr-FR" sz="1800" i="1">
                            <a:latin typeface="Cambria Math" panose="02040503050406030204" pitchFamily="18" charset="0"/>
                          </a:rPr>
                          <m:t>)</m:t>
                        </m:r>
                      </m:e>
                      <m:sup>
                        <m:r>
                          <a:rPr lang="fr-FR" sz="1800" i="1">
                            <a:latin typeface="Cambria Math" panose="02040503050406030204" pitchFamily="18" charset="0"/>
                            <a:ea typeface="Cambria Math" panose="02040503050406030204" pitchFamily="18" charset="0"/>
                          </a:rPr>
                          <m:t>2</m:t>
                        </m:r>
                      </m:sup>
                    </m:sSup>
                    <m:r>
                      <a:rPr lang="fr-FR" sz="1800" i="1">
                        <a:latin typeface="Cambria Math" panose="02040503050406030204" pitchFamily="18" charset="0"/>
                      </a:rPr>
                      <m:t>(</m:t>
                    </m:r>
                    <m:r>
                      <a:rPr lang="fr-FR" sz="1800" i="1">
                        <a:latin typeface="Cambria Math" panose="02040503050406030204" pitchFamily="18" charset="0"/>
                      </a:rPr>
                      <m:t>𝜔</m:t>
                    </m:r>
                    <m:r>
                      <a:rPr lang="fr-FR" sz="1800" i="1">
                        <a:latin typeface="Cambria Math" panose="02040503050406030204" pitchFamily="18" charset="0"/>
                      </a:rPr>
                      <m:t>)</m:t>
                    </m:r>
                  </m:oMath>
                </a14:m>
                <a:endParaRPr lang="en-US" sz="1800" dirty="0"/>
              </a:p>
              <a:p>
                <a:pPr marL="0" indent="0">
                  <a:spcBef>
                    <a:spcPts val="400"/>
                  </a:spcBef>
                  <a:buNone/>
                </a:pPr>
                <a:r>
                  <a:rPr lang="en-US" sz="1800" dirty="0"/>
                  <a:t>In free space, </a:t>
                </a:r>
                <a14:m>
                  <m:oMath xmlns:m="http://schemas.openxmlformats.org/officeDocument/2006/math">
                    <m:sSup>
                      <m:sSupPr>
                        <m:ctrlPr>
                          <a:rPr lang="fr-FR" sz="1800" i="1">
                            <a:latin typeface="Cambria Math" panose="02040503050406030204" pitchFamily="18" charset="0"/>
                            <a:ea typeface="Cambria Math" panose="02040503050406030204" pitchFamily="18" charset="0"/>
                          </a:rPr>
                        </m:ctrlPr>
                      </m:sSupPr>
                      <m:e>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ℑ</m:t>
                            </m:r>
                            <m:r>
                              <m:rPr>
                                <m:sty m:val="p"/>
                              </m:rPr>
                              <a:rPr lang="fr-FR" sz="1800">
                                <a:latin typeface="Cambria Math" panose="02040503050406030204" pitchFamily="18" charset="0"/>
                                <a:ea typeface="Cambria Math" panose="02040503050406030204" pitchFamily="18" charset="0"/>
                              </a:rPr>
                              <m:t>m</m:t>
                            </m:r>
                            <m:r>
                              <a:rPr lang="fr-FR" sz="1800" i="1">
                                <a:latin typeface="Cambria Math" panose="02040503050406030204" pitchFamily="18" charset="0"/>
                                <a:ea typeface="Cambria Math" panose="02040503050406030204" pitchFamily="18" charset="0"/>
                              </a:rPr>
                              <m:t> </m:t>
                            </m:r>
                            <m:acc>
                              <m:accPr>
                                <m:chr m:val="̃"/>
                                <m:ctrlPr>
                                  <a:rPr lang="fr-FR" sz="1800" i="1">
                                    <a:latin typeface="Cambria Math" panose="02040503050406030204" pitchFamily="18" charset="0"/>
                                    <a:ea typeface="Cambria Math" panose="02040503050406030204" pitchFamily="18" charset="0"/>
                                  </a:rPr>
                                </m:ctrlPr>
                              </m:accPr>
                              <m:e>
                                <m:r>
                                  <a:rPr lang="fr-FR" sz="1800" i="1">
                                    <a:latin typeface="Cambria Math" panose="02040503050406030204" pitchFamily="18" charset="0"/>
                                    <a:ea typeface="Cambria Math" panose="02040503050406030204" pitchFamily="18" charset="0"/>
                                  </a:rPr>
                                  <m:t>𝐺</m:t>
                                </m:r>
                              </m:e>
                            </m:acc>
                          </m:e>
                        </m:d>
                      </m:e>
                      <m:sup>
                        <m:r>
                          <a:rPr lang="fr-FR" sz="1800" i="1">
                            <a:latin typeface="Cambria Math" panose="02040503050406030204" pitchFamily="18" charset="0"/>
                            <a:ea typeface="Cambria Math" panose="02040503050406030204" pitchFamily="18" charset="0"/>
                          </a:rPr>
                          <m:t>2</m:t>
                        </m:r>
                      </m:sup>
                    </m:sSup>
                    <m:d>
                      <m:dPr>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rPr>
                          <m:t>𝜔</m:t>
                        </m:r>
                      </m:e>
                    </m:d>
                    <m:r>
                      <a:rPr lang="fr-FR" sz="1800" i="1">
                        <a:latin typeface="Cambria Math" panose="02040503050406030204" pitchFamily="18" charset="0"/>
                        <a:ea typeface="Cambria Math" panose="02040503050406030204" pitchFamily="18" charset="0"/>
                      </a:rPr>
                      <m:t>∝</m:t>
                    </m:r>
                    <m:sSup>
                      <m:sSupPr>
                        <m:ctrlPr>
                          <a:rPr lang="fr-FR" sz="1800" i="1">
                            <a:latin typeface="Cambria Math" panose="02040503050406030204" pitchFamily="18" charset="0"/>
                          </a:rPr>
                        </m:ctrlPr>
                      </m:sSupPr>
                      <m:e>
                        <m:r>
                          <m:rPr>
                            <m:sty m:val="p"/>
                          </m:rPr>
                          <a:rPr lang="fr-FR" sz="1800">
                            <a:latin typeface="Cambria Math" panose="02040503050406030204" pitchFamily="18" charset="0"/>
                          </a:rPr>
                          <m:t>sinc</m:t>
                        </m:r>
                      </m:e>
                      <m:sup>
                        <m:r>
                          <a:rPr lang="fr-FR" sz="1800" i="1">
                            <a:latin typeface="Cambria Math" panose="02040503050406030204" pitchFamily="18" charset="0"/>
                          </a:rPr>
                          <m:t>2</m:t>
                        </m:r>
                      </m:sup>
                    </m:sSup>
                    <m:r>
                      <a:rPr lang="fr-FR" sz="1800" i="1">
                        <a:latin typeface="Cambria Math" panose="02040503050406030204" pitchFamily="18" charset="0"/>
                      </a:rPr>
                      <m:t>(</m:t>
                    </m:r>
                    <m:r>
                      <a:rPr lang="fr-FR" sz="1800" i="1">
                        <a:latin typeface="Cambria Math" panose="02040503050406030204" pitchFamily="18" charset="0"/>
                      </a:rPr>
                      <m:t>𝑘𝑟</m:t>
                    </m:r>
                    <m:r>
                      <a:rPr lang="fr-FR" sz="1800" i="1">
                        <a:latin typeface="Cambria Math" panose="02040503050406030204" pitchFamily="18" charset="0"/>
                      </a:rPr>
                      <m:t>)</m:t>
                    </m:r>
                  </m:oMath>
                </a14:m>
                <a:r>
                  <a:rPr lang="en-US" sz="1800" dirty="0"/>
                  <a:t>, leading to focusing spot </a:t>
                </a:r>
                <a14:m>
                  <m:oMath xmlns:m="http://schemas.openxmlformats.org/officeDocument/2006/math">
                    <m:r>
                      <a:rPr lang="fr-FR" sz="1800" i="1">
                        <a:latin typeface="Cambria Math" panose="02040503050406030204" pitchFamily="18" charset="0"/>
                      </a:rPr>
                      <m:t>𝜆</m:t>
                    </m:r>
                    <m:r>
                      <a:rPr lang="fr-FR" sz="1800" i="1">
                        <a:latin typeface="Cambria Math" panose="02040503050406030204" pitchFamily="18" charset="0"/>
                      </a:rPr>
                      <m:t>/2</m:t>
                    </m:r>
                  </m:oMath>
                </a14:m>
                <a:r>
                  <a:rPr lang="en-US" sz="1800" dirty="0"/>
                  <a:t> in size</a:t>
                </a:r>
              </a:p>
            </p:txBody>
          </p:sp>
        </mc:Choice>
        <mc:Fallback xmlns="">
          <p:sp>
            <p:nvSpPr>
              <p:cNvPr id="5" name="Espace réservé du contenu 2">
                <a:extLst>
                  <a:ext uri="{FF2B5EF4-FFF2-40B4-BE49-F238E27FC236}">
                    <a16:creationId xmlns:a16="http://schemas.microsoft.com/office/drawing/2014/main" id="{9490A90F-78CD-EA22-92D4-FA542A6FA335}"/>
                  </a:ext>
                </a:extLst>
              </p:cNvPr>
              <p:cNvSpPr>
                <a:spLocks noGrp="1" noRot="1" noChangeAspect="1" noMove="1" noResize="1" noEditPoints="1" noAdjustHandles="1" noChangeArrowheads="1" noChangeShapeType="1" noTextEdit="1"/>
              </p:cNvSpPr>
              <p:nvPr>
                <p:ph idx="1"/>
              </p:nvPr>
            </p:nvSpPr>
            <p:spPr>
              <a:xfrm>
                <a:off x="2611808" y="1650124"/>
                <a:ext cx="7823782" cy="4399820"/>
              </a:xfrm>
              <a:blipFill>
                <a:blip r:embed="rId2"/>
                <a:stretch>
                  <a:fillRect l="-810"/>
                </a:stretch>
              </a:blipFill>
            </p:spPr>
            <p:txBody>
              <a:bodyPr/>
              <a:lstStyle/>
              <a:p>
                <a:r>
                  <a:rPr lang="fr-FR">
                    <a:noFill/>
                  </a:rPr>
                  <a:t> </a:t>
                </a:r>
              </a:p>
            </p:txBody>
          </p:sp>
        </mc:Fallback>
      </mc:AlternateContent>
    </p:spTree>
    <p:extLst>
      <p:ext uri="{BB962C8B-B14F-4D97-AF65-F5344CB8AC3E}">
        <p14:creationId xmlns:p14="http://schemas.microsoft.com/office/powerpoint/2010/main" val="1982806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6774096-3CAC-789B-6AA2-9188AF2950CB}"/>
              </a:ext>
            </a:extLst>
          </p:cNvPr>
          <p:cNvSpPr txBox="1">
            <a:spLocks noGrp="1"/>
          </p:cNvSpPr>
          <p:nvPr>
            <p:ph type="title"/>
          </p:nvPr>
        </p:nvSpPr>
        <p:spPr>
          <a:xfrm>
            <a:off x="3749296" y="555555"/>
            <a:ext cx="6908194" cy="535440"/>
          </a:xfrm>
          <a:prstGeom prst="rect">
            <a:avLst/>
          </a:prstGeom>
        </p:spPr>
        <p:txBody>
          <a:bodyPr vert="horz" wrap="square" lIns="0" tIns="12102" rIns="0" bIns="0" rtlCol="0" anchor="t">
            <a:spAutoFit/>
          </a:bodyPr>
          <a:lstStyle/>
          <a:p>
            <a:pPr marL="11527">
              <a:lnSpc>
                <a:spcPct val="100000"/>
              </a:lnSpc>
              <a:spcBef>
                <a:spcPts val="95"/>
              </a:spcBef>
            </a:pPr>
            <a:r>
              <a:rPr spc="-5" dirty="0"/>
              <a:t>Elba</a:t>
            </a:r>
            <a:r>
              <a:rPr spc="-23" dirty="0"/>
              <a:t> </a:t>
            </a:r>
            <a:r>
              <a:rPr spc="-5" dirty="0"/>
              <a:t>Island</a:t>
            </a:r>
            <a:r>
              <a:rPr spc="-18" dirty="0"/>
              <a:t> </a:t>
            </a:r>
            <a:r>
              <a:rPr spc="-5" dirty="0"/>
              <a:t>Experiment</a:t>
            </a:r>
          </a:p>
        </p:txBody>
      </p:sp>
      <p:grpSp>
        <p:nvGrpSpPr>
          <p:cNvPr id="5" name="object 3">
            <a:extLst>
              <a:ext uri="{FF2B5EF4-FFF2-40B4-BE49-F238E27FC236}">
                <a16:creationId xmlns:a16="http://schemas.microsoft.com/office/drawing/2014/main" id="{78F0D06E-2057-F492-B424-E21D99B42FE1}"/>
              </a:ext>
            </a:extLst>
          </p:cNvPr>
          <p:cNvGrpSpPr/>
          <p:nvPr/>
        </p:nvGrpSpPr>
        <p:grpSpPr>
          <a:xfrm>
            <a:off x="3870839" y="1698478"/>
            <a:ext cx="6547949" cy="3872753"/>
            <a:chOff x="2526792" y="1871472"/>
            <a:chExt cx="7214870" cy="4267200"/>
          </a:xfrm>
        </p:grpSpPr>
        <p:pic>
          <p:nvPicPr>
            <p:cNvPr id="6" name="object 4">
              <a:extLst>
                <a:ext uri="{FF2B5EF4-FFF2-40B4-BE49-F238E27FC236}">
                  <a16:creationId xmlns:a16="http://schemas.microsoft.com/office/drawing/2014/main" id="{37A98154-222C-9D0E-B56D-5E2179793416}"/>
                </a:ext>
              </a:extLst>
            </p:cNvPr>
            <p:cNvPicPr/>
            <p:nvPr/>
          </p:nvPicPr>
          <p:blipFill>
            <a:blip r:embed="rId3" cstate="print"/>
            <a:stretch>
              <a:fillRect/>
            </a:stretch>
          </p:blipFill>
          <p:spPr>
            <a:xfrm>
              <a:off x="2526792" y="1871472"/>
              <a:ext cx="5638800" cy="4267200"/>
            </a:xfrm>
            <a:prstGeom prst="rect">
              <a:avLst/>
            </a:prstGeom>
          </p:spPr>
        </p:pic>
        <p:pic>
          <p:nvPicPr>
            <p:cNvPr id="7" name="object 5">
              <a:extLst>
                <a:ext uri="{FF2B5EF4-FFF2-40B4-BE49-F238E27FC236}">
                  <a16:creationId xmlns:a16="http://schemas.microsoft.com/office/drawing/2014/main" id="{6CE751C5-5194-D0D8-503E-BE4501A3B94A}"/>
                </a:ext>
              </a:extLst>
            </p:cNvPr>
            <p:cNvPicPr/>
            <p:nvPr/>
          </p:nvPicPr>
          <p:blipFill>
            <a:blip r:embed="rId4" cstate="print"/>
            <a:stretch>
              <a:fillRect/>
            </a:stretch>
          </p:blipFill>
          <p:spPr>
            <a:xfrm>
              <a:off x="7555992" y="2572512"/>
              <a:ext cx="2185416" cy="3294888"/>
            </a:xfrm>
            <a:prstGeom prst="rect">
              <a:avLst/>
            </a:prstGeom>
          </p:spPr>
        </p:pic>
      </p:grpSp>
      <p:sp>
        <p:nvSpPr>
          <p:cNvPr id="8" name="object 6">
            <a:extLst>
              <a:ext uri="{FF2B5EF4-FFF2-40B4-BE49-F238E27FC236}">
                <a16:creationId xmlns:a16="http://schemas.microsoft.com/office/drawing/2014/main" id="{990C34EA-D469-EB6A-F2D5-E76F80ED48B9}"/>
              </a:ext>
            </a:extLst>
          </p:cNvPr>
          <p:cNvSpPr txBox="1"/>
          <p:nvPr/>
        </p:nvSpPr>
        <p:spPr>
          <a:xfrm>
            <a:off x="8109369" y="5502074"/>
            <a:ext cx="1997465" cy="284649"/>
          </a:xfrm>
          <a:prstGeom prst="rect">
            <a:avLst/>
          </a:prstGeom>
          <a:solidFill>
            <a:srgbClr val="FFFC00"/>
          </a:solidFill>
          <a:ln w="24383">
            <a:solidFill>
              <a:srgbClr val="FF2800"/>
            </a:solidFill>
          </a:ln>
        </p:spPr>
        <p:txBody>
          <a:bodyPr vert="horz" wrap="square" lIns="0" tIns="32849" rIns="0" bIns="0" rtlCol="0">
            <a:spAutoFit/>
          </a:bodyPr>
          <a:lstStyle/>
          <a:p>
            <a:pPr marL="96823">
              <a:spcBef>
                <a:spcPts val="259"/>
              </a:spcBef>
            </a:pPr>
            <a:r>
              <a:rPr sz="1634" b="1" dirty="0">
                <a:solidFill>
                  <a:schemeClr val="bg1"/>
                </a:solidFill>
                <a:latin typeface="Times New Roman"/>
                <a:cs typeface="Times New Roman"/>
              </a:rPr>
              <a:t>TR</a:t>
            </a:r>
            <a:r>
              <a:rPr sz="1634" b="1" spc="-14" dirty="0">
                <a:solidFill>
                  <a:schemeClr val="bg1"/>
                </a:solidFill>
                <a:latin typeface="Times New Roman"/>
                <a:cs typeface="Times New Roman"/>
              </a:rPr>
              <a:t> </a:t>
            </a:r>
            <a:r>
              <a:rPr sz="1634" b="1" dirty="0">
                <a:solidFill>
                  <a:schemeClr val="bg1"/>
                </a:solidFill>
                <a:latin typeface="Times New Roman"/>
                <a:cs typeface="Times New Roman"/>
              </a:rPr>
              <a:t>=</a:t>
            </a:r>
            <a:r>
              <a:rPr sz="1634" b="1" spc="-14" dirty="0">
                <a:solidFill>
                  <a:schemeClr val="bg1"/>
                </a:solidFill>
                <a:latin typeface="Times New Roman"/>
                <a:cs typeface="Times New Roman"/>
              </a:rPr>
              <a:t> </a:t>
            </a:r>
            <a:r>
              <a:rPr sz="1634" b="1" dirty="0">
                <a:solidFill>
                  <a:schemeClr val="bg1"/>
                </a:solidFill>
                <a:latin typeface="Times New Roman"/>
                <a:cs typeface="Times New Roman"/>
              </a:rPr>
              <a:t>last</a:t>
            </a:r>
            <a:r>
              <a:rPr sz="1634" b="1" spc="-14" dirty="0">
                <a:solidFill>
                  <a:schemeClr val="bg1"/>
                </a:solidFill>
                <a:latin typeface="Times New Roman"/>
                <a:cs typeface="Times New Roman"/>
              </a:rPr>
              <a:t> </a:t>
            </a:r>
            <a:r>
              <a:rPr sz="1634" b="1" dirty="0">
                <a:solidFill>
                  <a:schemeClr val="bg1"/>
                </a:solidFill>
                <a:latin typeface="Times New Roman"/>
                <a:cs typeface="Times New Roman"/>
              </a:rPr>
              <a:t>in</a:t>
            </a:r>
            <a:r>
              <a:rPr sz="1634" b="1" spc="-14" dirty="0">
                <a:solidFill>
                  <a:schemeClr val="bg1"/>
                </a:solidFill>
                <a:latin typeface="Times New Roman"/>
                <a:cs typeface="Times New Roman"/>
              </a:rPr>
              <a:t> </a:t>
            </a:r>
            <a:r>
              <a:rPr sz="1634" b="1" spc="-23" dirty="0">
                <a:solidFill>
                  <a:schemeClr val="bg1"/>
                </a:solidFill>
                <a:latin typeface="Times New Roman"/>
                <a:cs typeface="Times New Roman"/>
              </a:rPr>
              <a:t>first</a:t>
            </a:r>
            <a:r>
              <a:rPr sz="1634" b="1" spc="-18" dirty="0">
                <a:solidFill>
                  <a:schemeClr val="bg1"/>
                </a:solidFill>
                <a:latin typeface="Times New Roman"/>
                <a:cs typeface="Times New Roman"/>
              </a:rPr>
              <a:t> </a:t>
            </a:r>
            <a:r>
              <a:rPr sz="1634" b="1" dirty="0">
                <a:solidFill>
                  <a:schemeClr val="bg1"/>
                </a:solidFill>
                <a:latin typeface="Times New Roman"/>
                <a:cs typeface="Times New Roman"/>
              </a:rPr>
              <a:t>out</a:t>
            </a:r>
            <a:endParaRPr sz="1634" dirty="0">
              <a:solidFill>
                <a:schemeClr val="bg1"/>
              </a:solidFill>
              <a:latin typeface="Times New Roman"/>
              <a:cs typeface="Times New Roman"/>
            </a:endParaRPr>
          </a:p>
        </p:txBody>
      </p:sp>
      <p:grpSp>
        <p:nvGrpSpPr>
          <p:cNvPr id="9" name="object 7">
            <a:extLst>
              <a:ext uri="{FF2B5EF4-FFF2-40B4-BE49-F238E27FC236}">
                <a16:creationId xmlns:a16="http://schemas.microsoft.com/office/drawing/2014/main" id="{FDE93873-D13E-FCCB-59CC-62FA409BCE11}"/>
              </a:ext>
            </a:extLst>
          </p:cNvPr>
          <p:cNvGrpSpPr/>
          <p:nvPr/>
        </p:nvGrpSpPr>
        <p:grpSpPr>
          <a:xfrm>
            <a:off x="1735221" y="2358421"/>
            <a:ext cx="2857539" cy="3012448"/>
            <a:chOff x="774191" y="2746248"/>
            <a:chExt cx="3148584" cy="3319272"/>
          </a:xfrm>
        </p:grpSpPr>
        <p:pic>
          <p:nvPicPr>
            <p:cNvPr id="11" name="object 9">
              <a:extLst>
                <a:ext uri="{FF2B5EF4-FFF2-40B4-BE49-F238E27FC236}">
                  <a16:creationId xmlns:a16="http://schemas.microsoft.com/office/drawing/2014/main" id="{C12CD902-AEFF-06E6-79BD-D5106CEB481E}"/>
                </a:ext>
              </a:extLst>
            </p:cNvPr>
            <p:cNvPicPr/>
            <p:nvPr/>
          </p:nvPicPr>
          <p:blipFill>
            <a:blip r:embed="rId5" cstate="print"/>
            <a:stretch>
              <a:fillRect/>
            </a:stretch>
          </p:blipFill>
          <p:spPr>
            <a:xfrm>
              <a:off x="774191" y="2746248"/>
              <a:ext cx="2212848" cy="3319272"/>
            </a:xfrm>
            <a:prstGeom prst="rect">
              <a:avLst/>
            </a:prstGeom>
          </p:spPr>
        </p:pic>
        <p:pic>
          <p:nvPicPr>
            <p:cNvPr id="12" name="object 10">
              <a:extLst>
                <a:ext uri="{FF2B5EF4-FFF2-40B4-BE49-F238E27FC236}">
                  <a16:creationId xmlns:a16="http://schemas.microsoft.com/office/drawing/2014/main" id="{A05E58BE-0EF0-D372-E0A0-7BA54CB75414}"/>
                </a:ext>
              </a:extLst>
            </p:cNvPr>
            <p:cNvPicPr/>
            <p:nvPr/>
          </p:nvPicPr>
          <p:blipFill>
            <a:blip r:embed="rId6" cstate="print"/>
            <a:stretch>
              <a:fillRect/>
            </a:stretch>
          </p:blipFill>
          <p:spPr>
            <a:xfrm>
              <a:off x="3474719" y="3547872"/>
              <a:ext cx="405384" cy="405384"/>
            </a:xfrm>
            <a:prstGeom prst="rect">
              <a:avLst/>
            </a:prstGeom>
          </p:spPr>
        </p:pic>
        <p:pic>
          <p:nvPicPr>
            <p:cNvPr id="13" name="object 11">
              <a:extLst>
                <a:ext uri="{FF2B5EF4-FFF2-40B4-BE49-F238E27FC236}">
                  <a16:creationId xmlns:a16="http://schemas.microsoft.com/office/drawing/2014/main" id="{EB70ACCC-1E15-1C7A-ABC4-73622DCA09A7}"/>
                </a:ext>
              </a:extLst>
            </p:cNvPr>
            <p:cNvPicPr/>
            <p:nvPr/>
          </p:nvPicPr>
          <p:blipFill>
            <a:blip r:embed="rId7" cstate="print"/>
            <a:stretch>
              <a:fillRect/>
            </a:stretch>
          </p:blipFill>
          <p:spPr>
            <a:xfrm>
              <a:off x="3617975" y="3624072"/>
              <a:ext cx="304800" cy="304800"/>
            </a:xfrm>
            <a:prstGeom prst="rect">
              <a:avLst/>
            </a:prstGeom>
          </p:spPr>
        </p:pic>
      </p:grpSp>
      <p:sp>
        <p:nvSpPr>
          <p:cNvPr id="14" name="object 12">
            <a:extLst>
              <a:ext uri="{FF2B5EF4-FFF2-40B4-BE49-F238E27FC236}">
                <a16:creationId xmlns:a16="http://schemas.microsoft.com/office/drawing/2014/main" id="{D93E1512-AC53-6C3E-0D09-77D14F60B958}"/>
              </a:ext>
            </a:extLst>
          </p:cNvPr>
          <p:cNvSpPr txBox="1"/>
          <p:nvPr/>
        </p:nvSpPr>
        <p:spPr>
          <a:xfrm>
            <a:off x="1946161" y="5571231"/>
            <a:ext cx="1513370" cy="536128"/>
          </a:xfrm>
          <a:prstGeom prst="rect">
            <a:avLst/>
          </a:prstGeom>
          <a:solidFill>
            <a:srgbClr val="FFFC00"/>
          </a:solidFill>
          <a:ln w="24383">
            <a:solidFill>
              <a:srgbClr val="FF2800"/>
            </a:solidFill>
          </a:ln>
        </p:spPr>
        <p:txBody>
          <a:bodyPr vert="horz" wrap="square" lIns="0" tIns="32849" rIns="0" bIns="0" rtlCol="0">
            <a:spAutoFit/>
          </a:bodyPr>
          <a:lstStyle/>
          <a:p>
            <a:pPr marL="93941" marR="133131">
              <a:spcBef>
                <a:spcPts val="259"/>
              </a:spcBef>
            </a:pPr>
            <a:r>
              <a:rPr sz="1634" b="1" dirty="0">
                <a:solidFill>
                  <a:schemeClr val="bg1"/>
                </a:solidFill>
                <a:latin typeface="Times New Roman"/>
                <a:cs typeface="Times New Roman"/>
              </a:rPr>
              <a:t>Focused </a:t>
            </a:r>
            <a:r>
              <a:rPr sz="1634" b="1" spc="-5" dirty="0">
                <a:solidFill>
                  <a:schemeClr val="bg1"/>
                </a:solidFill>
                <a:latin typeface="Times New Roman"/>
                <a:cs typeface="Times New Roman"/>
              </a:rPr>
              <a:t>pulse </a:t>
            </a:r>
            <a:r>
              <a:rPr sz="1634" b="1" spc="-394" dirty="0">
                <a:solidFill>
                  <a:schemeClr val="bg1"/>
                </a:solidFill>
                <a:latin typeface="Times New Roman"/>
                <a:cs typeface="Times New Roman"/>
              </a:rPr>
              <a:t> </a:t>
            </a:r>
            <a:r>
              <a:rPr sz="1634" b="1" spc="-5" dirty="0">
                <a:solidFill>
                  <a:schemeClr val="bg1"/>
                </a:solidFill>
                <a:latin typeface="Times New Roman"/>
                <a:cs typeface="Times New Roman"/>
              </a:rPr>
              <a:t>back</a:t>
            </a:r>
            <a:r>
              <a:rPr sz="1634" b="1" spc="-45" dirty="0">
                <a:solidFill>
                  <a:schemeClr val="bg1"/>
                </a:solidFill>
                <a:latin typeface="Times New Roman"/>
                <a:cs typeface="Times New Roman"/>
              </a:rPr>
              <a:t> </a:t>
            </a:r>
            <a:r>
              <a:rPr sz="1634" b="1" dirty="0">
                <a:solidFill>
                  <a:schemeClr val="bg1"/>
                </a:solidFill>
                <a:latin typeface="Times New Roman"/>
                <a:cs typeface="Times New Roman"/>
              </a:rPr>
              <a:t>at</a:t>
            </a:r>
            <a:r>
              <a:rPr sz="1634" b="1" spc="-41" dirty="0">
                <a:solidFill>
                  <a:schemeClr val="bg1"/>
                </a:solidFill>
                <a:latin typeface="Times New Roman"/>
                <a:cs typeface="Times New Roman"/>
              </a:rPr>
              <a:t> </a:t>
            </a:r>
            <a:r>
              <a:rPr sz="1634" b="1" spc="-5" dirty="0">
                <a:solidFill>
                  <a:schemeClr val="bg1"/>
                </a:solidFill>
                <a:latin typeface="Times New Roman"/>
                <a:cs typeface="Times New Roman"/>
              </a:rPr>
              <a:t>source</a:t>
            </a:r>
            <a:endParaRPr sz="1634" dirty="0">
              <a:solidFill>
                <a:schemeClr val="bg1"/>
              </a:solidFill>
              <a:latin typeface="Times New Roman"/>
              <a:cs typeface="Times New Roman"/>
            </a:endParaRPr>
          </a:p>
        </p:txBody>
      </p:sp>
      <p:sp>
        <p:nvSpPr>
          <p:cNvPr id="15" name="object 13">
            <a:extLst>
              <a:ext uri="{FF2B5EF4-FFF2-40B4-BE49-F238E27FC236}">
                <a16:creationId xmlns:a16="http://schemas.microsoft.com/office/drawing/2014/main" id="{32208C77-47E4-AF21-F302-3751304FCF9C}"/>
              </a:ext>
            </a:extLst>
          </p:cNvPr>
          <p:cNvSpPr txBox="1"/>
          <p:nvPr/>
        </p:nvSpPr>
        <p:spPr>
          <a:xfrm>
            <a:off x="2941551" y="6256801"/>
            <a:ext cx="1858576" cy="235679"/>
          </a:xfrm>
          <a:prstGeom prst="rect">
            <a:avLst/>
          </a:prstGeom>
        </p:spPr>
        <p:txBody>
          <a:bodyPr vert="horz" wrap="square" lIns="0" tIns="12102" rIns="0" bIns="0" rtlCol="0">
            <a:spAutoFit/>
          </a:bodyPr>
          <a:lstStyle/>
          <a:p>
            <a:pPr marL="11527">
              <a:spcBef>
                <a:spcPts val="95"/>
              </a:spcBef>
            </a:pPr>
            <a:r>
              <a:rPr sz="1452" i="1" spc="-5" dirty="0">
                <a:solidFill>
                  <a:srgbClr val="FFC000"/>
                </a:solidFill>
                <a:latin typeface="Arial"/>
                <a:cs typeface="Arial"/>
              </a:rPr>
              <a:t>P.</a:t>
            </a:r>
            <a:r>
              <a:rPr sz="1452" i="1" spc="-14" dirty="0">
                <a:solidFill>
                  <a:srgbClr val="FFC000"/>
                </a:solidFill>
                <a:latin typeface="Arial"/>
                <a:cs typeface="Arial"/>
              </a:rPr>
              <a:t> </a:t>
            </a:r>
            <a:r>
              <a:rPr sz="1452" i="1" spc="-5" dirty="0">
                <a:solidFill>
                  <a:srgbClr val="FFC000"/>
                </a:solidFill>
                <a:latin typeface="Arial"/>
                <a:cs typeface="Arial"/>
              </a:rPr>
              <a:t>Roux,</a:t>
            </a:r>
            <a:r>
              <a:rPr sz="1452" i="1" spc="-14" dirty="0">
                <a:solidFill>
                  <a:srgbClr val="FFC000"/>
                </a:solidFill>
                <a:latin typeface="Arial"/>
                <a:cs typeface="Arial"/>
              </a:rPr>
              <a:t> </a:t>
            </a:r>
            <a:r>
              <a:rPr sz="1452" i="1" spc="5" dirty="0">
                <a:solidFill>
                  <a:srgbClr val="FFC000"/>
                </a:solidFill>
                <a:latin typeface="Arial"/>
                <a:cs typeface="Arial"/>
              </a:rPr>
              <a:t>B</a:t>
            </a:r>
            <a:r>
              <a:rPr sz="1452" i="1" spc="377" dirty="0">
                <a:solidFill>
                  <a:srgbClr val="FFC000"/>
                </a:solidFill>
                <a:latin typeface="Arial"/>
                <a:cs typeface="Arial"/>
              </a:rPr>
              <a:t> </a:t>
            </a:r>
            <a:r>
              <a:rPr sz="1452" i="1" spc="-5" dirty="0">
                <a:solidFill>
                  <a:srgbClr val="FFC000"/>
                </a:solidFill>
                <a:latin typeface="Arial"/>
                <a:cs typeface="Arial"/>
              </a:rPr>
              <a:t>Kuperman</a:t>
            </a:r>
            <a:endParaRPr sz="1452" dirty="0">
              <a:solidFill>
                <a:srgbClr val="FFC000"/>
              </a:solidFill>
              <a:latin typeface="Arial"/>
              <a:cs typeface="Arial"/>
            </a:endParaRPr>
          </a:p>
        </p:txBody>
      </p:sp>
    </p:spTree>
    <p:extLst>
      <p:ext uri="{BB962C8B-B14F-4D97-AF65-F5344CB8AC3E}">
        <p14:creationId xmlns:p14="http://schemas.microsoft.com/office/powerpoint/2010/main" val="506554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FE6E445C-5BC6-97D2-7BF0-8B0C6C57A929}"/>
              </a:ext>
            </a:extLst>
          </p:cNvPr>
          <p:cNvSpPr>
            <a:spLocks noGrp="1"/>
          </p:cNvSpPr>
          <p:nvPr>
            <p:ph type="title"/>
          </p:nvPr>
        </p:nvSpPr>
        <p:spPr>
          <a:xfrm>
            <a:off x="2611808" y="808056"/>
            <a:ext cx="7958331" cy="1077229"/>
          </a:xfrm>
        </p:spPr>
        <p:txBody>
          <a:bodyPr/>
          <a:lstStyle/>
          <a:p>
            <a:r>
              <a:rPr lang="fr-FR" dirty="0"/>
              <a:t>Ambient noise</a:t>
            </a:r>
          </a:p>
        </p:txBody>
      </p:sp>
      <p:pic>
        <p:nvPicPr>
          <p:cNvPr id="11" name="object 2">
            <a:extLst>
              <a:ext uri="{FF2B5EF4-FFF2-40B4-BE49-F238E27FC236}">
                <a16:creationId xmlns:a16="http://schemas.microsoft.com/office/drawing/2014/main" id="{AE1FF263-9F13-1367-7D1E-FDEEE6CA734C}"/>
              </a:ext>
            </a:extLst>
          </p:cNvPr>
          <p:cNvPicPr>
            <a:picLocks noGrp="1"/>
          </p:cNvPicPr>
          <p:nvPr>
            <p:ph idx="1"/>
          </p:nvPr>
        </p:nvPicPr>
        <p:blipFill>
          <a:blip r:embed="rId2" cstate="print"/>
          <a:stretch>
            <a:fillRect/>
          </a:stretch>
        </p:blipFill>
        <p:spPr>
          <a:xfrm>
            <a:off x="2686416" y="943768"/>
            <a:ext cx="4513169" cy="5446522"/>
          </a:xfrm>
          <a:prstGeom prst="rect">
            <a:avLst/>
          </a:prstGeom>
        </p:spPr>
      </p:pic>
    </p:spTree>
    <p:extLst>
      <p:ext uri="{BB962C8B-B14F-4D97-AF65-F5344CB8AC3E}">
        <p14:creationId xmlns:p14="http://schemas.microsoft.com/office/powerpoint/2010/main" val="2127902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6D872-5007-C8BB-5AC3-E5EDF1B5A235}"/>
              </a:ext>
            </a:extLst>
          </p:cNvPr>
          <p:cNvSpPr/>
          <p:nvPr/>
        </p:nvSpPr>
        <p:spPr>
          <a:xfrm>
            <a:off x="3006969" y="1893744"/>
            <a:ext cx="6330462" cy="441373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bject 2">
            <a:extLst>
              <a:ext uri="{FF2B5EF4-FFF2-40B4-BE49-F238E27FC236}">
                <a16:creationId xmlns:a16="http://schemas.microsoft.com/office/drawing/2014/main" id="{60D653A9-181C-CF8E-5AB1-F9AD58C54AAE}"/>
              </a:ext>
            </a:extLst>
          </p:cNvPr>
          <p:cNvSpPr txBox="1">
            <a:spLocks noGrp="1"/>
          </p:cNvSpPr>
          <p:nvPr>
            <p:ph type="title"/>
          </p:nvPr>
        </p:nvSpPr>
        <p:spPr>
          <a:xfrm>
            <a:off x="2263140" y="808056"/>
            <a:ext cx="8306999" cy="517449"/>
          </a:xfrm>
          <a:prstGeom prst="rect">
            <a:avLst/>
          </a:prstGeom>
        </p:spPr>
        <p:txBody>
          <a:bodyPr vert="horz" wrap="square" lIns="0" tIns="29845" rIns="0" bIns="0" rtlCol="0">
            <a:spAutoFit/>
          </a:bodyPr>
          <a:lstStyle/>
          <a:p>
            <a:pPr marL="12065" marR="5080">
              <a:lnSpc>
                <a:spcPts val="3760"/>
              </a:lnSpc>
              <a:spcBef>
                <a:spcPts val="235"/>
              </a:spcBef>
              <a:tabLst>
                <a:tab pos="351790" algn="l"/>
                <a:tab pos="352425" algn="l"/>
              </a:tabLst>
            </a:pPr>
            <a:r>
              <a:rPr lang="en-GB" spc="5" dirty="0">
                <a:latin typeface="Arial"/>
                <a:cs typeface="Arial"/>
              </a:rPr>
              <a:t>Extracting coherent information from noise</a:t>
            </a:r>
            <a:endParaRPr lang="en-GB" dirty="0">
              <a:latin typeface="Arial"/>
              <a:cs typeface="Arial"/>
            </a:endParaRPr>
          </a:p>
        </p:txBody>
      </p:sp>
      <p:grpSp>
        <p:nvGrpSpPr>
          <p:cNvPr id="5" name="object 3">
            <a:extLst>
              <a:ext uri="{FF2B5EF4-FFF2-40B4-BE49-F238E27FC236}">
                <a16:creationId xmlns:a16="http://schemas.microsoft.com/office/drawing/2014/main" id="{08EBDC5E-389A-32E6-7419-FEC94CF003E3}"/>
              </a:ext>
            </a:extLst>
          </p:cNvPr>
          <p:cNvGrpSpPr/>
          <p:nvPr/>
        </p:nvGrpSpPr>
        <p:grpSpPr>
          <a:xfrm>
            <a:off x="3371087" y="2125115"/>
            <a:ext cx="4446593" cy="3438062"/>
            <a:chOff x="3371087" y="2529562"/>
            <a:chExt cx="4446593" cy="3438062"/>
          </a:xfrm>
        </p:grpSpPr>
        <p:sp>
          <p:nvSpPr>
            <p:cNvPr id="6" name="object 4">
              <a:extLst>
                <a:ext uri="{FF2B5EF4-FFF2-40B4-BE49-F238E27FC236}">
                  <a16:creationId xmlns:a16="http://schemas.microsoft.com/office/drawing/2014/main" id="{BFE72D3C-924E-F2F3-E02A-7A770DE94DA3}"/>
                </a:ext>
              </a:extLst>
            </p:cNvPr>
            <p:cNvSpPr/>
            <p:nvPr/>
          </p:nvSpPr>
          <p:spPr>
            <a:xfrm>
              <a:off x="3371087" y="3176477"/>
              <a:ext cx="2638425" cy="2412365"/>
            </a:xfrm>
            <a:custGeom>
              <a:avLst/>
              <a:gdLst/>
              <a:ahLst/>
              <a:cxnLst/>
              <a:rect l="l" t="t" r="r" b="b"/>
              <a:pathLst>
                <a:path w="2638425" h="2412365">
                  <a:moveTo>
                    <a:pt x="2637904" y="0"/>
                  </a:moveTo>
                  <a:lnTo>
                    <a:pt x="602932" y="0"/>
                  </a:lnTo>
                  <a:lnTo>
                    <a:pt x="0" y="602950"/>
                  </a:lnTo>
                  <a:lnTo>
                    <a:pt x="0" y="2411799"/>
                  </a:lnTo>
                  <a:lnTo>
                    <a:pt x="2034971" y="2411799"/>
                  </a:lnTo>
                  <a:lnTo>
                    <a:pt x="2637904" y="1808849"/>
                  </a:lnTo>
                  <a:lnTo>
                    <a:pt x="2637904" y="0"/>
                  </a:lnTo>
                  <a:close/>
                </a:path>
              </a:pathLst>
            </a:custGeom>
            <a:solidFill>
              <a:srgbClr val="C6E6E9"/>
            </a:solidFill>
          </p:spPr>
          <p:txBody>
            <a:bodyPr wrap="square" lIns="0" tIns="0" rIns="0" bIns="0" rtlCol="0"/>
            <a:lstStyle/>
            <a:p>
              <a:endParaRPr dirty="0"/>
            </a:p>
          </p:txBody>
        </p:sp>
        <p:sp>
          <p:nvSpPr>
            <p:cNvPr id="7" name="object 5">
              <a:extLst>
                <a:ext uri="{FF2B5EF4-FFF2-40B4-BE49-F238E27FC236}">
                  <a16:creationId xmlns:a16="http://schemas.microsoft.com/office/drawing/2014/main" id="{BAC6AB9E-75FF-C986-B355-B9A4AAF9BF2F}"/>
                </a:ext>
              </a:extLst>
            </p:cNvPr>
            <p:cNvSpPr/>
            <p:nvPr/>
          </p:nvSpPr>
          <p:spPr>
            <a:xfrm>
              <a:off x="3371087" y="3176476"/>
              <a:ext cx="2638425" cy="2412365"/>
            </a:xfrm>
            <a:custGeom>
              <a:avLst/>
              <a:gdLst/>
              <a:ahLst/>
              <a:cxnLst/>
              <a:rect l="l" t="t" r="r" b="b"/>
              <a:pathLst>
                <a:path w="2638425" h="2412365">
                  <a:moveTo>
                    <a:pt x="602932" y="0"/>
                  </a:moveTo>
                  <a:lnTo>
                    <a:pt x="0" y="602949"/>
                  </a:lnTo>
                  <a:lnTo>
                    <a:pt x="0" y="2411799"/>
                  </a:lnTo>
                  <a:lnTo>
                    <a:pt x="2034973" y="2411799"/>
                  </a:lnTo>
                  <a:lnTo>
                    <a:pt x="2637905" y="1808849"/>
                  </a:lnTo>
                  <a:lnTo>
                    <a:pt x="2637905" y="0"/>
                  </a:lnTo>
                  <a:lnTo>
                    <a:pt x="602932" y="0"/>
                  </a:lnTo>
                  <a:close/>
                </a:path>
              </a:pathLst>
            </a:custGeom>
            <a:ln w="9421">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5385EB6C-3178-E0B0-D86D-192B2154E689}"/>
                </a:ext>
              </a:extLst>
            </p:cNvPr>
            <p:cNvSpPr/>
            <p:nvPr/>
          </p:nvSpPr>
          <p:spPr>
            <a:xfrm>
              <a:off x="3371087" y="3176477"/>
              <a:ext cx="2638425" cy="603250"/>
            </a:xfrm>
            <a:custGeom>
              <a:avLst/>
              <a:gdLst/>
              <a:ahLst/>
              <a:cxnLst/>
              <a:rect l="l" t="t" r="r" b="b"/>
              <a:pathLst>
                <a:path w="2638425" h="603250">
                  <a:moveTo>
                    <a:pt x="2637904" y="0"/>
                  </a:moveTo>
                  <a:lnTo>
                    <a:pt x="602932" y="0"/>
                  </a:lnTo>
                  <a:lnTo>
                    <a:pt x="0" y="602950"/>
                  </a:lnTo>
                  <a:lnTo>
                    <a:pt x="2034971" y="602950"/>
                  </a:lnTo>
                  <a:lnTo>
                    <a:pt x="2637904" y="0"/>
                  </a:lnTo>
                  <a:close/>
                </a:path>
              </a:pathLst>
            </a:custGeom>
            <a:solidFill>
              <a:srgbClr val="D1EBED"/>
            </a:solidFill>
          </p:spPr>
          <p:txBody>
            <a:bodyPr wrap="square" lIns="0" tIns="0" rIns="0" bIns="0" rtlCol="0"/>
            <a:lstStyle/>
            <a:p>
              <a:endParaRPr/>
            </a:p>
          </p:txBody>
        </p:sp>
        <p:sp>
          <p:nvSpPr>
            <p:cNvPr id="9" name="object 7">
              <a:extLst>
                <a:ext uri="{FF2B5EF4-FFF2-40B4-BE49-F238E27FC236}">
                  <a16:creationId xmlns:a16="http://schemas.microsoft.com/office/drawing/2014/main" id="{11BD71CA-47F0-8FCE-BD5F-45FD3285DA95}"/>
                </a:ext>
              </a:extLst>
            </p:cNvPr>
            <p:cNvSpPr/>
            <p:nvPr/>
          </p:nvSpPr>
          <p:spPr>
            <a:xfrm>
              <a:off x="5406043" y="3176477"/>
              <a:ext cx="603250" cy="2412365"/>
            </a:xfrm>
            <a:custGeom>
              <a:avLst/>
              <a:gdLst/>
              <a:ahLst/>
              <a:cxnLst/>
              <a:rect l="l" t="t" r="r" b="b"/>
              <a:pathLst>
                <a:path w="603250" h="2412365">
                  <a:moveTo>
                    <a:pt x="602949" y="0"/>
                  </a:moveTo>
                  <a:lnTo>
                    <a:pt x="0" y="602950"/>
                  </a:lnTo>
                  <a:lnTo>
                    <a:pt x="0" y="2411799"/>
                  </a:lnTo>
                  <a:lnTo>
                    <a:pt x="602949" y="1808849"/>
                  </a:lnTo>
                  <a:lnTo>
                    <a:pt x="602949" y="0"/>
                  </a:lnTo>
                  <a:close/>
                </a:path>
              </a:pathLst>
            </a:custGeom>
            <a:solidFill>
              <a:srgbClr val="A5C0C2"/>
            </a:solidFill>
          </p:spPr>
          <p:txBody>
            <a:bodyPr wrap="square" lIns="0" tIns="0" rIns="0" bIns="0" rtlCol="0"/>
            <a:lstStyle/>
            <a:p>
              <a:endParaRPr/>
            </a:p>
          </p:txBody>
        </p:sp>
        <p:sp>
          <p:nvSpPr>
            <p:cNvPr id="10" name="object 8">
              <a:extLst>
                <a:ext uri="{FF2B5EF4-FFF2-40B4-BE49-F238E27FC236}">
                  <a16:creationId xmlns:a16="http://schemas.microsoft.com/office/drawing/2014/main" id="{CDFCF409-B02D-DA21-7EB7-13C9D8AFEA4C}"/>
                </a:ext>
              </a:extLst>
            </p:cNvPr>
            <p:cNvSpPr/>
            <p:nvPr/>
          </p:nvSpPr>
          <p:spPr>
            <a:xfrm>
              <a:off x="3371087" y="3176476"/>
              <a:ext cx="2638425" cy="2412365"/>
            </a:xfrm>
            <a:custGeom>
              <a:avLst/>
              <a:gdLst/>
              <a:ahLst/>
              <a:cxnLst/>
              <a:rect l="l" t="t" r="r" b="b"/>
              <a:pathLst>
                <a:path w="2638425" h="2412365">
                  <a:moveTo>
                    <a:pt x="0" y="602949"/>
                  </a:moveTo>
                  <a:lnTo>
                    <a:pt x="2034973" y="602949"/>
                  </a:lnTo>
                  <a:lnTo>
                    <a:pt x="2637905" y="0"/>
                  </a:lnTo>
                </a:path>
                <a:path w="2638425" h="2412365">
                  <a:moveTo>
                    <a:pt x="2034973" y="602949"/>
                  </a:moveTo>
                  <a:lnTo>
                    <a:pt x="2034973" y="2411799"/>
                  </a:lnTo>
                </a:path>
              </a:pathLst>
            </a:custGeom>
            <a:ln w="9421">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2CEF4CA5-8719-59E9-6CB4-3CE64E4B790E}"/>
                </a:ext>
              </a:extLst>
            </p:cNvPr>
            <p:cNvSpPr/>
            <p:nvPr/>
          </p:nvSpPr>
          <p:spPr>
            <a:xfrm>
              <a:off x="5707518" y="4187673"/>
              <a:ext cx="151130" cy="377190"/>
            </a:xfrm>
            <a:custGeom>
              <a:avLst/>
              <a:gdLst/>
              <a:ahLst/>
              <a:cxnLst/>
              <a:rect l="l" t="t" r="r" b="b"/>
              <a:pathLst>
                <a:path w="151129" h="377189">
                  <a:moveTo>
                    <a:pt x="75368" y="0"/>
                  </a:moveTo>
                  <a:lnTo>
                    <a:pt x="30856" y="36354"/>
                  </a:lnTo>
                  <a:lnTo>
                    <a:pt x="14541" y="77142"/>
                  </a:lnTo>
                  <a:lnTo>
                    <a:pt x="3842" y="128866"/>
                  </a:lnTo>
                  <a:lnTo>
                    <a:pt x="0" y="188422"/>
                  </a:lnTo>
                  <a:lnTo>
                    <a:pt x="3842" y="247978"/>
                  </a:lnTo>
                  <a:lnTo>
                    <a:pt x="14541" y="299701"/>
                  </a:lnTo>
                  <a:lnTo>
                    <a:pt x="30856" y="340489"/>
                  </a:lnTo>
                  <a:lnTo>
                    <a:pt x="51546" y="367238"/>
                  </a:lnTo>
                  <a:lnTo>
                    <a:pt x="75368" y="376844"/>
                  </a:lnTo>
                  <a:lnTo>
                    <a:pt x="99190" y="367238"/>
                  </a:lnTo>
                  <a:lnTo>
                    <a:pt x="119880" y="340489"/>
                  </a:lnTo>
                  <a:lnTo>
                    <a:pt x="136195" y="299701"/>
                  </a:lnTo>
                  <a:lnTo>
                    <a:pt x="146895" y="247978"/>
                  </a:lnTo>
                  <a:lnTo>
                    <a:pt x="150737" y="188422"/>
                  </a:lnTo>
                  <a:lnTo>
                    <a:pt x="146895" y="128866"/>
                  </a:lnTo>
                  <a:lnTo>
                    <a:pt x="136195" y="77142"/>
                  </a:lnTo>
                  <a:lnTo>
                    <a:pt x="119880" y="36354"/>
                  </a:lnTo>
                  <a:lnTo>
                    <a:pt x="99190" y="9605"/>
                  </a:lnTo>
                  <a:lnTo>
                    <a:pt x="75368" y="0"/>
                  </a:lnTo>
                  <a:close/>
                </a:path>
              </a:pathLst>
            </a:custGeom>
            <a:solidFill>
              <a:srgbClr val="A8D200"/>
            </a:solidFill>
          </p:spPr>
          <p:txBody>
            <a:bodyPr wrap="square" lIns="0" tIns="0" rIns="0" bIns="0" rtlCol="0"/>
            <a:lstStyle/>
            <a:p>
              <a:endParaRPr/>
            </a:p>
          </p:txBody>
        </p:sp>
        <p:sp>
          <p:nvSpPr>
            <p:cNvPr id="12" name="object 10">
              <a:extLst>
                <a:ext uri="{FF2B5EF4-FFF2-40B4-BE49-F238E27FC236}">
                  <a16:creationId xmlns:a16="http://schemas.microsoft.com/office/drawing/2014/main" id="{D439D8CB-6D30-7788-BEC5-35656E2E6D03}"/>
                </a:ext>
              </a:extLst>
            </p:cNvPr>
            <p:cNvSpPr/>
            <p:nvPr/>
          </p:nvSpPr>
          <p:spPr>
            <a:xfrm>
              <a:off x="5707517" y="4187673"/>
              <a:ext cx="151130" cy="377190"/>
            </a:xfrm>
            <a:custGeom>
              <a:avLst/>
              <a:gdLst/>
              <a:ahLst/>
              <a:cxnLst/>
              <a:rect l="l" t="t" r="r" b="b"/>
              <a:pathLst>
                <a:path w="151129" h="377189">
                  <a:moveTo>
                    <a:pt x="0" y="188421"/>
                  </a:moveTo>
                  <a:lnTo>
                    <a:pt x="3842" y="128866"/>
                  </a:lnTo>
                  <a:lnTo>
                    <a:pt x="14541" y="77142"/>
                  </a:lnTo>
                  <a:lnTo>
                    <a:pt x="30856" y="36354"/>
                  </a:lnTo>
                  <a:lnTo>
                    <a:pt x="51546" y="9605"/>
                  </a:lnTo>
                  <a:lnTo>
                    <a:pt x="75368" y="0"/>
                  </a:lnTo>
                  <a:lnTo>
                    <a:pt x="119880" y="36354"/>
                  </a:lnTo>
                  <a:lnTo>
                    <a:pt x="136195" y="77142"/>
                  </a:lnTo>
                  <a:lnTo>
                    <a:pt x="146895" y="128866"/>
                  </a:lnTo>
                  <a:lnTo>
                    <a:pt x="150737" y="188421"/>
                  </a:lnTo>
                  <a:lnTo>
                    <a:pt x="146895" y="247977"/>
                  </a:lnTo>
                  <a:lnTo>
                    <a:pt x="136195" y="299701"/>
                  </a:lnTo>
                  <a:lnTo>
                    <a:pt x="119880" y="340489"/>
                  </a:lnTo>
                  <a:lnTo>
                    <a:pt x="99191" y="367237"/>
                  </a:lnTo>
                  <a:lnTo>
                    <a:pt x="75368" y="376843"/>
                  </a:lnTo>
                  <a:lnTo>
                    <a:pt x="51546" y="367237"/>
                  </a:lnTo>
                  <a:lnTo>
                    <a:pt x="30856" y="340489"/>
                  </a:lnTo>
                  <a:lnTo>
                    <a:pt x="14541" y="299701"/>
                  </a:lnTo>
                  <a:lnTo>
                    <a:pt x="3842" y="247977"/>
                  </a:lnTo>
                  <a:lnTo>
                    <a:pt x="0" y="188421"/>
                  </a:lnTo>
                  <a:close/>
                </a:path>
              </a:pathLst>
            </a:custGeom>
            <a:ln w="9421">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7D08E3D4-9AC3-2358-17E1-0B6D1BD4BE06}"/>
                </a:ext>
              </a:extLst>
            </p:cNvPr>
            <p:cNvSpPr/>
            <p:nvPr/>
          </p:nvSpPr>
          <p:spPr>
            <a:xfrm>
              <a:off x="4426249" y="3358617"/>
              <a:ext cx="452755" cy="151130"/>
            </a:xfrm>
            <a:custGeom>
              <a:avLst/>
              <a:gdLst/>
              <a:ahLst/>
              <a:cxnLst/>
              <a:rect l="l" t="t" r="r" b="b"/>
              <a:pathLst>
                <a:path w="452754" h="151129">
                  <a:moveTo>
                    <a:pt x="226105" y="0"/>
                  </a:moveTo>
                  <a:lnTo>
                    <a:pt x="154639" y="3842"/>
                  </a:lnTo>
                  <a:lnTo>
                    <a:pt x="92570" y="14541"/>
                  </a:lnTo>
                  <a:lnTo>
                    <a:pt x="43625" y="30857"/>
                  </a:lnTo>
                  <a:lnTo>
                    <a:pt x="11527" y="51546"/>
                  </a:lnTo>
                  <a:lnTo>
                    <a:pt x="0" y="75369"/>
                  </a:lnTo>
                  <a:lnTo>
                    <a:pt x="11527" y="99191"/>
                  </a:lnTo>
                  <a:lnTo>
                    <a:pt x="43625" y="119880"/>
                  </a:lnTo>
                  <a:lnTo>
                    <a:pt x="92570" y="136195"/>
                  </a:lnTo>
                  <a:lnTo>
                    <a:pt x="154639" y="146895"/>
                  </a:lnTo>
                  <a:lnTo>
                    <a:pt x="226105" y="150737"/>
                  </a:lnTo>
                  <a:lnTo>
                    <a:pt x="297572" y="146895"/>
                  </a:lnTo>
                  <a:lnTo>
                    <a:pt x="359641" y="136195"/>
                  </a:lnTo>
                  <a:lnTo>
                    <a:pt x="408587" y="119880"/>
                  </a:lnTo>
                  <a:lnTo>
                    <a:pt x="440685" y="99191"/>
                  </a:lnTo>
                  <a:lnTo>
                    <a:pt x="452212" y="75369"/>
                  </a:lnTo>
                  <a:lnTo>
                    <a:pt x="440685" y="51546"/>
                  </a:lnTo>
                  <a:lnTo>
                    <a:pt x="408587" y="30857"/>
                  </a:lnTo>
                  <a:lnTo>
                    <a:pt x="359641" y="14541"/>
                  </a:lnTo>
                  <a:lnTo>
                    <a:pt x="297572" y="3842"/>
                  </a:lnTo>
                  <a:lnTo>
                    <a:pt x="226105" y="0"/>
                  </a:lnTo>
                  <a:close/>
                </a:path>
              </a:pathLst>
            </a:custGeom>
            <a:solidFill>
              <a:srgbClr val="A8D200"/>
            </a:solidFill>
          </p:spPr>
          <p:txBody>
            <a:bodyPr wrap="square" lIns="0" tIns="0" rIns="0" bIns="0" rtlCol="0"/>
            <a:lstStyle/>
            <a:p>
              <a:endParaRPr/>
            </a:p>
          </p:txBody>
        </p:sp>
        <p:sp>
          <p:nvSpPr>
            <p:cNvPr id="14" name="object 12">
              <a:extLst>
                <a:ext uri="{FF2B5EF4-FFF2-40B4-BE49-F238E27FC236}">
                  <a16:creationId xmlns:a16="http://schemas.microsoft.com/office/drawing/2014/main" id="{A752B1DC-A139-C08B-6EF6-042F8DC99A10}"/>
                </a:ext>
              </a:extLst>
            </p:cNvPr>
            <p:cNvSpPr/>
            <p:nvPr/>
          </p:nvSpPr>
          <p:spPr>
            <a:xfrm>
              <a:off x="4426249" y="2831036"/>
              <a:ext cx="3216275" cy="1509395"/>
            </a:xfrm>
            <a:custGeom>
              <a:avLst/>
              <a:gdLst/>
              <a:ahLst/>
              <a:cxnLst/>
              <a:rect l="l" t="t" r="r" b="b"/>
              <a:pathLst>
                <a:path w="3216275" h="1509395">
                  <a:moveTo>
                    <a:pt x="0" y="602949"/>
                  </a:moveTo>
                  <a:lnTo>
                    <a:pt x="11527" y="579127"/>
                  </a:lnTo>
                  <a:lnTo>
                    <a:pt x="43625" y="558438"/>
                  </a:lnTo>
                  <a:lnTo>
                    <a:pt x="92570" y="542122"/>
                  </a:lnTo>
                  <a:lnTo>
                    <a:pt x="154639" y="531423"/>
                  </a:lnTo>
                  <a:lnTo>
                    <a:pt x="226106" y="527581"/>
                  </a:lnTo>
                  <a:lnTo>
                    <a:pt x="297573" y="531423"/>
                  </a:lnTo>
                  <a:lnTo>
                    <a:pt x="359641" y="542122"/>
                  </a:lnTo>
                  <a:lnTo>
                    <a:pt x="408587" y="558438"/>
                  </a:lnTo>
                  <a:lnTo>
                    <a:pt x="440685" y="579127"/>
                  </a:lnTo>
                  <a:lnTo>
                    <a:pt x="452212" y="602949"/>
                  </a:lnTo>
                  <a:lnTo>
                    <a:pt x="440685" y="626772"/>
                  </a:lnTo>
                  <a:lnTo>
                    <a:pt x="408587" y="647461"/>
                  </a:lnTo>
                  <a:lnTo>
                    <a:pt x="359641" y="663776"/>
                  </a:lnTo>
                  <a:lnTo>
                    <a:pt x="297573" y="674476"/>
                  </a:lnTo>
                  <a:lnTo>
                    <a:pt x="226106" y="678318"/>
                  </a:lnTo>
                  <a:lnTo>
                    <a:pt x="154639" y="674476"/>
                  </a:lnTo>
                  <a:lnTo>
                    <a:pt x="92570" y="663776"/>
                  </a:lnTo>
                  <a:lnTo>
                    <a:pt x="43625" y="647461"/>
                  </a:lnTo>
                  <a:lnTo>
                    <a:pt x="11527" y="626772"/>
                  </a:lnTo>
                  <a:lnTo>
                    <a:pt x="0" y="602949"/>
                  </a:lnTo>
                  <a:close/>
                </a:path>
                <a:path w="3216275" h="1509395">
                  <a:moveTo>
                    <a:pt x="226106" y="602949"/>
                  </a:moveTo>
                  <a:lnTo>
                    <a:pt x="227676" y="0"/>
                  </a:lnTo>
                </a:path>
                <a:path w="3216275" h="1509395">
                  <a:moveTo>
                    <a:pt x="1356883" y="1507700"/>
                  </a:moveTo>
                  <a:lnTo>
                    <a:pt x="3216122" y="1509267"/>
                  </a:lnTo>
                </a:path>
              </a:pathLst>
            </a:custGeom>
            <a:ln w="9421">
              <a:solidFill>
                <a:srgbClr val="0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59E432E3-A881-E2AA-EFD7-C0D377662975}"/>
                </a:ext>
              </a:extLst>
            </p:cNvPr>
            <p:cNvSpPr/>
            <p:nvPr/>
          </p:nvSpPr>
          <p:spPr>
            <a:xfrm>
              <a:off x="7592094" y="4302577"/>
              <a:ext cx="75565" cy="75565"/>
            </a:xfrm>
            <a:custGeom>
              <a:avLst/>
              <a:gdLst/>
              <a:ahLst/>
              <a:cxnLst/>
              <a:rect l="l" t="t" r="r" b="b"/>
              <a:pathLst>
                <a:path w="75565" h="75564">
                  <a:moveTo>
                    <a:pt x="63" y="0"/>
                  </a:moveTo>
                  <a:lnTo>
                    <a:pt x="0" y="75369"/>
                  </a:lnTo>
                  <a:lnTo>
                    <a:pt x="75401" y="37748"/>
                  </a:lnTo>
                  <a:lnTo>
                    <a:pt x="63" y="0"/>
                  </a:lnTo>
                  <a:close/>
                </a:path>
              </a:pathLst>
            </a:custGeom>
            <a:solidFill>
              <a:srgbClr val="000000"/>
            </a:solidFill>
          </p:spPr>
          <p:txBody>
            <a:bodyPr wrap="square" lIns="0" tIns="0" rIns="0" bIns="0" rtlCol="0"/>
            <a:lstStyle/>
            <a:p>
              <a:endParaRPr/>
            </a:p>
          </p:txBody>
        </p:sp>
        <p:sp>
          <p:nvSpPr>
            <p:cNvPr id="16" name="object 14">
              <a:extLst>
                <a:ext uri="{FF2B5EF4-FFF2-40B4-BE49-F238E27FC236}">
                  <a16:creationId xmlns:a16="http://schemas.microsoft.com/office/drawing/2014/main" id="{2DDC863B-6301-2B25-2F34-C851D0A83CC7}"/>
                </a:ext>
              </a:extLst>
            </p:cNvPr>
            <p:cNvSpPr/>
            <p:nvPr/>
          </p:nvSpPr>
          <p:spPr>
            <a:xfrm>
              <a:off x="4652039" y="2831406"/>
              <a:ext cx="2839720" cy="1905"/>
            </a:xfrm>
            <a:custGeom>
              <a:avLst/>
              <a:gdLst/>
              <a:ahLst/>
              <a:cxnLst/>
              <a:rect l="l" t="t" r="r" b="b"/>
              <a:pathLst>
                <a:path w="2839720" h="1905">
                  <a:moveTo>
                    <a:pt x="0" y="0"/>
                  </a:moveTo>
                  <a:lnTo>
                    <a:pt x="2839520" y="1572"/>
                  </a:lnTo>
                </a:path>
              </a:pathLst>
            </a:custGeom>
            <a:ln w="9421">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1719F3C4-36EB-56D4-E319-2498EB66A11A}"/>
                </a:ext>
              </a:extLst>
            </p:cNvPr>
            <p:cNvSpPr/>
            <p:nvPr/>
          </p:nvSpPr>
          <p:spPr>
            <a:xfrm>
              <a:off x="7441293" y="2795268"/>
              <a:ext cx="75565" cy="75565"/>
            </a:xfrm>
            <a:custGeom>
              <a:avLst/>
              <a:gdLst/>
              <a:ahLst/>
              <a:cxnLst/>
              <a:rect l="l" t="t" r="r" b="b"/>
              <a:pathLst>
                <a:path w="75565" h="75564">
                  <a:moveTo>
                    <a:pt x="41" y="0"/>
                  </a:moveTo>
                  <a:lnTo>
                    <a:pt x="0" y="75368"/>
                  </a:lnTo>
                  <a:lnTo>
                    <a:pt x="75389" y="37725"/>
                  </a:lnTo>
                  <a:lnTo>
                    <a:pt x="41" y="0"/>
                  </a:lnTo>
                  <a:close/>
                </a:path>
              </a:pathLst>
            </a:custGeom>
            <a:solidFill>
              <a:srgbClr val="000000"/>
            </a:solidFill>
          </p:spPr>
          <p:txBody>
            <a:bodyPr wrap="square" lIns="0" tIns="0" rIns="0" bIns="0" rtlCol="0"/>
            <a:lstStyle/>
            <a:p>
              <a:endParaRPr/>
            </a:p>
          </p:txBody>
        </p:sp>
        <p:sp>
          <p:nvSpPr>
            <p:cNvPr id="18" name="object 16">
              <a:extLst>
                <a:ext uri="{FF2B5EF4-FFF2-40B4-BE49-F238E27FC236}">
                  <a16:creationId xmlns:a16="http://schemas.microsoft.com/office/drawing/2014/main" id="{6B206A4D-7364-256D-823B-6A44E7FF1F8C}"/>
                </a:ext>
              </a:extLst>
            </p:cNvPr>
            <p:cNvSpPr/>
            <p:nvPr/>
          </p:nvSpPr>
          <p:spPr>
            <a:xfrm>
              <a:off x="5596136" y="2529562"/>
              <a:ext cx="2196465" cy="3223895"/>
            </a:xfrm>
            <a:custGeom>
              <a:avLst/>
              <a:gdLst/>
              <a:ahLst/>
              <a:cxnLst/>
              <a:rect l="l" t="t" r="r" b="b"/>
              <a:pathLst>
                <a:path w="2196465" h="3223895">
                  <a:moveTo>
                    <a:pt x="3032" y="358507"/>
                  </a:moveTo>
                  <a:lnTo>
                    <a:pt x="2089" y="348406"/>
                  </a:lnTo>
                  <a:lnTo>
                    <a:pt x="947" y="338199"/>
                  </a:lnTo>
                  <a:lnTo>
                    <a:pt x="90" y="327781"/>
                  </a:lnTo>
                  <a:lnTo>
                    <a:pt x="0" y="317047"/>
                  </a:lnTo>
                  <a:lnTo>
                    <a:pt x="935" y="308703"/>
                  </a:lnTo>
                  <a:lnTo>
                    <a:pt x="2515" y="301515"/>
                  </a:lnTo>
                  <a:lnTo>
                    <a:pt x="4265" y="294532"/>
                  </a:lnTo>
                  <a:lnTo>
                    <a:pt x="5711" y="286805"/>
                  </a:lnTo>
                  <a:lnTo>
                    <a:pt x="13300" y="220984"/>
                  </a:lnTo>
                  <a:lnTo>
                    <a:pt x="19257" y="153494"/>
                  </a:lnTo>
                  <a:lnTo>
                    <a:pt x="23516" y="94816"/>
                  </a:lnTo>
                  <a:lnTo>
                    <a:pt x="25980" y="46498"/>
                  </a:lnTo>
                  <a:lnTo>
                    <a:pt x="26668" y="37309"/>
                  </a:lnTo>
                  <a:lnTo>
                    <a:pt x="28646" y="25067"/>
                  </a:lnTo>
                  <a:lnTo>
                    <a:pt x="33158" y="0"/>
                  </a:lnTo>
                  <a:lnTo>
                    <a:pt x="33669" y="15447"/>
                  </a:lnTo>
                  <a:lnTo>
                    <a:pt x="34061" y="31215"/>
                  </a:lnTo>
                  <a:lnTo>
                    <a:pt x="34672" y="46778"/>
                  </a:lnTo>
                  <a:lnTo>
                    <a:pt x="42445" y="100834"/>
                  </a:lnTo>
                  <a:lnTo>
                    <a:pt x="47007" y="123253"/>
                  </a:lnTo>
                  <a:lnTo>
                    <a:pt x="48572" y="176001"/>
                  </a:lnTo>
                  <a:lnTo>
                    <a:pt x="50371" y="228653"/>
                  </a:lnTo>
                  <a:lnTo>
                    <a:pt x="52346" y="281248"/>
                  </a:lnTo>
                  <a:lnTo>
                    <a:pt x="54440" y="333823"/>
                  </a:lnTo>
                  <a:lnTo>
                    <a:pt x="56594" y="386418"/>
                  </a:lnTo>
                  <a:lnTo>
                    <a:pt x="58752" y="439070"/>
                  </a:lnTo>
                  <a:lnTo>
                    <a:pt x="60856" y="491818"/>
                  </a:lnTo>
                  <a:lnTo>
                    <a:pt x="61344" y="438602"/>
                  </a:lnTo>
                  <a:lnTo>
                    <a:pt x="61774" y="385223"/>
                  </a:lnTo>
                  <a:lnTo>
                    <a:pt x="62232" y="331790"/>
                  </a:lnTo>
                  <a:lnTo>
                    <a:pt x="62807" y="278412"/>
                  </a:lnTo>
                  <a:lnTo>
                    <a:pt x="63586" y="225196"/>
                  </a:lnTo>
                  <a:lnTo>
                    <a:pt x="62995" y="175202"/>
                  </a:lnTo>
                  <a:lnTo>
                    <a:pt x="61552" y="122681"/>
                  </a:lnTo>
                  <a:lnTo>
                    <a:pt x="62477" y="75201"/>
                  </a:lnTo>
                  <a:lnTo>
                    <a:pt x="68995" y="40332"/>
                  </a:lnTo>
                  <a:lnTo>
                    <a:pt x="75069" y="43987"/>
                  </a:lnTo>
                  <a:lnTo>
                    <a:pt x="77745" y="83041"/>
                  </a:lnTo>
                  <a:lnTo>
                    <a:pt x="78839" y="136592"/>
                  </a:lnTo>
                  <a:lnTo>
                    <a:pt x="80165" y="183735"/>
                  </a:lnTo>
                  <a:lnTo>
                    <a:pt x="83412" y="235621"/>
                  </a:lnTo>
                  <a:lnTo>
                    <a:pt x="87261" y="285407"/>
                  </a:lnTo>
                  <a:lnTo>
                    <a:pt x="90948" y="335610"/>
                  </a:lnTo>
                  <a:lnTo>
                    <a:pt x="93712" y="388748"/>
                  </a:lnTo>
                  <a:lnTo>
                    <a:pt x="93079" y="341700"/>
                  </a:lnTo>
                  <a:lnTo>
                    <a:pt x="92358" y="294648"/>
                  </a:lnTo>
                  <a:lnTo>
                    <a:pt x="91681" y="247594"/>
                  </a:lnTo>
                  <a:lnTo>
                    <a:pt x="91179" y="200541"/>
                  </a:lnTo>
                  <a:lnTo>
                    <a:pt x="90982" y="153494"/>
                  </a:lnTo>
                  <a:lnTo>
                    <a:pt x="91153" y="143251"/>
                  </a:lnTo>
                  <a:lnTo>
                    <a:pt x="91664" y="131228"/>
                  </a:lnTo>
                  <a:lnTo>
                    <a:pt x="92518" y="122778"/>
                  </a:lnTo>
                  <a:lnTo>
                    <a:pt x="93712" y="123253"/>
                  </a:lnTo>
                  <a:lnTo>
                    <a:pt x="95976" y="139647"/>
                  </a:lnTo>
                  <a:lnTo>
                    <a:pt x="97268" y="157834"/>
                  </a:lnTo>
                  <a:lnTo>
                    <a:pt x="98211" y="176655"/>
                  </a:lnTo>
                  <a:lnTo>
                    <a:pt x="99423" y="194954"/>
                  </a:lnTo>
                  <a:lnTo>
                    <a:pt x="103594" y="245246"/>
                  </a:lnTo>
                  <a:lnTo>
                    <a:pt x="107131" y="295639"/>
                  </a:lnTo>
                  <a:lnTo>
                    <a:pt x="110213" y="346662"/>
                  </a:lnTo>
                  <a:lnTo>
                    <a:pt x="113020" y="398839"/>
                  </a:lnTo>
                  <a:lnTo>
                    <a:pt x="114658" y="429592"/>
                  </a:lnTo>
                  <a:lnTo>
                    <a:pt x="116539" y="463395"/>
                  </a:lnTo>
                  <a:lnTo>
                    <a:pt x="118087" y="490688"/>
                  </a:lnTo>
                  <a:lnTo>
                    <a:pt x="118731" y="501910"/>
                  </a:lnTo>
                  <a:lnTo>
                    <a:pt x="120259" y="479212"/>
                  </a:lnTo>
                  <a:lnTo>
                    <a:pt x="121890" y="456407"/>
                  </a:lnTo>
                  <a:lnTo>
                    <a:pt x="123295" y="433392"/>
                  </a:lnTo>
                  <a:lnTo>
                    <a:pt x="124140" y="410059"/>
                  </a:lnTo>
                  <a:lnTo>
                    <a:pt x="125324" y="335274"/>
                  </a:lnTo>
                  <a:lnTo>
                    <a:pt x="125628" y="271126"/>
                  </a:lnTo>
                  <a:lnTo>
                    <a:pt x="125350" y="217751"/>
                  </a:lnTo>
                  <a:lnTo>
                    <a:pt x="124790" y="175285"/>
                  </a:lnTo>
                  <a:lnTo>
                    <a:pt x="124244" y="143865"/>
                  </a:lnTo>
                  <a:lnTo>
                    <a:pt x="124012" y="123628"/>
                  </a:lnTo>
                  <a:lnTo>
                    <a:pt x="124391" y="114709"/>
                  </a:lnTo>
                  <a:lnTo>
                    <a:pt x="125680" y="117246"/>
                  </a:lnTo>
                  <a:lnTo>
                    <a:pt x="128177" y="131375"/>
                  </a:lnTo>
                  <a:lnTo>
                    <a:pt x="132181" y="157232"/>
                  </a:lnTo>
                  <a:lnTo>
                    <a:pt x="137989" y="194954"/>
                  </a:lnTo>
                  <a:lnTo>
                    <a:pt x="141393" y="248408"/>
                  </a:lnTo>
                  <a:lnTo>
                    <a:pt x="144560" y="302494"/>
                  </a:lnTo>
                  <a:lnTo>
                    <a:pt x="147840" y="356586"/>
                  </a:lnTo>
                  <a:lnTo>
                    <a:pt x="151586" y="410059"/>
                  </a:lnTo>
                  <a:lnTo>
                    <a:pt x="156697" y="467748"/>
                  </a:lnTo>
                  <a:lnTo>
                    <a:pt x="160026" y="501910"/>
                  </a:lnTo>
                  <a:lnTo>
                    <a:pt x="160446" y="448043"/>
                  </a:lnTo>
                  <a:lnTo>
                    <a:pt x="160516" y="394045"/>
                  </a:lnTo>
                  <a:lnTo>
                    <a:pt x="160450" y="339995"/>
                  </a:lnTo>
                  <a:lnTo>
                    <a:pt x="160456" y="285971"/>
                  </a:lnTo>
                  <a:lnTo>
                    <a:pt x="160747" y="232052"/>
                  </a:lnTo>
                  <a:lnTo>
                    <a:pt x="161533" y="178315"/>
                  </a:lnTo>
                  <a:lnTo>
                    <a:pt x="163026" y="124838"/>
                  </a:lnTo>
                  <a:lnTo>
                    <a:pt x="165435" y="71701"/>
                  </a:lnTo>
                  <a:lnTo>
                    <a:pt x="167777" y="67307"/>
                  </a:lnTo>
                  <a:lnTo>
                    <a:pt x="171469" y="90327"/>
                  </a:lnTo>
                  <a:lnTo>
                    <a:pt x="175606" y="124482"/>
                  </a:lnTo>
                  <a:lnTo>
                    <a:pt x="179284" y="153494"/>
                  </a:lnTo>
                  <a:lnTo>
                    <a:pt x="185514" y="215116"/>
                  </a:lnTo>
                  <a:lnTo>
                    <a:pt x="190152" y="276713"/>
                  </a:lnTo>
                  <a:lnTo>
                    <a:pt x="191403" y="327701"/>
                  </a:lnTo>
                  <a:lnTo>
                    <a:pt x="192071" y="353298"/>
                  </a:lnTo>
                  <a:lnTo>
                    <a:pt x="192881" y="378689"/>
                  </a:lnTo>
                  <a:lnTo>
                    <a:pt x="193710" y="403271"/>
                  </a:lnTo>
                  <a:lnTo>
                    <a:pt x="194694" y="432590"/>
                  </a:lnTo>
                  <a:lnTo>
                    <a:pt x="195518" y="452884"/>
                  </a:lnTo>
                  <a:lnTo>
                    <a:pt x="195863" y="450391"/>
                  </a:lnTo>
                  <a:lnTo>
                    <a:pt x="195524" y="415926"/>
                  </a:lnTo>
                  <a:lnTo>
                    <a:pt x="194652" y="362203"/>
                  </a:lnTo>
                  <a:lnTo>
                    <a:pt x="193462" y="298150"/>
                  </a:lnTo>
                  <a:lnTo>
                    <a:pt x="192172" y="232697"/>
                  </a:lnTo>
                  <a:lnTo>
                    <a:pt x="190996" y="174775"/>
                  </a:lnTo>
                  <a:lnTo>
                    <a:pt x="190152" y="133311"/>
                  </a:lnTo>
                  <a:lnTo>
                    <a:pt x="190067" y="111237"/>
                  </a:lnTo>
                  <a:lnTo>
                    <a:pt x="189470" y="87800"/>
                  </a:lnTo>
                  <a:lnTo>
                    <a:pt x="189896" y="66679"/>
                  </a:lnTo>
                  <a:lnTo>
                    <a:pt x="192881" y="51551"/>
                  </a:lnTo>
                  <a:lnTo>
                    <a:pt x="204001" y="101941"/>
                  </a:lnTo>
                  <a:lnTo>
                    <a:pt x="205253" y="143274"/>
                  </a:lnTo>
                  <a:lnTo>
                    <a:pt x="205409" y="164191"/>
                  </a:lnTo>
                  <a:lnTo>
                    <a:pt x="206731" y="183735"/>
                  </a:lnTo>
                  <a:lnTo>
                    <a:pt x="208731" y="193841"/>
                  </a:lnTo>
                  <a:lnTo>
                    <a:pt x="211627" y="201523"/>
                  </a:lnTo>
                  <a:lnTo>
                    <a:pt x="214855" y="208153"/>
                  </a:lnTo>
                  <a:lnTo>
                    <a:pt x="217851" y="215103"/>
                  </a:lnTo>
                  <a:lnTo>
                    <a:pt x="218405" y="230411"/>
                  </a:lnTo>
                  <a:lnTo>
                    <a:pt x="218874" y="245921"/>
                  </a:lnTo>
                  <a:lnTo>
                    <a:pt x="219514" y="261425"/>
                  </a:lnTo>
                  <a:lnTo>
                    <a:pt x="223430" y="301790"/>
                  </a:lnTo>
                  <a:lnTo>
                    <a:pt x="230133" y="349826"/>
                  </a:lnTo>
                  <a:lnTo>
                    <a:pt x="231447" y="358507"/>
                  </a:lnTo>
                  <a:lnTo>
                    <a:pt x="232169" y="376330"/>
                  </a:lnTo>
                  <a:lnTo>
                    <a:pt x="234430" y="430209"/>
                  </a:lnTo>
                  <a:lnTo>
                    <a:pt x="236136" y="484133"/>
                  </a:lnTo>
                  <a:lnTo>
                    <a:pt x="236861" y="504421"/>
                  </a:lnTo>
                  <a:lnTo>
                    <a:pt x="237160" y="501910"/>
                  </a:lnTo>
                  <a:lnTo>
                    <a:pt x="236861" y="476039"/>
                  </a:lnTo>
                  <a:lnTo>
                    <a:pt x="236136" y="450374"/>
                  </a:lnTo>
                  <a:lnTo>
                    <a:pt x="235240" y="424709"/>
                  </a:lnTo>
                  <a:lnTo>
                    <a:pt x="234430" y="398839"/>
                  </a:lnTo>
                  <a:lnTo>
                    <a:pt x="234986" y="340731"/>
                  </a:lnTo>
                  <a:lnTo>
                    <a:pt x="235439" y="286515"/>
                  </a:lnTo>
                  <a:lnTo>
                    <a:pt x="236243" y="234850"/>
                  </a:lnTo>
                  <a:lnTo>
                    <a:pt x="237851" y="184401"/>
                  </a:lnTo>
                  <a:lnTo>
                    <a:pt x="240718" y="133827"/>
                  </a:lnTo>
                  <a:lnTo>
                    <a:pt x="245296" y="81792"/>
                  </a:lnTo>
                  <a:lnTo>
                    <a:pt x="245851" y="92206"/>
                  </a:lnTo>
                  <a:lnTo>
                    <a:pt x="246320" y="102933"/>
                  </a:lnTo>
                  <a:lnTo>
                    <a:pt x="246960" y="113456"/>
                  </a:lnTo>
                  <a:lnTo>
                    <a:pt x="254705" y="161473"/>
                  </a:lnTo>
                  <a:lnTo>
                    <a:pt x="259146" y="183735"/>
                  </a:lnTo>
                  <a:lnTo>
                    <a:pt x="261360" y="218435"/>
                  </a:lnTo>
                  <a:lnTo>
                    <a:pt x="264156" y="248722"/>
                  </a:lnTo>
                  <a:lnTo>
                    <a:pt x="267910" y="277329"/>
                  </a:lnTo>
                  <a:lnTo>
                    <a:pt x="272995" y="306988"/>
                  </a:lnTo>
                  <a:lnTo>
                    <a:pt x="275376" y="353513"/>
                  </a:lnTo>
                  <a:lnTo>
                    <a:pt x="278202" y="399403"/>
                  </a:lnTo>
                  <a:lnTo>
                    <a:pt x="281141" y="445293"/>
                  </a:lnTo>
                  <a:lnTo>
                    <a:pt x="283863" y="491818"/>
                  </a:lnTo>
                  <a:lnTo>
                    <a:pt x="284838" y="440617"/>
                  </a:lnTo>
                  <a:lnTo>
                    <a:pt x="285694" y="389258"/>
                  </a:lnTo>
                  <a:lnTo>
                    <a:pt x="286603" y="337847"/>
                  </a:lnTo>
                  <a:lnTo>
                    <a:pt x="287738" y="286488"/>
                  </a:lnTo>
                  <a:lnTo>
                    <a:pt x="289271" y="235286"/>
                  </a:lnTo>
                  <a:lnTo>
                    <a:pt x="291230" y="195545"/>
                  </a:lnTo>
                  <a:lnTo>
                    <a:pt x="294061" y="151809"/>
                  </a:lnTo>
                  <a:lnTo>
                    <a:pt x="297713" y="101941"/>
                  </a:lnTo>
                  <a:lnTo>
                    <a:pt x="303011" y="129557"/>
                  </a:lnTo>
                  <a:lnTo>
                    <a:pt x="308712" y="156431"/>
                  </a:lnTo>
                  <a:lnTo>
                    <a:pt x="313741" y="184351"/>
                  </a:lnTo>
                  <a:lnTo>
                    <a:pt x="317021" y="215103"/>
                  </a:lnTo>
                  <a:lnTo>
                    <a:pt x="320152" y="264504"/>
                  </a:lnTo>
                  <a:lnTo>
                    <a:pt x="323620" y="313416"/>
                  </a:lnTo>
                  <a:lnTo>
                    <a:pt x="327181" y="362161"/>
                  </a:lnTo>
                  <a:lnTo>
                    <a:pt x="330590" y="411065"/>
                  </a:lnTo>
                  <a:lnTo>
                    <a:pt x="333600" y="460449"/>
                  </a:lnTo>
                  <a:lnTo>
                    <a:pt x="334647" y="410401"/>
                  </a:lnTo>
                  <a:lnTo>
                    <a:pt x="335598" y="360216"/>
                  </a:lnTo>
                  <a:lnTo>
                    <a:pt x="336611" y="310033"/>
                  </a:lnTo>
                  <a:lnTo>
                    <a:pt x="337841" y="259986"/>
                  </a:lnTo>
                  <a:lnTo>
                    <a:pt x="339447" y="210213"/>
                  </a:lnTo>
                  <a:lnTo>
                    <a:pt x="341587" y="160850"/>
                  </a:lnTo>
                  <a:lnTo>
                    <a:pt x="344417" y="112033"/>
                  </a:lnTo>
                  <a:lnTo>
                    <a:pt x="352458" y="153531"/>
                  </a:lnTo>
                  <a:lnTo>
                    <a:pt x="359316" y="197182"/>
                  </a:lnTo>
                  <a:lnTo>
                    <a:pt x="365200" y="242716"/>
                  </a:lnTo>
                  <a:lnTo>
                    <a:pt x="370323" y="289864"/>
                  </a:lnTo>
                  <a:lnTo>
                    <a:pt x="374895" y="338358"/>
                  </a:lnTo>
                  <a:lnTo>
                    <a:pt x="376215" y="358523"/>
                  </a:lnTo>
                  <a:lnTo>
                    <a:pt x="376807" y="368606"/>
                  </a:lnTo>
                  <a:lnTo>
                    <a:pt x="380872" y="417050"/>
                  </a:lnTo>
                  <a:lnTo>
                    <a:pt x="383033" y="440299"/>
                  </a:lnTo>
                  <a:lnTo>
                    <a:pt x="382820" y="415801"/>
                  </a:lnTo>
                  <a:lnTo>
                    <a:pt x="382093" y="380687"/>
                  </a:lnTo>
                  <a:lnTo>
                    <a:pt x="381169" y="338450"/>
                  </a:lnTo>
                  <a:lnTo>
                    <a:pt x="380368" y="292588"/>
                  </a:lnTo>
                  <a:lnTo>
                    <a:pt x="380009" y="246593"/>
                  </a:lnTo>
                  <a:lnTo>
                    <a:pt x="380412" y="203963"/>
                  </a:lnTo>
                  <a:lnTo>
                    <a:pt x="384779" y="142771"/>
                  </a:lnTo>
                  <a:lnTo>
                    <a:pt x="389381" y="131201"/>
                  </a:lnTo>
                  <a:lnTo>
                    <a:pt x="396022" y="136974"/>
                  </a:lnTo>
                  <a:lnTo>
                    <a:pt x="405020" y="163585"/>
                  </a:lnTo>
                  <a:lnTo>
                    <a:pt x="408186" y="190077"/>
                  </a:lnTo>
                  <a:lnTo>
                    <a:pt x="411926" y="215108"/>
                  </a:lnTo>
                  <a:lnTo>
                    <a:pt x="415675" y="240146"/>
                  </a:lnTo>
                  <a:lnTo>
                    <a:pt x="418870" y="266655"/>
                  </a:lnTo>
                  <a:lnTo>
                    <a:pt x="421809" y="297757"/>
                  </a:lnTo>
                  <a:lnTo>
                    <a:pt x="422502" y="309027"/>
                  </a:lnTo>
                  <a:lnTo>
                    <a:pt x="421948" y="308479"/>
                  </a:lnTo>
                  <a:lnTo>
                    <a:pt x="421150" y="304129"/>
                  </a:lnTo>
                  <a:lnTo>
                    <a:pt x="421110" y="303991"/>
                  </a:lnTo>
                  <a:lnTo>
                    <a:pt x="427310" y="348415"/>
                  </a:lnTo>
                  <a:lnTo>
                    <a:pt x="429462" y="405137"/>
                  </a:lnTo>
                  <a:lnTo>
                    <a:pt x="430864" y="454085"/>
                  </a:lnTo>
                  <a:lnTo>
                    <a:pt x="431350" y="473182"/>
                  </a:lnTo>
                  <a:lnTo>
                    <a:pt x="431729" y="487381"/>
                  </a:lnTo>
                  <a:lnTo>
                    <a:pt x="432027" y="495699"/>
                  </a:lnTo>
                  <a:lnTo>
                    <a:pt x="432271" y="497150"/>
                  </a:lnTo>
                  <a:lnTo>
                    <a:pt x="432486" y="490749"/>
                  </a:lnTo>
                  <a:lnTo>
                    <a:pt x="432700" y="475513"/>
                  </a:lnTo>
                  <a:lnTo>
                    <a:pt x="432940" y="450456"/>
                  </a:lnTo>
                  <a:lnTo>
                    <a:pt x="433232" y="414594"/>
                  </a:lnTo>
                  <a:lnTo>
                    <a:pt x="433602" y="366942"/>
                  </a:lnTo>
                  <a:lnTo>
                    <a:pt x="434077" y="306516"/>
                  </a:lnTo>
                  <a:lnTo>
                    <a:pt x="434684" y="232331"/>
                  </a:lnTo>
                  <a:lnTo>
                    <a:pt x="435449" y="143402"/>
                  </a:lnTo>
                  <a:lnTo>
                    <a:pt x="440832" y="165158"/>
                  </a:lnTo>
                  <a:lnTo>
                    <a:pt x="446670" y="186394"/>
                  </a:lnTo>
                  <a:lnTo>
                    <a:pt x="451712" y="209105"/>
                  </a:lnTo>
                  <a:lnTo>
                    <a:pt x="454706" y="235286"/>
                  </a:lnTo>
                  <a:lnTo>
                    <a:pt x="456381" y="272007"/>
                  </a:lnTo>
                  <a:lnTo>
                    <a:pt x="457600" y="287934"/>
                  </a:lnTo>
                  <a:lnTo>
                    <a:pt x="460848" y="300499"/>
                  </a:lnTo>
                  <a:lnTo>
                    <a:pt x="468607" y="327137"/>
                  </a:lnTo>
                  <a:lnTo>
                    <a:pt x="471858" y="377443"/>
                  </a:lnTo>
                  <a:lnTo>
                    <a:pt x="476422" y="424602"/>
                  </a:lnTo>
                  <a:lnTo>
                    <a:pt x="481223" y="471768"/>
                  </a:lnTo>
                  <a:lnTo>
                    <a:pt x="485186" y="522092"/>
                  </a:lnTo>
                  <a:lnTo>
                    <a:pt x="485740" y="473360"/>
                  </a:lnTo>
                  <a:lnTo>
                    <a:pt x="486137" y="424640"/>
                  </a:lnTo>
                  <a:lnTo>
                    <a:pt x="486475" y="375946"/>
                  </a:lnTo>
                  <a:lnTo>
                    <a:pt x="486847" y="327291"/>
                  </a:lnTo>
                  <a:lnTo>
                    <a:pt x="487350" y="278687"/>
                  </a:lnTo>
                  <a:lnTo>
                    <a:pt x="488078" y="230147"/>
                  </a:lnTo>
                  <a:lnTo>
                    <a:pt x="489128" y="181684"/>
                  </a:lnTo>
                  <a:lnTo>
                    <a:pt x="490593" y="133311"/>
                  </a:lnTo>
                  <a:lnTo>
                    <a:pt x="493610" y="115834"/>
                  </a:lnTo>
                  <a:lnTo>
                    <a:pt x="499104" y="124498"/>
                  </a:lnTo>
                  <a:lnTo>
                    <a:pt x="505158" y="147651"/>
                  </a:lnTo>
                  <a:lnTo>
                    <a:pt x="509852" y="173642"/>
                  </a:lnTo>
                  <a:lnTo>
                    <a:pt x="513481" y="204254"/>
                  </a:lnTo>
                  <a:lnTo>
                    <a:pt x="516366" y="236116"/>
                  </a:lnTo>
                  <a:lnTo>
                    <a:pt x="519469" y="267555"/>
                  </a:lnTo>
                  <a:lnTo>
                    <a:pt x="523752" y="296897"/>
                  </a:lnTo>
                  <a:lnTo>
                    <a:pt x="527766" y="318029"/>
                  </a:lnTo>
                  <a:lnTo>
                    <a:pt x="532211" y="341573"/>
                  </a:lnTo>
                  <a:lnTo>
                    <a:pt x="535813" y="360704"/>
                  </a:lnTo>
                  <a:lnTo>
                    <a:pt x="537297" y="368598"/>
                  </a:lnTo>
                  <a:lnTo>
                    <a:pt x="539512" y="391296"/>
                  </a:lnTo>
                  <a:lnTo>
                    <a:pt x="541859" y="414100"/>
                  </a:lnTo>
                  <a:lnTo>
                    <a:pt x="544036" y="437116"/>
                  </a:lnTo>
                  <a:lnTo>
                    <a:pt x="545739" y="460449"/>
                  </a:lnTo>
                  <a:lnTo>
                    <a:pt x="547978" y="504095"/>
                  </a:lnTo>
                  <a:lnTo>
                    <a:pt x="548563" y="512134"/>
                  </a:lnTo>
                  <a:lnTo>
                    <a:pt x="547736" y="484247"/>
                  </a:lnTo>
                  <a:lnTo>
                    <a:pt x="545739" y="420117"/>
                  </a:lnTo>
                  <a:lnTo>
                    <a:pt x="547302" y="321673"/>
                  </a:lnTo>
                  <a:lnTo>
                    <a:pt x="547893" y="246878"/>
                  </a:lnTo>
                  <a:lnTo>
                    <a:pt x="547993" y="193824"/>
                  </a:lnTo>
                  <a:lnTo>
                    <a:pt x="548079" y="160603"/>
                  </a:lnTo>
                  <a:lnTo>
                    <a:pt x="548630" y="145307"/>
                  </a:lnTo>
                  <a:lnTo>
                    <a:pt x="550123" y="146026"/>
                  </a:lnTo>
                  <a:lnTo>
                    <a:pt x="553039" y="160853"/>
                  </a:lnTo>
                  <a:lnTo>
                    <a:pt x="557854" y="187879"/>
                  </a:lnTo>
                  <a:lnTo>
                    <a:pt x="565047" y="225196"/>
                  </a:lnTo>
                  <a:lnTo>
                    <a:pt x="567022" y="264365"/>
                  </a:lnTo>
                  <a:lnTo>
                    <a:pt x="573134" y="306988"/>
                  </a:lnTo>
                  <a:lnTo>
                    <a:pt x="576848" y="348605"/>
                  </a:lnTo>
                  <a:lnTo>
                    <a:pt x="579648" y="389598"/>
                  </a:lnTo>
                  <a:lnTo>
                    <a:pt x="582666" y="430173"/>
                  </a:lnTo>
                  <a:lnTo>
                    <a:pt x="587035" y="470540"/>
                  </a:lnTo>
                  <a:lnTo>
                    <a:pt x="588971" y="427492"/>
                  </a:lnTo>
                  <a:lnTo>
                    <a:pt x="590889" y="387494"/>
                  </a:lnTo>
                  <a:lnTo>
                    <a:pt x="594342" y="350646"/>
                  </a:lnTo>
                  <a:lnTo>
                    <a:pt x="600884" y="317047"/>
                  </a:lnTo>
                  <a:lnTo>
                    <a:pt x="601353" y="306650"/>
                  </a:lnTo>
                  <a:lnTo>
                    <a:pt x="601680" y="296046"/>
                  </a:lnTo>
                  <a:lnTo>
                    <a:pt x="602291" y="285858"/>
                  </a:lnTo>
                  <a:lnTo>
                    <a:pt x="603613" y="276713"/>
                  </a:lnTo>
                  <a:lnTo>
                    <a:pt x="605382" y="268880"/>
                  </a:lnTo>
                  <a:lnTo>
                    <a:pt x="609931" y="274490"/>
                  </a:lnTo>
                  <a:lnTo>
                    <a:pt x="611751" y="266655"/>
                  </a:lnTo>
                  <a:lnTo>
                    <a:pt x="614068" y="250719"/>
                  </a:lnTo>
                  <a:lnTo>
                    <a:pt x="615233" y="232473"/>
                  </a:lnTo>
                  <a:lnTo>
                    <a:pt x="616009" y="213393"/>
                  </a:lnTo>
                  <a:lnTo>
                    <a:pt x="617161" y="194954"/>
                  </a:lnTo>
                  <a:lnTo>
                    <a:pt x="617975" y="205038"/>
                  </a:lnTo>
                  <a:lnTo>
                    <a:pt x="618903" y="215121"/>
                  </a:lnTo>
                  <a:lnTo>
                    <a:pt x="619718" y="225204"/>
                  </a:lnTo>
                  <a:lnTo>
                    <a:pt x="620192" y="235286"/>
                  </a:lnTo>
                  <a:lnTo>
                    <a:pt x="620836" y="282975"/>
                  </a:lnTo>
                  <a:lnTo>
                    <a:pt x="621134" y="330793"/>
                  </a:lnTo>
                  <a:lnTo>
                    <a:pt x="621285" y="378677"/>
                  </a:lnTo>
                  <a:lnTo>
                    <a:pt x="621491" y="426564"/>
                  </a:lnTo>
                  <a:lnTo>
                    <a:pt x="621953" y="474390"/>
                  </a:lnTo>
                  <a:lnTo>
                    <a:pt x="622872" y="522092"/>
                  </a:lnTo>
                  <a:lnTo>
                    <a:pt x="623340" y="524109"/>
                  </a:lnTo>
                  <a:lnTo>
                    <a:pt x="623895" y="503868"/>
                  </a:lnTo>
                  <a:lnTo>
                    <a:pt x="624620" y="474814"/>
                  </a:lnTo>
                  <a:lnTo>
                    <a:pt x="625600" y="450391"/>
                  </a:lnTo>
                  <a:lnTo>
                    <a:pt x="626787" y="434765"/>
                  </a:lnTo>
                  <a:lnTo>
                    <a:pt x="628305" y="419569"/>
                  </a:lnTo>
                  <a:lnTo>
                    <a:pt x="629823" y="404373"/>
                  </a:lnTo>
                  <a:lnTo>
                    <a:pt x="631010" y="388748"/>
                  </a:lnTo>
                  <a:lnTo>
                    <a:pt x="632629" y="360856"/>
                  </a:lnTo>
                  <a:lnTo>
                    <a:pt x="633959" y="332743"/>
                  </a:lnTo>
                  <a:lnTo>
                    <a:pt x="635167" y="304624"/>
                  </a:lnTo>
                  <a:lnTo>
                    <a:pt x="636417" y="276713"/>
                  </a:lnTo>
                  <a:lnTo>
                    <a:pt x="637743" y="241079"/>
                  </a:lnTo>
                  <a:lnTo>
                    <a:pt x="639292" y="208386"/>
                  </a:lnTo>
                  <a:lnTo>
                    <a:pt x="642878" y="181574"/>
                  </a:lnTo>
                  <a:lnTo>
                    <a:pt x="650318" y="163585"/>
                  </a:lnTo>
                  <a:lnTo>
                    <a:pt x="651610" y="176359"/>
                  </a:lnTo>
                  <a:lnTo>
                    <a:pt x="652889" y="189344"/>
                  </a:lnTo>
                  <a:lnTo>
                    <a:pt x="654233" y="202329"/>
                  </a:lnTo>
                  <a:lnTo>
                    <a:pt x="655725" y="215103"/>
                  </a:lnTo>
                  <a:lnTo>
                    <a:pt x="657770" y="228041"/>
                  </a:lnTo>
                  <a:lnTo>
                    <a:pt x="660060" y="240456"/>
                  </a:lnTo>
                  <a:lnTo>
                    <a:pt x="662293" y="253083"/>
                  </a:lnTo>
                  <a:lnTo>
                    <a:pt x="668921" y="311982"/>
                  </a:lnTo>
                  <a:lnTo>
                    <a:pt x="673125" y="358820"/>
                  </a:lnTo>
                  <a:lnTo>
                    <a:pt x="676882" y="406519"/>
                  </a:lnTo>
                  <a:lnTo>
                    <a:pt x="680298" y="454432"/>
                  </a:lnTo>
                  <a:lnTo>
                    <a:pt x="683475" y="501910"/>
                  </a:lnTo>
                  <a:lnTo>
                    <a:pt x="683741" y="459903"/>
                  </a:lnTo>
                  <a:lnTo>
                    <a:pt x="683991" y="400314"/>
                  </a:lnTo>
                  <a:lnTo>
                    <a:pt x="685491" y="334056"/>
                  </a:lnTo>
                  <a:lnTo>
                    <a:pt x="689513" y="272045"/>
                  </a:lnTo>
                  <a:lnTo>
                    <a:pt x="697324" y="225196"/>
                  </a:lnTo>
                  <a:lnTo>
                    <a:pt x="700864" y="274574"/>
                  </a:lnTo>
                  <a:lnTo>
                    <a:pt x="704058" y="324077"/>
                  </a:lnTo>
                  <a:lnTo>
                    <a:pt x="707067" y="373644"/>
                  </a:lnTo>
                  <a:lnTo>
                    <a:pt x="710050" y="423210"/>
                  </a:lnTo>
                  <a:lnTo>
                    <a:pt x="713169" y="472714"/>
                  </a:lnTo>
                  <a:lnTo>
                    <a:pt x="716582" y="522092"/>
                  </a:lnTo>
                  <a:lnTo>
                    <a:pt x="716800" y="473597"/>
                  </a:lnTo>
                  <a:lnTo>
                    <a:pt x="716787" y="425122"/>
                  </a:lnTo>
                  <a:lnTo>
                    <a:pt x="716717" y="376687"/>
                  </a:lnTo>
                  <a:lnTo>
                    <a:pt x="716762" y="328310"/>
                  </a:lnTo>
                  <a:lnTo>
                    <a:pt x="717095" y="280013"/>
                  </a:lnTo>
                  <a:lnTo>
                    <a:pt x="717887" y="231815"/>
                  </a:lnTo>
                  <a:lnTo>
                    <a:pt x="719312" y="183735"/>
                  </a:lnTo>
                  <a:lnTo>
                    <a:pt x="720370" y="181081"/>
                  </a:lnTo>
                  <a:lnTo>
                    <a:pt x="722357" y="196067"/>
                  </a:lnTo>
                  <a:lnTo>
                    <a:pt x="724856" y="217774"/>
                  </a:lnTo>
                  <a:lnTo>
                    <a:pt x="727450" y="235286"/>
                  </a:lnTo>
                  <a:lnTo>
                    <a:pt x="733843" y="264131"/>
                  </a:lnTo>
                  <a:lnTo>
                    <a:pt x="735720" y="266925"/>
                  </a:lnTo>
                  <a:lnTo>
                    <a:pt x="736925" y="269303"/>
                  </a:lnTo>
                  <a:lnTo>
                    <a:pt x="741299" y="296897"/>
                  </a:lnTo>
                  <a:lnTo>
                    <a:pt x="744877" y="323226"/>
                  </a:lnTo>
                  <a:lnTo>
                    <a:pt x="747901" y="348714"/>
                  </a:lnTo>
                  <a:lnTo>
                    <a:pt x="751087" y="373779"/>
                  </a:lnTo>
                  <a:lnTo>
                    <a:pt x="755149" y="398839"/>
                  </a:lnTo>
                  <a:lnTo>
                    <a:pt x="757241" y="434379"/>
                  </a:lnTo>
                  <a:lnTo>
                    <a:pt x="758521" y="460767"/>
                  </a:lnTo>
                  <a:lnTo>
                    <a:pt x="759290" y="474338"/>
                  </a:lnTo>
                  <a:lnTo>
                    <a:pt x="759850" y="471425"/>
                  </a:lnTo>
                  <a:lnTo>
                    <a:pt x="760502" y="448364"/>
                  </a:lnTo>
                  <a:lnTo>
                    <a:pt x="761547" y="401490"/>
                  </a:lnTo>
                  <a:lnTo>
                    <a:pt x="763287" y="327137"/>
                  </a:lnTo>
                  <a:lnTo>
                    <a:pt x="764523" y="281101"/>
                  </a:lnTo>
                  <a:lnTo>
                    <a:pt x="765902" y="235270"/>
                  </a:lnTo>
                  <a:lnTo>
                    <a:pt x="767338" y="189438"/>
                  </a:lnTo>
                  <a:lnTo>
                    <a:pt x="768745" y="143402"/>
                  </a:lnTo>
                  <a:lnTo>
                    <a:pt x="773147" y="192428"/>
                  </a:lnTo>
                  <a:lnTo>
                    <a:pt x="777432" y="241452"/>
                  </a:lnTo>
                  <a:lnTo>
                    <a:pt x="781737" y="290337"/>
                  </a:lnTo>
                  <a:lnTo>
                    <a:pt x="786200" y="338947"/>
                  </a:lnTo>
                  <a:lnTo>
                    <a:pt x="790957" y="387145"/>
                  </a:lnTo>
                  <a:lnTo>
                    <a:pt x="796146" y="434795"/>
                  </a:lnTo>
                  <a:lnTo>
                    <a:pt x="801903" y="481760"/>
                  </a:lnTo>
                  <a:lnTo>
                    <a:pt x="805678" y="432586"/>
                  </a:lnTo>
                  <a:lnTo>
                    <a:pt x="808683" y="383080"/>
                  </a:lnTo>
                  <a:lnTo>
                    <a:pt x="811175" y="333320"/>
                  </a:lnTo>
                  <a:lnTo>
                    <a:pt x="813412" y="283385"/>
                  </a:lnTo>
                  <a:lnTo>
                    <a:pt x="815650" y="233353"/>
                  </a:lnTo>
                  <a:lnTo>
                    <a:pt x="818147" y="183302"/>
                  </a:lnTo>
                  <a:lnTo>
                    <a:pt x="821160" y="133311"/>
                  </a:lnTo>
                  <a:lnTo>
                    <a:pt x="825230" y="171952"/>
                  </a:lnTo>
                  <a:lnTo>
                    <a:pt x="829109" y="210481"/>
                  </a:lnTo>
                  <a:lnTo>
                    <a:pt x="833159" y="248799"/>
                  </a:lnTo>
                  <a:lnTo>
                    <a:pt x="837740" y="286805"/>
                  </a:lnTo>
                  <a:lnTo>
                    <a:pt x="839104" y="322758"/>
                  </a:lnTo>
                  <a:lnTo>
                    <a:pt x="840463" y="358506"/>
                  </a:lnTo>
                  <a:lnTo>
                    <a:pt x="841813" y="394255"/>
                  </a:lnTo>
                  <a:lnTo>
                    <a:pt x="843148" y="430209"/>
                  </a:lnTo>
                  <a:lnTo>
                    <a:pt x="843240" y="447089"/>
                  </a:lnTo>
                  <a:lnTo>
                    <a:pt x="842940" y="465221"/>
                  </a:lnTo>
                  <a:lnTo>
                    <a:pt x="843425" y="481249"/>
                  </a:lnTo>
                  <a:lnTo>
                    <a:pt x="845878" y="491818"/>
                  </a:lnTo>
                  <a:lnTo>
                    <a:pt x="847946" y="489450"/>
                  </a:lnTo>
                  <a:lnTo>
                    <a:pt x="848474" y="475308"/>
                  </a:lnTo>
                  <a:lnTo>
                    <a:pt x="848387" y="456542"/>
                  </a:lnTo>
                  <a:lnTo>
                    <a:pt x="848608" y="440299"/>
                  </a:lnTo>
                  <a:lnTo>
                    <a:pt x="850571" y="348450"/>
                  </a:lnTo>
                  <a:lnTo>
                    <a:pt x="853106" y="279538"/>
                  </a:lnTo>
                  <a:lnTo>
                    <a:pt x="856989" y="221758"/>
                  </a:lnTo>
                  <a:lnTo>
                    <a:pt x="862456" y="194954"/>
                  </a:lnTo>
                  <a:lnTo>
                    <a:pt x="868658" y="202994"/>
                  </a:lnTo>
                  <a:lnTo>
                    <a:pt x="872452" y="230788"/>
                  </a:lnTo>
                  <a:lnTo>
                    <a:pt x="875393" y="266152"/>
                  </a:lnTo>
                  <a:lnTo>
                    <a:pt x="879035" y="296897"/>
                  </a:lnTo>
                  <a:lnTo>
                    <a:pt x="882287" y="315024"/>
                  </a:lnTo>
                  <a:lnTo>
                    <a:pt x="885941" y="335258"/>
                  </a:lnTo>
                  <a:lnTo>
                    <a:pt x="888923" y="351714"/>
                  </a:lnTo>
                  <a:lnTo>
                    <a:pt x="890156" y="358507"/>
                  </a:lnTo>
                  <a:lnTo>
                    <a:pt x="892202" y="381365"/>
                  </a:lnTo>
                  <a:lnTo>
                    <a:pt x="894244" y="404437"/>
                  </a:lnTo>
                  <a:lnTo>
                    <a:pt x="896276" y="427515"/>
                  </a:lnTo>
                  <a:lnTo>
                    <a:pt x="898294" y="450391"/>
                  </a:lnTo>
                  <a:lnTo>
                    <a:pt x="899914" y="468518"/>
                  </a:lnTo>
                  <a:lnTo>
                    <a:pt x="901705" y="488751"/>
                  </a:lnTo>
                  <a:lnTo>
                    <a:pt x="903155" y="505207"/>
                  </a:lnTo>
                  <a:lnTo>
                    <a:pt x="903752" y="512000"/>
                  </a:lnTo>
                  <a:lnTo>
                    <a:pt x="902942" y="529657"/>
                  </a:lnTo>
                  <a:lnTo>
                    <a:pt x="902046" y="550781"/>
                  </a:lnTo>
                  <a:lnTo>
                    <a:pt x="901321" y="565394"/>
                  </a:lnTo>
                  <a:lnTo>
                    <a:pt x="901023" y="563519"/>
                  </a:lnTo>
                  <a:lnTo>
                    <a:pt x="901151" y="517312"/>
                  </a:lnTo>
                  <a:lnTo>
                    <a:pt x="901591" y="471104"/>
                  </a:lnTo>
                  <a:lnTo>
                    <a:pt x="902430" y="424897"/>
                  </a:lnTo>
                  <a:lnTo>
                    <a:pt x="903752" y="378689"/>
                  </a:lnTo>
                  <a:lnTo>
                    <a:pt x="907938" y="324909"/>
                  </a:lnTo>
                  <a:lnTo>
                    <a:pt x="915441" y="264411"/>
                  </a:lnTo>
                  <a:lnTo>
                    <a:pt x="924025" y="204753"/>
                  </a:lnTo>
                  <a:lnTo>
                    <a:pt x="931452" y="153494"/>
                  </a:lnTo>
                  <a:lnTo>
                    <a:pt x="939436" y="188499"/>
                  </a:lnTo>
                  <a:lnTo>
                    <a:pt x="951424" y="253059"/>
                  </a:lnTo>
                  <a:lnTo>
                    <a:pt x="956167" y="296897"/>
                  </a:lnTo>
                  <a:lnTo>
                    <a:pt x="958002" y="350617"/>
                  </a:lnTo>
                  <a:lnTo>
                    <a:pt x="958897" y="368598"/>
                  </a:lnTo>
                  <a:lnTo>
                    <a:pt x="961345" y="392248"/>
                  </a:lnTo>
                  <a:lnTo>
                    <a:pt x="964343" y="414946"/>
                  </a:lnTo>
                  <a:lnTo>
                    <a:pt x="967398" y="437433"/>
                  </a:lnTo>
                  <a:lnTo>
                    <a:pt x="970017" y="460449"/>
                  </a:lnTo>
                  <a:lnTo>
                    <a:pt x="970614" y="478276"/>
                  </a:lnTo>
                  <a:lnTo>
                    <a:pt x="971155" y="496312"/>
                  </a:lnTo>
                  <a:lnTo>
                    <a:pt x="971809" y="514342"/>
                  </a:lnTo>
                  <a:lnTo>
                    <a:pt x="972747" y="532150"/>
                  </a:lnTo>
                  <a:lnTo>
                    <a:pt x="975483" y="571440"/>
                  </a:lnTo>
                  <a:lnTo>
                    <a:pt x="977540" y="590519"/>
                  </a:lnTo>
                  <a:lnTo>
                    <a:pt x="979080" y="592452"/>
                  </a:lnTo>
                  <a:lnTo>
                    <a:pt x="980262" y="580304"/>
                  </a:lnTo>
                  <a:lnTo>
                    <a:pt x="981248" y="557141"/>
                  </a:lnTo>
                  <a:lnTo>
                    <a:pt x="982199" y="526029"/>
                  </a:lnTo>
                  <a:lnTo>
                    <a:pt x="983276" y="490032"/>
                  </a:lnTo>
                  <a:lnTo>
                    <a:pt x="984639" y="452216"/>
                  </a:lnTo>
                  <a:lnTo>
                    <a:pt x="986449" y="415646"/>
                  </a:lnTo>
                  <a:lnTo>
                    <a:pt x="988867" y="383388"/>
                  </a:lnTo>
                  <a:lnTo>
                    <a:pt x="992055" y="358507"/>
                  </a:lnTo>
                  <a:lnTo>
                    <a:pt x="993433" y="332636"/>
                  </a:lnTo>
                  <a:lnTo>
                    <a:pt x="994854" y="306971"/>
                  </a:lnTo>
                  <a:lnTo>
                    <a:pt x="996227" y="281306"/>
                  </a:lnTo>
                  <a:lnTo>
                    <a:pt x="997463" y="255436"/>
                  </a:lnTo>
                  <a:lnTo>
                    <a:pt x="997847" y="234622"/>
                  </a:lnTo>
                  <a:lnTo>
                    <a:pt x="997804" y="213282"/>
                  </a:lnTo>
                  <a:lnTo>
                    <a:pt x="998274" y="192571"/>
                  </a:lnTo>
                  <a:lnTo>
                    <a:pt x="1000194" y="173642"/>
                  </a:lnTo>
                  <a:lnTo>
                    <a:pt x="1001619" y="172252"/>
                  </a:lnTo>
                  <a:lnTo>
                    <a:pt x="1003144" y="180938"/>
                  </a:lnTo>
                  <a:lnTo>
                    <a:pt x="1004621" y="193818"/>
                  </a:lnTo>
                  <a:lnTo>
                    <a:pt x="1005905" y="205012"/>
                  </a:lnTo>
                  <a:lnTo>
                    <a:pt x="1007389" y="217153"/>
                  </a:lnTo>
                  <a:lnTo>
                    <a:pt x="1008723" y="229813"/>
                  </a:lnTo>
                  <a:lnTo>
                    <a:pt x="1009999" y="242679"/>
                  </a:lnTo>
                  <a:lnTo>
                    <a:pt x="1011313" y="255436"/>
                  </a:lnTo>
                  <a:lnTo>
                    <a:pt x="1011825" y="276431"/>
                  </a:lnTo>
                  <a:lnTo>
                    <a:pt x="1012223" y="297320"/>
                  </a:lnTo>
                  <a:lnTo>
                    <a:pt x="1012849" y="317997"/>
                  </a:lnTo>
                  <a:lnTo>
                    <a:pt x="1016783" y="363414"/>
                  </a:lnTo>
                  <a:lnTo>
                    <a:pt x="1023759" y="411436"/>
                  </a:lnTo>
                  <a:lnTo>
                    <a:pt x="1025162" y="420117"/>
                  </a:lnTo>
                  <a:lnTo>
                    <a:pt x="1025845" y="432733"/>
                  </a:lnTo>
                  <a:lnTo>
                    <a:pt x="1029504" y="495316"/>
                  </a:lnTo>
                  <a:lnTo>
                    <a:pt x="1032711" y="544445"/>
                  </a:lnTo>
                  <a:lnTo>
                    <a:pt x="1033300" y="553461"/>
                  </a:lnTo>
                  <a:lnTo>
                    <a:pt x="1035820" y="501676"/>
                  </a:lnTo>
                  <a:lnTo>
                    <a:pt x="1038065" y="450047"/>
                  </a:lnTo>
                  <a:lnTo>
                    <a:pt x="1040247" y="398593"/>
                  </a:lnTo>
                  <a:lnTo>
                    <a:pt x="1042579" y="347335"/>
                  </a:lnTo>
                  <a:lnTo>
                    <a:pt x="1045275" y="296296"/>
                  </a:lnTo>
                  <a:lnTo>
                    <a:pt x="1048547" y="245495"/>
                  </a:lnTo>
                  <a:lnTo>
                    <a:pt x="1052609" y="194954"/>
                  </a:lnTo>
                  <a:lnTo>
                    <a:pt x="1060991" y="248086"/>
                  </a:lnTo>
                  <a:lnTo>
                    <a:pt x="1067993" y="299967"/>
                  </a:lnTo>
                  <a:lnTo>
                    <a:pt x="1074153" y="353118"/>
                  </a:lnTo>
                  <a:lnTo>
                    <a:pt x="1080004" y="410059"/>
                  </a:lnTo>
                  <a:lnTo>
                    <a:pt x="1083995" y="453082"/>
                  </a:lnTo>
                  <a:lnTo>
                    <a:pt x="1086330" y="495437"/>
                  </a:lnTo>
                  <a:lnTo>
                    <a:pt x="1088444" y="532150"/>
                  </a:lnTo>
                  <a:lnTo>
                    <a:pt x="1089127" y="541785"/>
                  </a:lnTo>
                  <a:lnTo>
                    <a:pt x="1090037" y="552042"/>
                  </a:lnTo>
                  <a:lnTo>
                    <a:pt x="1090833" y="560196"/>
                  </a:lnTo>
                  <a:lnTo>
                    <a:pt x="1091174" y="563519"/>
                  </a:lnTo>
                </a:path>
                <a:path w="2196465" h="3223895">
                  <a:moveTo>
                    <a:pt x="1764465" y="1770785"/>
                  </a:moveTo>
                  <a:lnTo>
                    <a:pt x="1765506" y="1780351"/>
                  </a:lnTo>
                  <a:lnTo>
                    <a:pt x="1766766" y="1790017"/>
                  </a:lnTo>
                  <a:lnTo>
                    <a:pt x="1767712" y="1799884"/>
                  </a:lnTo>
                  <a:lnTo>
                    <a:pt x="1767811" y="1810052"/>
                  </a:lnTo>
                  <a:lnTo>
                    <a:pt x="1766780" y="1817953"/>
                  </a:lnTo>
                  <a:lnTo>
                    <a:pt x="1765037" y="1824762"/>
                  </a:lnTo>
                  <a:lnTo>
                    <a:pt x="1763105" y="1831375"/>
                  </a:lnTo>
                  <a:lnTo>
                    <a:pt x="1761509" y="1838693"/>
                  </a:lnTo>
                  <a:lnTo>
                    <a:pt x="1753135" y="1901032"/>
                  </a:lnTo>
                  <a:lnTo>
                    <a:pt x="1746560" y="1964951"/>
                  </a:lnTo>
                  <a:lnTo>
                    <a:pt x="1741285" y="2028357"/>
                  </a:lnTo>
                  <a:lnTo>
                    <a:pt x="1738780" y="2071679"/>
                  </a:lnTo>
                  <a:lnTo>
                    <a:pt x="1736815" y="2083588"/>
                  </a:lnTo>
                  <a:lnTo>
                    <a:pt x="1731219" y="2110324"/>
                  </a:lnTo>
                  <a:lnTo>
                    <a:pt x="1730655" y="2095693"/>
                  </a:lnTo>
                  <a:lnTo>
                    <a:pt x="1730221" y="2080759"/>
                  </a:lnTo>
                  <a:lnTo>
                    <a:pt x="1729548" y="2066020"/>
                  </a:lnTo>
                  <a:lnTo>
                    <a:pt x="1720969" y="2014824"/>
                  </a:lnTo>
                  <a:lnTo>
                    <a:pt x="1715935" y="1993591"/>
                  </a:lnTo>
                  <a:lnTo>
                    <a:pt x="1714207" y="1943634"/>
                  </a:lnTo>
                  <a:lnTo>
                    <a:pt x="1712221" y="1893768"/>
                  </a:lnTo>
                  <a:lnTo>
                    <a:pt x="1710042" y="1843956"/>
                  </a:lnTo>
                  <a:lnTo>
                    <a:pt x="1707731" y="1794162"/>
                  </a:lnTo>
                  <a:lnTo>
                    <a:pt x="1705354" y="1744351"/>
                  </a:lnTo>
                  <a:lnTo>
                    <a:pt x="1702972" y="1694484"/>
                  </a:lnTo>
                  <a:lnTo>
                    <a:pt x="1700650" y="1644527"/>
                  </a:lnTo>
                  <a:lnTo>
                    <a:pt x="1700112" y="1694928"/>
                  </a:lnTo>
                  <a:lnTo>
                    <a:pt x="1699639" y="1745482"/>
                  </a:lnTo>
                  <a:lnTo>
                    <a:pt x="1699133" y="1796088"/>
                  </a:lnTo>
                  <a:lnTo>
                    <a:pt x="1698498" y="1846643"/>
                  </a:lnTo>
                  <a:lnTo>
                    <a:pt x="1697638" y="1897043"/>
                  </a:lnTo>
                  <a:lnTo>
                    <a:pt x="1698291" y="1944392"/>
                  </a:lnTo>
                  <a:lnTo>
                    <a:pt x="1699884" y="1994134"/>
                  </a:lnTo>
                  <a:lnTo>
                    <a:pt x="1698862" y="2039101"/>
                  </a:lnTo>
                  <a:lnTo>
                    <a:pt x="1691669" y="2072125"/>
                  </a:lnTo>
                  <a:lnTo>
                    <a:pt x="1684966" y="2068664"/>
                  </a:lnTo>
                  <a:lnTo>
                    <a:pt x="1682012" y="2031676"/>
                  </a:lnTo>
                  <a:lnTo>
                    <a:pt x="1680805" y="1980959"/>
                  </a:lnTo>
                  <a:lnTo>
                    <a:pt x="1679341" y="1936310"/>
                  </a:lnTo>
                  <a:lnTo>
                    <a:pt x="1675758" y="1887169"/>
                  </a:lnTo>
                  <a:lnTo>
                    <a:pt x="1671511" y="1840017"/>
                  </a:lnTo>
                  <a:lnTo>
                    <a:pt x="1667442" y="1792470"/>
                  </a:lnTo>
                  <a:lnTo>
                    <a:pt x="1664392" y="1742144"/>
                  </a:lnTo>
                  <a:lnTo>
                    <a:pt x="1665286" y="1797843"/>
                  </a:lnTo>
                  <a:lnTo>
                    <a:pt x="1666275" y="1853547"/>
                  </a:lnTo>
                  <a:lnTo>
                    <a:pt x="1667075" y="1909252"/>
                  </a:lnTo>
                  <a:lnTo>
                    <a:pt x="1667405" y="1964951"/>
                  </a:lnTo>
                  <a:lnTo>
                    <a:pt x="1667216" y="1974656"/>
                  </a:lnTo>
                  <a:lnTo>
                    <a:pt x="1666651" y="1986050"/>
                  </a:lnTo>
                  <a:lnTo>
                    <a:pt x="1665710" y="1994054"/>
                  </a:lnTo>
                  <a:lnTo>
                    <a:pt x="1664392" y="1993591"/>
                  </a:lnTo>
                  <a:lnTo>
                    <a:pt x="1661893" y="1978064"/>
                  </a:lnTo>
                  <a:lnTo>
                    <a:pt x="1660467" y="1960840"/>
                  </a:lnTo>
                  <a:lnTo>
                    <a:pt x="1659427" y="1943015"/>
                  </a:lnTo>
                  <a:lnTo>
                    <a:pt x="1658089" y="1925684"/>
                  </a:lnTo>
                  <a:lnTo>
                    <a:pt x="1653485" y="1878067"/>
                  </a:lnTo>
                  <a:lnTo>
                    <a:pt x="1649583" y="1830338"/>
                  </a:lnTo>
                  <a:lnTo>
                    <a:pt x="1646182" y="1782008"/>
                  </a:lnTo>
                  <a:lnTo>
                    <a:pt x="1643084" y="1732587"/>
                  </a:lnTo>
                  <a:lnTo>
                    <a:pt x="1641275" y="1703461"/>
                  </a:lnTo>
                  <a:lnTo>
                    <a:pt x="1639200" y="1671447"/>
                  </a:lnTo>
                  <a:lnTo>
                    <a:pt x="1637491" y="1645598"/>
                  </a:lnTo>
                  <a:lnTo>
                    <a:pt x="1636781" y="1634970"/>
                  </a:lnTo>
                  <a:lnTo>
                    <a:pt x="1635095" y="1656467"/>
                  </a:lnTo>
                  <a:lnTo>
                    <a:pt x="1633294" y="1678064"/>
                  </a:lnTo>
                  <a:lnTo>
                    <a:pt x="1631745" y="1699862"/>
                  </a:lnTo>
                  <a:lnTo>
                    <a:pt x="1630812" y="1721960"/>
                  </a:lnTo>
                  <a:lnTo>
                    <a:pt x="1629434" y="1799319"/>
                  </a:lnTo>
                  <a:lnTo>
                    <a:pt x="1629191" y="1864473"/>
                  </a:lnTo>
                  <a:lnTo>
                    <a:pt x="1629644" y="1917250"/>
                  </a:lnTo>
                  <a:lnTo>
                    <a:pt x="1630356" y="1957478"/>
                  </a:lnTo>
                  <a:lnTo>
                    <a:pt x="1630889" y="1984985"/>
                  </a:lnTo>
                  <a:lnTo>
                    <a:pt x="1630804" y="1999599"/>
                  </a:lnTo>
                  <a:lnTo>
                    <a:pt x="1615527" y="1925684"/>
                  </a:lnTo>
                  <a:lnTo>
                    <a:pt x="1611771" y="1875058"/>
                  </a:lnTo>
                  <a:lnTo>
                    <a:pt x="1608276" y="1823834"/>
                  </a:lnTo>
                  <a:lnTo>
                    <a:pt x="1604655" y="1772604"/>
                  </a:lnTo>
                  <a:lnTo>
                    <a:pt x="1600523" y="1721960"/>
                  </a:lnTo>
                  <a:lnTo>
                    <a:pt x="1594881" y="1667324"/>
                  </a:lnTo>
                  <a:lnTo>
                    <a:pt x="1591207" y="1634970"/>
                  </a:lnTo>
                  <a:lnTo>
                    <a:pt x="1590745" y="1685988"/>
                  </a:lnTo>
                  <a:lnTo>
                    <a:pt x="1590667" y="1737132"/>
                  </a:lnTo>
                  <a:lnTo>
                    <a:pt x="1590740" y="1788325"/>
                  </a:lnTo>
                  <a:lnTo>
                    <a:pt x="1590733" y="1839494"/>
                  </a:lnTo>
                  <a:lnTo>
                    <a:pt x="1590411" y="1890563"/>
                  </a:lnTo>
                  <a:lnTo>
                    <a:pt x="1589544" y="1941456"/>
                  </a:lnTo>
                  <a:lnTo>
                    <a:pt x="1587897" y="1992099"/>
                  </a:lnTo>
                  <a:lnTo>
                    <a:pt x="1585238" y="2042416"/>
                  </a:lnTo>
                  <a:lnTo>
                    <a:pt x="1582654" y="2046577"/>
                  </a:lnTo>
                  <a:lnTo>
                    <a:pt x="1578579" y="2024775"/>
                  </a:lnTo>
                  <a:lnTo>
                    <a:pt x="1574013" y="1992427"/>
                  </a:lnTo>
                  <a:lnTo>
                    <a:pt x="1569954" y="1964951"/>
                  </a:lnTo>
                  <a:lnTo>
                    <a:pt x="1563079" y="1906589"/>
                  </a:lnTo>
                  <a:lnTo>
                    <a:pt x="1557960" y="1848250"/>
                  </a:lnTo>
                  <a:lnTo>
                    <a:pt x="1556580" y="1799960"/>
                  </a:lnTo>
                  <a:lnTo>
                    <a:pt x="1555843" y="1775718"/>
                  </a:lnTo>
                  <a:lnTo>
                    <a:pt x="1554949" y="1751670"/>
                  </a:lnTo>
                  <a:lnTo>
                    <a:pt x="1554034" y="1728389"/>
                  </a:lnTo>
                  <a:lnTo>
                    <a:pt x="1552947" y="1700621"/>
                  </a:lnTo>
                  <a:lnTo>
                    <a:pt x="1552038" y="1681401"/>
                  </a:lnTo>
                  <a:lnTo>
                    <a:pt x="1551657" y="1683762"/>
                  </a:lnTo>
                  <a:lnTo>
                    <a:pt x="1552031" y="1716404"/>
                  </a:lnTo>
                  <a:lnTo>
                    <a:pt x="1552994" y="1767285"/>
                  </a:lnTo>
                  <a:lnTo>
                    <a:pt x="1554307" y="1827949"/>
                  </a:lnTo>
                  <a:lnTo>
                    <a:pt x="1555732" y="1889938"/>
                  </a:lnTo>
                  <a:lnTo>
                    <a:pt x="1557029" y="1944796"/>
                  </a:lnTo>
                  <a:lnTo>
                    <a:pt x="1557960" y="1984066"/>
                  </a:lnTo>
                  <a:lnTo>
                    <a:pt x="1558054" y="2004972"/>
                  </a:lnTo>
                  <a:lnTo>
                    <a:pt x="1558713" y="2027168"/>
                  </a:lnTo>
                  <a:lnTo>
                    <a:pt x="1558243" y="2047172"/>
                  </a:lnTo>
                  <a:lnTo>
                    <a:pt x="1554949" y="2061499"/>
                  </a:lnTo>
                  <a:lnTo>
                    <a:pt x="1542677" y="2013775"/>
                  </a:lnTo>
                  <a:lnTo>
                    <a:pt x="1541296" y="1974630"/>
                  </a:lnTo>
                  <a:lnTo>
                    <a:pt x="1541123" y="1954820"/>
                  </a:lnTo>
                  <a:lnTo>
                    <a:pt x="1539664" y="1936310"/>
                  </a:lnTo>
                  <a:lnTo>
                    <a:pt x="1537456" y="1926738"/>
                  </a:lnTo>
                  <a:lnTo>
                    <a:pt x="1534260" y="1919463"/>
                  </a:lnTo>
                  <a:lnTo>
                    <a:pt x="1530698" y="1913184"/>
                  </a:lnTo>
                  <a:lnTo>
                    <a:pt x="1527392" y="1906601"/>
                  </a:lnTo>
                  <a:lnTo>
                    <a:pt x="1526780" y="1892103"/>
                  </a:lnTo>
                  <a:lnTo>
                    <a:pt x="1526263" y="1877414"/>
                  </a:lnTo>
                  <a:lnTo>
                    <a:pt x="1525557" y="1862730"/>
                  </a:lnTo>
                  <a:lnTo>
                    <a:pt x="1521235" y="1824501"/>
                  </a:lnTo>
                  <a:lnTo>
                    <a:pt x="1513837" y="1779007"/>
                  </a:lnTo>
                  <a:lnTo>
                    <a:pt x="1512387" y="1770785"/>
                  </a:lnTo>
                  <a:lnTo>
                    <a:pt x="1511590" y="1753905"/>
                  </a:lnTo>
                  <a:lnTo>
                    <a:pt x="1510741" y="1736831"/>
                  </a:lnTo>
                  <a:lnTo>
                    <a:pt x="1509892" y="1719757"/>
                  </a:lnTo>
                  <a:lnTo>
                    <a:pt x="1509095" y="1702878"/>
                  </a:lnTo>
                  <a:lnTo>
                    <a:pt x="1508201" y="1679578"/>
                  </a:lnTo>
                  <a:lnTo>
                    <a:pt x="1507213" y="1651805"/>
                  </a:lnTo>
                  <a:lnTo>
                    <a:pt x="1506413" y="1632591"/>
                  </a:lnTo>
                  <a:lnTo>
                    <a:pt x="1506083" y="1634970"/>
                  </a:lnTo>
                  <a:lnTo>
                    <a:pt x="1506413" y="1659471"/>
                  </a:lnTo>
                  <a:lnTo>
                    <a:pt x="1507213" y="1683778"/>
                  </a:lnTo>
                  <a:lnTo>
                    <a:pt x="1508201" y="1708085"/>
                  </a:lnTo>
                  <a:lnTo>
                    <a:pt x="1509095" y="1732587"/>
                  </a:lnTo>
                  <a:lnTo>
                    <a:pt x="1508482" y="1787619"/>
                  </a:lnTo>
                  <a:lnTo>
                    <a:pt x="1507981" y="1838967"/>
                  </a:lnTo>
                  <a:lnTo>
                    <a:pt x="1507094" y="1887898"/>
                  </a:lnTo>
                  <a:lnTo>
                    <a:pt x="1505319" y="1935679"/>
                  </a:lnTo>
                  <a:lnTo>
                    <a:pt x="1502155" y="1983576"/>
                  </a:lnTo>
                  <a:lnTo>
                    <a:pt x="1497102" y="2032858"/>
                  </a:lnTo>
                  <a:lnTo>
                    <a:pt x="1496490" y="2022996"/>
                  </a:lnTo>
                  <a:lnTo>
                    <a:pt x="1495973" y="2012836"/>
                  </a:lnTo>
                  <a:lnTo>
                    <a:pt x="1495267" y="2002870"/>
                  </a:lnTo>
                  <a:lnTo>
                    <a:pt x="1486721" y="1957394"/>
                  </a:lnTo>
                  <a:lnTo>
                    <a:pt x="1481819" y="1936310"/>
                  </a:lnTo>
                  <a:lnTo>
                    <a:pt x="1479376" y="1903446"/>
                  </a:lnTo>
                  <a:lnTo>
                    <a:pt x="1476290" y="1874761"/>
                  </a:lnTo>
                  <a:lnTo>
                    <a:pt x="1472147" y="1847667"/>
                  </a:lnTo>
                  <a:lnTo>
                    <a:pt x="1466534" y="1819577"/>
                  </a:lnTo>
                  <a:lnTo>
                    <a:pt x="1463907" y="1775514"/>
                  </a:lnTo>
                  <a:lnTo>
                    <a:pt x="1460788" y="1732052"/>
                  </a:lnTo>
                  <a:lnTo>
                    <a:pt x="1457544" y="1688590"/>
                  </a:lnTo>
                  <a:lnTo>
                    <a:pt x="1454541" y="1644527"/>
                  </a:lnTo>
                  <a:lnTo>
                    <a:pt x="1453465" y="1693019"/>
                  </a:lnTo>
                  <a:lnTo>
                    <a:pt x="1452520" y="1741661"/>
                  </a:lnTo>
                  <a:lnTo>
                    <a:pt x="1451517" y="1790352"/>
                  </a:lnTo>
                  <a:lnTo>
                    <a:pt x="1450264" y="1838993"/>
                  </a:lnTo>
                  <a:lnTo>
                    <a:pt x="1448572" y="1887485"/>
                  </a:lnTo>
                  <a:lnTo>
                    <a:pt x="1443287" y="1966546"/>
                  </a:lnTo>
                  <a:lnTo>
                    <a:pt x="1439257" y="2013775"/>
                  </a:lnTo>
                  <a:lnTo>
                    <a:pt x="1433410" y="1987621"/>
                  </a:lnTo>
                  <a:lnTo>
                    <a:pt x="1427118" y="1962169"/>
                  </a:lnTo>
                  <a:lnTo>
                    <a:pt x="1421568" y="1935726"/>
                  </a:lnTo>
                  <a:lnTo>
                    <a:pt x="1417948" y="1906601"/>
                  </a:lnTo>
                  <a:lnTo>
                    <a:pt x="1414492" y="1859814"/>
                  </a:lnTo>
                  <a:lnTo>
                    <a:pt x="1410664" y="1813491"/>
                  </a:lnTo>
                  <a:lnTo>
                    <a:pt x="1406734" y="1767324"/>
                  </a:lnTo>
                  <a:lnTo>
                    <a:pt x="1402974" y="1721008"/>
                  </a:lnTo>
                  <a:lnTo>
                    <a:pt x="1399652" y="1674236"/>
                  </a:lnTo>
                  <a:lnTo>
                    <a:pt x="1398496" y="1721637"/>
                  </a:lnTo>
                  <a:lnTo>
                    <a:pt x="1397446" y="1769166"/>
                  </a:lnTo>
                  <a:lnTo>
                    <a:pt x="1396329" y="1816694"/>
                  </a:lnTo>
                  <a:lnTo>
                    <a:pt x="1394971" y="1864093"/>
                  </a:lnTo>
                  <a:lnTo>
                    <a:pt x="1393199" y="1911233"/>
                  </a:lnTo>
                  <a:lnTo>
                    <a:pt x="1390838" y="1957984"/>
                  </a:lnTo>
                  <a:lnTo>
                    <a:pt x="1387715" y="2004218"/>
                  </a:lnTo>
                  <a:lnTo>
                    <a:pt x="1376834" y="1954761"/>
                  </a:lnTo>
                  <a:lnTo>
                    <a:pt x="1367905" y="1902219"/>
                  </a:lnTo>
                  <a:lnTo>
                    <a:pt x="1360471" y="1847088"/>
                  </a:lnTo>
                  <a:lnTo>
                    <a:pt x="1354078" y="1789868"/>
                  </a:lnTo>
                  <a:lnTo>
                    <a:pt x="1352621" y="1770769"/>
                  </a:lnTo>
                  <a:lnTo>
                    <a:pt x="1351968" y="1761220"/>
                  </a:lnTo>
                  <a:lnTo>
                    <a:pt x="1347481" y="1715339"/>
                  </a:lnTo>
                  <a:lnTo>
                    <a:pt x="1345097" y="1693320"/>
                  </a:lnTo>
                  <a:lnTo>
                    <a:pt x="1345332" y="1716522"/>
                  </a:lnTo>
                  <a:lnTo>
                    <a:pt x="1346135" y="1749779"/>
                  </a:lnTo>
                  <a:lnTo>
                    <a:pt x="1347155" y="1789780"/>
                  </a:lnTo>
                  <a:lnTo>
                    <a:pt x="1348039" y="1833216"/>
                  </a:lnTo>
                  <a:lnTo>
                    <a:pt x="1348435" y="1876777"/>
                  </a:lnTo>
                  <a:lnTo>
                    <a:pt x="1347991" y="1917152"/>
                  </a:lnTo>
                  <a:lnTo>
                    <a:pt x="1343171" y="1975106"/>
                  </a:lnTo>
                  <a:lnTo>
                    <a:pt x="1338092" y="1986064"/>
                  </a:lnTo>
                  <a:lnTo>
                    <a:pt x="1330763" y="1980597"/>
                  </a:lnTo>
                  <a:lnTo>
                    <a:pt x="1320832" y="1955393"/>
                  </a:lnTo>
                  <a:lnTo>
                    <a:pt x="1317338" y="1930304"/>
                  </a:lnTo>
                  <a:lnTo>
                    <a:pt x="1313211" y="1906597"/>
                  </a:lnTo>
                  <a:lnTo>
                    <a:pt x="1309073" y="1882883"/>
                  </a:lnTo>
                  <a:lnTo>
                    <a:pt x="1305548" y="1857776"/>
                  </a:lnTo>
                  <a:lnTo>
                    <a:pt x="1302034" y="1825442"/>
                  </a:lnTo>
                  <a:lnTo>
                    <a:pt x="1301645" y="1816951"/>
                  </a:lnTo>
                  <a:lnTo>
                    <a:pt x="1302626" y="1820250"/>
                  </a:lnTo>
                  <a:lnTo>
                    <a:pt x="1303221" y="1823284"/>
                  </a:lnTo>
                  <a:lnTo>
                    <a:pt x="1301675" y="1814000"/>
                  </a:lnTo>
                  <a:lnTo>
                    <a:pt x="1294849" y="1751229"/>
                  </a:lnTo>
                  <a:lnTo>
                    <a:pt x="1292846" y="1697445"/>
                  </a:lnTo>
                  <a:lnTo>
                    <a:pt x="1291623" y="1657132"/>
                  </a:lnTo>
                  <a:lnTo>
                    <a:pt x="1291216" y="1644857"/>
                  </a:lnTo>
                  <a:lnTo>
                    <a:pt x="1290896" y="1639344"/>
                  </a:lnTo>
                  <a:lnTo>
                    <a:pt x="1290630" y="1641725"/>
                  </a:lnTo>
                  <a:lnTo>
                    <a:pt x="1290381" y="1653133"/>
                  </a:lnTo>
                  <a:lnTo>
                    <a:pt x="1290113" y="1674698"/>
                  </a:lnTo>
                  <a:lnTo>
                    <a:pt x="1289791" y="1707554"/>
                  </a:lnTo>
                  <a:lnTo>
                    <a:pt x="1289380" y="1752831"/>
                  </a:lnTo>
                  <a:lnTo>
                    <a:pt x="1288843" y="1811661"/>
                  </a:lnTo>
                  <a:lnTo>
                    <a:pt x="1288146" y="1885176"/>
                  </a:lnTo>
                  <a:lnTo>
                    <a:pt x="1287252" y="1974508"/>
                  </a:lnTo>
                  <a:lnTo>
                    <a:pt x="1281311" y="1953903"/>
                  </a:lnTo>
                  <a:lnTo>
                    <a:pt x="1274868" y="1933791"/>
                  </a:lnTo>
                  <a:lnTo>
                    <a:pt x="1269303" y="1912281"/>
                  </a:lnTo>
                  <a:lnTo>
                    <a:pt x="1265998" y="1887485"/>
                  </a:lnTo>
                  <a:lnTo>
                    <a:pt x="1264151" y="1852707"/>
                  </a:lnTo>
                  <a:lnTo>
                    <a:pt x="1262805" y="1837624"/>
                  </a:lnTo>
                  <a:lnTo>
                    <a:pt x="1259221" y="1825724"/>
                  </a:lnTo>
                  <a:lnTo>
                    <a:pt x="1250658" y="1800495"/>
                  </a:lnTo>
                  <a:lnTo>
                    <a:pt x="1247070" y="1752851"/>
                  </a:lnTo>
                  <a:lnTo>
                    <a:pt x="1242033" y="1708187"/>
                  </a:lnTo>
                  <a:lnTo>
                    <a:pt x="1236735" y="1663517"/>
                  </a:lnTo>
                  <a:lnTo>
                    <a:pt x="1232362" y="1615855"/>
                  </a:lnTo>
                  <a:lnTo>
                    <a:pt x="1231680" y="1668604"/>
                  </a:lnTo>
                  <a:lnTo>
                    <a:pt x="1231203" y="1721336"/>
                  </a:lnTo>
                  <a:lnTo>
                    <a:pt x="1230773" y="1774033"/>
                  </a:lnTo>
                  <a:lnTo>
                    <a:pt x="1230235" y="1826674"/>
                  </a:lnTo>
                  <a:lnTo>
                    <a:pt x="1229430" y="1879240"/>
                  </a:lnTo>
                  <a:lnTo>
                    <a:pt x="1228202" y="1931710"/>
                  </a:lnTo>
                  <a:lnTo>
                    <a:pt x="1226393" y="1984066"/>
                  </a:lnTo>
                  <a:lnTo>
                    <a:pt x="1223064" y="2000618"/>
                  </a:lnTo>
                  <a:lnTo>
                    <a:pt x="1217001" y="1992412"/>
                  </a:lnTo>
                  <a:lnTo>
                    <a:pt x="1210320" y="1970484"/>
                  </a:lnTo>
                  <a:lnTo>
                    <a:pt x="1205140" y="1945868"/>
                  </a:lnTo>
                  <a:lnTo>
                    <a:pt x="1201136" y="1916889"/>
                  </a:lnTo>
                  <a:lnTo>
                    <a:pt x="1197952" y="1886712"/>
                  </a:lnTo>
                  <a:lnTo>
                    <a:pt x="1194527" y="1856929"/>
                  </a:lnTo>
                  <a:lnTo>
                    <a:pt x="1189801" y="1829135"/>
                  </a:lnTo>
                  <a:lnTo>
                    <a:pt x="1185370" y="1809121"/>
                  </a:lnTo>
                  <a:lnTo>
                    <a:pt x="1180464" y="1786823"/>
                  </a:lnTo>
                  <a:lnTo>
                    <a:pt x="1176488" y="1768704"/>
                  </a:lnTo>
                  <a:lnTo>
                    <a:pt x="1174850" y="1761228"/>
                  </a:lnTo>
                  <a:lnTo>
                    <a:pt x="1172407" y="1739730"/>
                  </a:lnTo>
                  <a:lnTo>
                    <a:pt x="1169817" y="1718133"/>
                  </a:lnTo>
                  <a:lnTo>
                    <a:pt x="1167415" y="1696335"/>
                  </a:lnTo>
                  <a:lnTo>
                    <a:pt x="1165536" y="1674236"/>
                  </a:lnTo>
                  <a:lnTo>
                    <a:pt x="1163065" y="1632899"/>
                  </a:lnTo>
                  <a:lnTo>
                    <a:pt x="1162419" y="1625286"/>
                  </a:lnTo>
                  <a:lnTo>
                    <a:pt x="1163331" y="1651698"/>
                  </a:lnTo>
                  <a:lnTo>
                    <a:pt x="1165536" y="1712434"/>
                  </a:lnTo>
                  <a:lnTo>
                    <a:pt x="1163812" y="1805670"/>
                  </a:lnTo>
                  <a:lnTo>
                    <a:pt x="1163158" y="1876507"/>
                  </a:lnTo>
                  <a:lnTo>
                    <a:pt x="1163048" y="1926753"/>
                  </a:lnTo>
                  <a:lnTo>
                    <a:pt x="1162953" y="1958217"/>
                  </a:lnTo>
                  <a:lnTo>
                    <a:pt x="1162345" y="1972704"/>
                  </a:lnTo>
                  <a:lnTo>
                    <a:pt x="1160697" y="1972023"/>
                  </a:lnTo>
                  <a:lnTo>
                    <a:pt x="1157479" y="1957981"/>
                  </a:lnTo>
                  <a:lnTo>
                    <a:pt x="1152165" y="1932385"/>
                  </a:lnTo>
                  <a:lnTo>
                    <a:pt x="1144226" y="1897043"/>
                  </a:lnTo>
                  <a:lnTo>
                    <a:pt x="1141864" y="1856682"/>
                  </a:lnTo>
                  <a:lnTo>
                    <a:pt x="1131202" y="1780162"/>
                  </a:lnTo>
                  <a:lnTo>
                    <a:pt x="1128112" y="1741339"/>
                  </a:lnTo>
                  <a:lnTo>
                    <a:pt x="1124782" y="1702910"/>
                  </a:lnTo>
                  <a:lnTo>
                    <a:pt x="1119962" y="1664679"/>
                  </a:lnTo>
                  <a:lnTo>
                    <a:pt x="1117825" y="1705449"/>
                  </a:lnTo>
                  <a:lnTo>
                    <a:pt x="1115708" y="1743331"/>
                  </a:lnTo>
                  <a:lnTo>
                    <a:pt x="1111898" y="1778230"/>
                  </a:lnTo>
                  <a:lnTo>
                    <a:pt x="1104677" y="1810052"/>
                  </a:lnTo>
                  <a:lnTo>
                    <a:pt x="1104160" y="1819898"/>
                  </a:lnTo>
                  <a:lnTo>
                    <a:pt x="1103799" y="1829941"/>
                  </a:lnTo>
                  <a:lnTo>
                    <a:pt x="1103124" y="1839589"/>
                  </a:lnTo>
                  <a:lnTo>
                    <a:pt x="1101665" y="1848250"/>
                  </a:lnTo>
                  <a:lnTo>
                    <a:pt x="1099712" y="1855669"/>
                  </a:lnTo>
                  <a:lnTo>
                    <a:pt x="1094692" y="1850357"/>
                  </a:lnTo>
                  <a:lnTo>
                    <a:pt x="1092684" y="1857776"/>
                  </a:lnTo>
                  <a:lnTo>
                    <a:pt x="1090128" y="1872870"/>
                  </a:lnTo>
                  <a:lnTo>
                    <a:pt x="1088842" y="1890150"/>
                  </a:lnTo>
                  <a:lnTo>
                    <a:pt x="1087985" y="1908221"/>
                  </a:lnTo>
                  <a:lnTo>
                    <a:pt x="1086716" y="1925684"/>
                  </a:lnTo>
                  <a:lnTo>
                    <a:pt x="1085816" y="1916134"/>
                  </a:lnTo>
                  <a:lnTo>
                    <a:pt x="1084791" y="1906585"/>
                  </a:lnTo>
                  <a:lnTo>
                    <a:pt x="1083892" y="1897035"/>
                  </a:lnTo>
                  <a:lnTo>
                    <a:pt x="1083368" y="1887485"/>
                  </a:lnTo>
                  <a:lnTo>
                    <a:pt x="1082568" y="1833271"/>
                  </a:lnTo>
                  <a:lnTo>
                    <a:pt x="1082255" y="1778897"/>
                  </a:lnTo>
                  <a:lnTo>
                    <a:pt x="1082047" y="1724467"/>
                  </a:lnTo>
                  <a:lnTo>
                    <a:pt x="1081560" y="1670085"/>
                  </a:lnTo>
                  <a:lnTo>
                    <a:pt x="1080412" y="1615855"/>
                  </a:lnTo>
                  <a:lnTo>
                    <a:pt x="1079894" y="1613945"/>
                  </a:lnTo>
                  <a:lnTo>
                    <a:pt x="1079283" y="1633115"/>
                  </a:lnTo>
                  <a:lnTo>
                    <a:pt x="1078483" y="1660631"/>
                  </a:lnTo>
                  <a:lnTo>
                    <a:pt x="1077400" y="1683762"/>
                  </a:lnTo>
                  <a:lnTo>
                    <a:pt x="1076091" y="1698561"/>
                  </a:lnTo>
                  <a:lnTo>
                    <a:pt x="1074415" y="1712953"/>
                  </a:lnTo>
                  <a:lnTo>
                    <a:pt x="1072740" y="1727345"/>
                  </a:lnTo>
                  <a:lnTo>
                    <a:pt x="1071432" y="1742144"/>
                  </a:lnTo>
                  <a:lnTo>
                    <a:pt x="1069644" y="1768560"/>
                  </a:lnTo>
                  <a:lnTo>
                    <a:pt x="1068175" y="1795185"/>
                  </a:lnTo>
                  <a:lnTo>
                    <a:pt x="1066843" y="1821817"/>
                  </a:lnTo>
                  <a:lnTo>
                    <a:pt x="1065463" y="1848250"/>
                  </a:lnTo>
                  <a:lnTo>
                    <a:pt x="1064000" y="1881999"/>
                  </a:lnTo>
                  <a:lnTo>
                    <a:pt x="1062290" y="1912963"/>
                  </a:lnTo>
                  <a:lnTo>
                    <a:pt x="1058332" y="1938356"/>
                  </a:lnTo>
                  <a:lnTo>
                    <a:pt x="1050123" y="1955393"/>
                  </a:lnTo>
                  <a:lnTo>
                    <a:pt x="1048696" y="1943296"/>
                  </a:lnTo>
                  <a:lnTo>
                    <a:pt x="1047285" y="1930997"/>
                  </a:lnTo>
                  <a:lnTo>
                    <a:pt x="1045801" y="1918699"/>
                  </a:lnTo>
                  <a:lnTo>
                    <a:pt x="1044154" y="1906601"/>
                  </a:lnTo>
                  <a:lnTo>
                    <a:pt x="1041898" y="1894347"/>
                  </a:lnTo>
                  <a:lnTo>
                    <a:pt x="1039370" y="1882589"/>
                  </a:lnTo>
                  <a:lnTo>
                    <a:pt x="1036905" y="1870631"/>
                  </a:lnTo>
                  <a:lnTo>
                    <a:pt x="1028379" y="1803868"/>
                  </a:lnTo>
                  <a:lnTo>
                    <a:pt x="1022824" y="1747964"/>
                  </a:lnTo>
                  <a:lnTo>
                    <a:pt x="1017950" y="1691265"/>
                  </a:lnTo>
                  <a:lnTo>
                    <a:pt x="1013531" y="1634970"/>
                  </a:lnTo>
                  <a:lnTo>
                    <a:pt x="1013237" y="1674753"/>
                  </a:lnTo>
                  <a:lnTo>
                    <a:pt x="1012962" y="1731189"/>
                  </a:lnTo>
                  <a:lnTo>
                    <a:pt x="1011305" y="1793941"/>
                  </a:lnTo>
                  <a:lnTo>
                    <a:pt x="1006866" y="1852671"/>
                  </a:lnTo>
                  <a:lnTo>
                    <a:pt x="998245" y="1897043"/>
                  </a:lnTo>
                  <a:lnTo>
                    <a:pt x="994339" y="1850277"/>
                  </a:lnTo>
                  <a:lnTo>
                    <a:pt x="990814" y="1803393"/>
                  </a:lnTo>
                  <a:lnTo>
                    <a:pt x="987494" y="1756449"/>
                  </a:lnTo>
                  <a:lnTo>
                    <a:pt x="984201" y="1709505"/>
                  </a:lnTo>
                  <a:lnTo>
                    <a:pt x="980760" y="1662621"/>
                  </a:lnTo>
                  <a:lnTo>
                    <a:pt x="976994" y="1615855"/>
                  </a:lnTo>
                  <a:lnTo>
                    <a:pt x="976743" y="1669437"/>
                  </a:lnTo>
                  <a:lnTo>
                    <a:pt x="976795" y="1722990"/>
                  </a:lnTo>
                  <a:lnTo>
                    <a:pt x="976846" y="1776483"/>
                  </a:lnTo>
                  <a:lnTo>
                    <a:pt x="976596" y="1829887"/>
                  </a:lnTo>
                  <a:lnTo>
                    <a:pt x="975742" y="1883173"/>
                  </a:lnTo>
                  <a:lnTo>
                    <a:pt x="973981" y="1936310"/>
                  </a:lnTo>
                  <a:lnTo>
                    <a:pt x="972812" y="1938823"/>
                  </a:lnTo>
                  <a:lnTo>
                    <a:pt x="970620" y="1924630"/>
                  </a:lnTo>
                  <a:lnTo>
                    <a:pt x="967862" y="1904071"/>
                  </a:lnTo>
                  <a:lnTo>
                    <a:pt x="965000" y="1887485"/>
                  </a:lnTo>
                  <a:lnTo>
                    <a:pt x="957944" y="1860166"/>
                  </a:lnTo>
                  <a:lnTo>
                    <a:pt x="955873" y="1857520"/>
                  </a:lnTo>
                  <a:lnTo>
                    <a:pt x="954543" y="1855269"/>
                  </a:lnTo>
                  <a:lnTo>
                    <a:pt x="949716" y="1829135"/>
                  </a:lnTo>
                  <a:lnTo>
                    <a:pt x="945766" y="1804199"/>
                  </a:lnTo>
                  <a:lnTo>
                    <a:pt x="942429" y="1780059"/>
                  </a:lnTo>
                  <a:lnTo>
                    <a:pt x="938914" y="1756320"/>
                  </a:lnTo>
                  <a:lnTo>
                    <a:pt x="934431" y="1732587"/>
                  </a:lnTo>
                  <a:lnTo>
                    <a:pt x="931833" y="1694068"/>
                  </a:lnTo>
                  <a:lnTo>
                    <a:pt x="930380" y="1668137"/>
                  </a:lnTo>
                  <a:lnTo>
                    <a:pt x="929543" y="1660305"/>
                  </a:lnTo>
                  <a:lnTo>
                    <a:pt x="928795" y="1676081"/>
                  </a:lnTo>
                  <a:lnTo>
                    <a:pt x="927607" y="1720974"/>
                  </a:lnTo>
                  <a:lnTo>
                    <a:pt x="925450" y="1800495"/>
                  </a:lnTo>
                  <a:lnTo>
                    <a:pt x="924085" y="1844096"/>
                  </a:lnTo>
                  <a:lnTo>
                    <a:pt x="922563" y="1887502"/>
                  </a:lnTo>
                  <a:lnTo>
                    <a:pt x="920979" y="1930908"/>
                  </a:lnTo>
                  <a:lnTo>
                    <a:pt x="919427" y="1974508"/>
                  </a:lnTo>
                  <a:lnTo>
                    <a:pt x="913776" y="1920334"/>
                  </a:lnTo>
                  <a:lnTo>
                    <a:pt x="908266" y="1866192"/>
                  </a:lnTo>
                  <a:lnTo>
                    <a:pt x="902657" y="1812288"/>
                  </a:lnTo>
                  <a:lnTo>
                    <a:pt x="896708" y="1758826"/>
                  </a:lnTo>
                  <a:lnTo>
                    <a:pt x="890180" y="1706013"/>
                  </a:lnTo>
                  <a:lnTo>
                    <a:pt x="882832" y="1654053"/>
                  </a:lnTo>
                  <a:lnTo>
                    <a:pt x="878666" y="1700625"/>
                  </a:lnTo>
                  <a:lnTo>
                    <a:pt x="875350" y="1747512"/>
                  </a:lnTo>
                  <a:lnTo>
                    <a:pt x="872600" y="1794639"/>
                  </a:lnTo>
                  <a:lnTo>
                    <a:pt x="870132" y="1841932"/>
                  </a:lnTo>
                  <a:lnTo>
                    <a:pt x="867662" y="1889317"/>
                  </a:lnTo>
                  <a:lnTo>
                    <a:pt x="864906" y="1936720"/>
                  </a:lnTo>
                  <a:lnTo>
                    <a:pt x="861580" y="1984066"/>
                  </a:lnTo>
                  <a:lnTo>
                    <a:pt x="857089" y="1947469"/>
                  </a:lnTo>
                  <a:lnTo>
                    <a:pt x="852808" y="1910978"/>
                  </a:lnTo>
                  <a:lnTo>
                    <a:pt x="848339" y="1874688"/>
                  </a:lnTo>
                  <a:lnTo>
                    <a:pt x="843283" y="1838693"/>
                  </a:lnTo>
                  <a:lnTo>
                    <a:pt x="841778" y="1804641"/>
                  </a:lnTo>
                  <a:lnTo>
                    <a:pt x="840278" y="1770785"/>
                  </a:lnTo>
                  <a:lnTo>
                    <a:pt x="838789" y="1736928"/>
                  </a:lnTo>
                  <a:lnTo>
                    <a:pt x="837315" y="1702878"/>
                  </a:lnTo>
                  <a:lnTo>
                    <a:pt x="837213" y="1686890"/>
                  </a:lnTo>
                  <a:lnTo>
                    <a:pt x="837545" y="1669717"/>
                  </a:lnTo>
                  <a:lnTo>
                    <a:pt x="837009" y="1654537"/>
                  </a:lnTo>
                  <a:lnTo>
                    <a:pt x="834304" y="1644527"/>
                  </a:lnTo>
                  <a:lnTo>
                    <a:pt x="832020" y="1646771"/>
                  </a:lnTo>
                  <a:lnTo>
                    <a:pt x="831437" y="1660164"/>
                  </a:lnTo>
                  <a:lnTo>
                    <a:pt x="831534" y="1677937"/>
                  </a:lnTo>
                  <a:lnTo>
                    <a:pt x="831291" y="1693320"/>
                  </a:lnTo>
                  <a:lnTo>
                    <a:pt x="829124" y="1780309"/>
                  </a:lnTo>
                  <a:lnTo>
                    <a:pt x="826327" y="1845576"/>
                  </a:lnTo>
                  <a:lnTo>
                    <a:pt x="822041" y="1900299"/>
                  </a:lnTo>
                  <a:lnTo>
                    <a:pt x="816007" y="1925684"/>
                  </a:lnTo>
                  <a:lnTo>
                    <a:pt x="809163" y="1918070"/>
                  </a:lnTo>
                  <a:lnTo>
                    <a:pt x="804976" y="1891746"/>
                  </a:lnTo>
                  <a:lnTo>
                    <a:pt x="801729" y="1858253"/>
                  </a:lnTo>
                  <a:lnTo>
                    <a:pt x="797709" y="1829135"/>
                  </a:lnTo>
                  <a:lnTo>
                    <a:pt x="794121" y="1811967"/>
                  </a:lnTo>
                  <a:lnTo>
                    <a:pt x="790088" y="1792804"/>
                  </a:lnTo>
                  <a:lnTo>
                    <a:pt x="786798" y="1777218"/>
                  </a:lnTo>
                  <a:lnTo>
                    <a:pt x="785438" y="1770785"/>
                  </a:lnTo>
                  <a:lnTo>
                    <a:pt x="783179" y="1749137"/>
                  </a:lnTo>
                  <a:lnTo>
                    <a:pt x="780926" y="1727285"/>
                  </a:lnTo>
                  <a:lnTo>
                    <a:pt x="778684" y="1705428"/>
                  </a:lnTo>
                  <a:lnTo>
                    <a:pt x="776457" y="1683762"/>
                  </a:lnTo>
                  <a:lnTo>
                    <a:pt x="774668" y="1666594"/>
                  </a:lnTo>
                  <a:lnTo>
                    <a:pt x="772691" y="1647431"/>
                  </a:lnTo>
                  <a:lnTo>
                    <a:pt x="771091" y="1631846"/>
                  </a:lnTo>
                  <a:lnTo>
                    <a:pt x="770432" y="1625412"/>
                  </a:lnTo>
                  <a:lnTo>
                    <a:pt x="771327" y="1608689"/>
                  </a:lnTo>
                  <a:lnTo>
                    <a:pt x="772315" y="1588684"/>
                  </a:lnTo>
                  <a:lnTo>
                    <a:pt x="773115" y="1574844"/>
                  </a:lnTo>
                  <a:lnTo>
                    <a:pt x="773445" y="1576619"/>
                  </a:lnTo>
                  <a:lnTo>
                    <a:pt x="773304" y="1620382"/>
                  </a:lnTo>
                  <a:lnTo>
                    <a:pt x="772817" y="1664145"/>
                  </a:lnTo>
                  <a:lnTo>
                    <a:pt x="771891" y="1707908"/>
                  </a:lnTo>
                  <a:lnTo>
                    <a:pt x="770432" y="1751670"/>
                  </a:lnTo>
                  <a:lnTo>
                    <a:pt x="765813" y="1802609"/>
                  </a:lnTo>
                  <a:lnTo>
                    <a:pt x="757533" y="1859914"/>
                  </a:lnTo>
                  <a:lnTo>
                    <a:pt x="748061" y="1916417"/>
                  </a:lnTo>
                  <a:lnTo>
                    <a:pt x="739865" y="1964951"/>
                  </a:lnTo>
                  <a:lnTo>
                    <a:pt x="731053" y="1931797"/>
                  </a:lnTo>
                  <a:lnTo>
                    <a:pt x="717821" y="1870654"/>
                  </a:lnTo>
                  <a:lnTo>
                    <a:pt x="712586" y="1829135"/>
                  </a:lnTo>
                  <a:lnTo>
                    <a:pt x="710563" y="1778258"/>
                  </a:lnTo>
                  <a:lnTo>
                    <a:pt x="709574" y="1761228"/>
                  </a:lnTo>
                  <a:lnTo>
                    <a:pt x="706872" y="1738829"/>
                  </a:lnTo>
                  <a:lnTo>
                    <a:pt x="703564" y="1717331"/>
                  </a:lnTo>
                  <a:lnTo>
                    <a:pt x="700193" y="1696034"/>
                  </a:lnTo>
                  <a:lnTo>
                    <a:pt x="697303" y="1674236"/>
                  </a:lnTo>
                  <a:lnTo>
                    <a:pt x="696644" y="1657352"/>
                  </a:lnTo>
                  <a:lnTo>
                    <a:pt x="696047" y="1640271"/>
                  </a:lnTo>
                  <a:lnTo>
                    <a:pt x="695325" y="1623195"/>
                  </a:lnTo>
                  <a:lnTo>
                    <a:pt x="694290" y="1606328"/>
                  </a:lnTo>
                  <a:lnTo>
                    <a:pt x="691012" y="1566497"/>
                  </a:lnTo>
                  <a:lnTo>
                    <a:pt x="688620" y="1549476"/>
                  </a:lnTo>
                  <a:lnTo>
                    <a:pt x="686876" y="1551401"/>
                  </a:lnTo>
                  <a:lnTo>
                    <a:pt x="685544" y="1568409"/>
                  </a:lnTo>
                  <a:lnTo>
                    <a:pt x="684389" y="1596634"/>
                  </a:lnTo>
                  <a:lnTo>
                    <a:pt x="683173" y="1632213"/>
                  </a:lnTo>
                  <a:lnTo>
                    <a:pt x="681661" y="1671282"/>
                  </a:lnTo>
                  <a:lnTo>
                    <a:pt x="679616" y="1709976"/>
                  </a:lnTo>
                  <a:lnTo>
                    <a:pt x="676801" y="1744432"/>
                  </a:lnTo>
                  <a:lnTo>
                    <a:pt x="672982" y="1770785"/>
                  </a:lnTo>
                  <a:lnTo>
                    <a:pt x="671461" y="1795286"/>
                  </a:lnTo>
                  <a:lnTo>
                    <a:pt x="669893" y="1819594"/>
                  </a:lnTo>
                  <a:lnTo>
                    <a:pt x="668377" y="1843901"/>
                  </a:lnTo>
                  <a:lnTo>
                    <a:pt x="667013" y="1868402"/>
                  </a:lnTo>
                  <a:lnTo>
                    <a:pt x="666589" y="1888115"/>
                  </a:lnTo>
                  <a:lnTo>
                    <a:pt x="666636" y="1908326"/>
                  </a:lnTo>
                  <a:lnTo>
                    <a:pt x="666119" y="1927941"/>
                  </a:lnTo>
                  <a:lnTo>
                    <a:pt x="664002" y="1945868"/>
                  </a:lnTo>
                  <a:lnTo>
                    <a:pt x="662428" y="1947185"/>
                  </a:lnTo>
                  <a:lnTo>
                    <a:pt x="660745" y="1938959"/>
                  </a:lnTo>
                  <a:lnTo>
                    <a:pt x="659114" y="1926760"/>
                  </a:lnTo>
                  <a:lnTo>
                    <a:pt x="657697" y="1916158"/>
                  </a:lnTo>
                  <a:lnTo>
                    <a:pt x="656059" y="1904660"/>
                  </a:lnTo>
                  <a:lnTo>
                    <a:pt x="654588" y="1892669"/>
                  </a:lnTo>
                  <a:lnTo>
                    <a:pt x="653179" y="1880484"/>
                  </a:lnTo>
                  <a:lnTo>
                    <a:pt x="651729" y="1868402"/>
                  </a:lnTo>
                  <a:lnTo>
                    <a:pt x="651164" y="1848518"/>
                  </a:lnTo>
                  <a:lnTo>
                    <a:pt x="650725" y="1828734"/>
                  </a:lnTo>
                  <a:lnTo>
                    <a:pt x="650034" y="1809151"/>
                  </a:lnTo>
                  <a:lnTo>
                    <a:pt x="645693" y="1766137"/>
                  </a:lnTo>
                  <a:lnTo>
                    <a:pt x="637993" y="1720656"/>
                  </a:lnTo>
                  <a:lnTo>
                    <a:pt x="636444" y="1712434"/>
                  </a:lnTo>
                  <a:lnTo>
                    <a:pt x="635691" y="1700499"/>
                  </a:lnTo>
                  <a:lnTo>
                    <a:pt x="631653" y="1641214"/>
                  </a:lnTo>
                  <a:lnTo>
                    <a:pt x="628113" y="1594685"/>
                  </a:lnTo>
                  <a:lnTo>
                    <a:pt x="627463" y="1586145"/>
                  </a:lnTo>
                  <a:lnTo>
                    <a:pt x="624682" y="1635190"/>
                  </a:lnTo>
                  <a:lnTo>
                    <a:pt x="622205" y="1684088"/>
                  </a:lnTo>
                  <a:lnTo>
                    <a:pt x="619797" y="1732820"/>
                  </a:lnTo>
                  <a:lnTo>
                    <a:pt x="617223" y="1781365"/>
                  </a:lnTo>
                  <a:lnTo>
                    <a:pt x="614249" y="1829704"/>
                  </a:lnTo>
                  <a:lnTo>
                    <a:pt x="610638" y="1877817"/>
                  </a:lnTo>
                  <a:lnTo>
                    <a:pt x="606156" y="1925684"/>
                  </a:lnTo>
                  <a:lnTo>
                    <a:pt x="596905" y="1875363"/>
                  </a:lnTo>
                  <a:lnTo>
                    <a:pt x="589177" y="1826227"/>
                  </a:lnTo>
                  <a:lnTo>
                    <a:pt x="582379" y="1775889"/>
                  </a:lnTo>
                  <a:lnTo>
                    <a:pt x="575921" y="1721960"/>
                  </a:lnTo>
                  <a:lnTo>
                    <a:pt x="571516" y="1681213"/>
                  </a:lnTo>
                  <a:lnTo>
                    <a:pt x="568940" y="1641099"/>
                  </a:lnTo>
                  <a:lnTo>
                    <a:pt x="566606" y="1606328"/>
                  </a:lnTo>
                  <a:lnTo>
                    <a:pt x="565853" y="1597204"/>
                  </a:lnTo>
                  <a:lnTo>
                    <a:pt x="564849" y="1587489"/>
                  </a:lnTo>
                  <a:lnTo>
                    <a:pt x="563970" y="1579767"/>
                  </a:lnTo>
                  <a:lnTo>
                    <a:pt x="563593" y="1576619"/>
                  </a:lnTo>
                </a:path>
                <a:path w="2196465" h="3223895">
                  <a:moveTo>
                    <a:pt x="262402" y="3222050"/>
                  </a:moveTo>
                  <a:lnTo>
                    <a:pt x="2196254" y="3223618"/>
                  </a:lnTo>
                </a:path>
              </a:pathLst>
            </a:custGeom>
            <a:noFill/>
            <a:ln w="9421">
              <a:solidFill>
                <a:srgbClr val="000000"/>
              </a:solidFill>
            </a:ln>
          </p:spPr>
          <p:txBody>
            <a:bodyPr wrap="square" lIns="0" tIns="0" rIns="0" bIns="0" rtlCol="0"/>
            <a:lstStyle/>
            <a:p>
              <a:endParaRPr dirty="0"/>
            </a:p>
          </p:txBody>
        </p:sp>
        <p:sp>
          <p:nvSpPr>
            <p:cNvPr id="19" name="object 17">
              <a:extLst>
                <a:ext uri="{FF2B5EF4-FFF2-40B4-BE49-F238E27FC236}">
                  <a16:creationId xmlns:a16="http://schemas.microsoft.com/office/drawing/2014/main" id="{7B14A321-9C36-FE33-0877-90771FF78E6E}"/>
                </a:ext>
              </a:extLst>
            </p:cNvPr>
            <p:cNvSpPr/>
            <p:nvPr/>
          </p:nvSpPr>
          <p:spPr>
            <a:xfrm>
              <a:off x="7742115" y="5715455"/>
              <a:ext cx="75565" cy="75565"/>
            </a:xfrm>
            <a:custGeom>
              <a:avLst/>
              <a:gdLst/>
              <a:ahLst/>
              <a:cxnLst/>
              <a:rect l="l" t="t" r="r" b="b"/>
              <a:pathLst>
                <a:path w="75565" h="75564">
                  <a:moveTo>
                    <a:pt x="59" y="0"/>
                  </a:moveTo>
                  <a:lnTo>
                    <a:pt x="0" y="75368"/>
                  </a:lnTo>
                  <a:lnTo>
                    <a:pt x="75398" y="37744"/>
                  </a:lnTo>
                  <a:lnTo>
                    <a:pt x="59" y="0"/>
                  </a:lnTo>
                  <a:close/>
                </a:path>
              </a:pathLst>
            </a:custGeom>
            <a:solidFill>
              <a:srgbClr val="000000"/>
            </a:solidFill>
          </p:spPr>
          <p:txBody>
            <a:bodyPr wrap="square" lIns="0" tIns="0" rIns="0" bIns="0" rtlCol="0"/>
            <a:lstStyle/>
            <a:p>
              <a:endParaRPr/>
            </a:p>
          </p:txBody>
        </p:sp>
        <p:sp>
          <p:nvSpPr>
            <p:cNvPr id="20" name="object 18">
              <a:extLst>
                <a:ext uri="{FF2B5EF4-FFF2-40B4-BE49-F238E27FC236}">
                  <a16:creationId xmlns:a16="http://schemas.microsoft.com/office/drawing/2014/main" id="{A3324A7D-7467-C1E6-BD63-CA8E45BE57A9}"/>
                </a:ext>
              </a:extLst>
            </p:cNvPr>
            <p:cNvSpPr/>
            <p:nvPr/>
          </p:nvSpPr>
          <p:spPr>
            <a:xfrm>
              <a:off x="6159391" y="5450099"/>
              <a:ext cx="903605" cy="517525"/>
            </a:xfrm>
            <a:custGeom>
              <a:avLst/>
              <a:gdLst/>
              <a:ahLst/>
              <a:cxnLst/>
              <a:rect l="l" t="t" r="r" b="b"/>
              <a:pathLst>
                <a:path w="903604" h="517525">
                  <a:moveTo>
                    <a:pt x="685193" y="300962"/>
                  </a:moveTo>
                  <a:lnTo>
                    <a:pt x="681939" y="263472"/>
                  </a:lnTo>
                  <a:lnTo>
                    <a:pt x="682910" y="233763"/>
                  </a:lnTo>
                  <a:lnTo>
                    <a:pt x="687763" y="205520"/>
                  </a:lnTo>
                  <a:lnTo>
                    <a:pt x="696155" y="172430"/>
                  </a:lnTo>
                  <a:lnTo>
                    <a:pt x="697440" y="154560"/>
                  </a:lnTo>
                  <a:lnTo>
                    <a:pt x="701639" y="100329"/>
                  </a:lnTo>
                  <a:lnTo>
                    <a:pt x="708565" y="46068"/>
                  </a:lnTo>
                  <a:lnTo>
                    <a:pt x="713208" y="14132"/>
                  </a:lnTo>
                  <a:lnTo>
                    <a:pt x="713959" y="63253"/>
                  </a:lnTo>
                  <a:lnTo>
                    <a:pt x="714668" y="112512"/>
                  </a:lnTo>
                  <a:lnTo>
                    <a:pt x="715366" y="161855"/>
                  </a:lnTo>
                  <a:lnTo>
                    <a:pt x="716085" y="211226"/>
                  </a:lnTo>
                  <a:lnTo>
                    <a:pt x="716858" y="260572"/>
                  </a:lnTo>
                  <a:lnTo>
                    <a:pt x="717716" y="309838"/>
                  </a:lnTo>
                  <a:lnTo>
                    <a:pt x="718692" y="358968"/>
                  </a:lnTo>
                  <a:lnTo>
                    <a:pt x="718776" y="398660"/>
                  </a:lnTo>
                  <a:lnTo>
                    <a:pt x="718462" y="439092"/>
                  </a:lnTo>
                  <a:lnTo>
                    <a:pt x="719632" y="478643"/>
                  </a:lnTo>
                  <a:lnTo>
                    <a:pt x="724171" y="515692"/>
                  </a:lnTo>
                  <a:lnTo>
                    <a:pt x="727340" y="517217"/>
                  </a:lnTo>
                  <a:lnTo>
                    <a:pt x="728511" y="489059"/>
                  </a:lnTo>
                  <a:lnTo>
                    <a:pt x="728883" y="449144"/>
                  </a:lnTo>
                  <a:lnTo>
                    <a:pt x="729655" y="415399"/>
                  </a:lnTo>
                  <a:lnTo>
                    <a:pt x="732138" y="376354"/>
                  </a:lnTo>
                  <a:lnTo>
                    <a:pt x="734906" y="337016"/>
                  </a:lnTo>
                  <a:lnTo>
                    <a:pt x="737789" y="297682"/>
                  </a:lnTo>
                  <a:lnTo>
                    <a:pt x="740617" y="258651"/>
                  </a:lnTo>
                  <a:lnTo>
                    <a:pt x="741216" y="301659"/>
                  </a:lnTo>
                  <a:lnTo>
                    <a:pt x="741301" y="345254"/>
                  </a:lnTo>
                  <a:lnTo>
                    <a:pt x="742414" y="388257"/>
                  </a:lnTo>
                  <a:lnTo>
                    <a:pt x="746096" y="429494"/>
                  </a:lnTo>
                  <a:lnTo>
                    <a:pt x="748419" y="431894"/>
                  </a:lnTo>
                  <a:lnTo>
                    <a:pt x="750056" y="407548"/>
                  </a:lnTo>
                  <a:lnTo>
                    <a:pt x="751235" y="372626"/>
                  </a:lnTo>
                  <a:lnTo>
                    <a:pt x="752186" y="343297"/>
                  </a:lnTo>
                  <a:lnTo>
                    <a:pt x="752443" y="332711"/>
                  </a:lnTo>
                  <a:lnTo>
                    <a:pt x="752415" y="322130"/>
                  </a:lnTo>
                  <a:lnTo>
                    <a:pt x="752272" y="311548"/>
                  </a:lnTo>
                  <a:lnTo>
                    <a:pt x="752186" y="300962"/>
                  </a:lnTo>
                </a:path>
                <a:path w="903604" h="517525">
                  <a:moveTo>
                    <a:pt x="218340" y="286830"/>
                  </a:moveTo>
                  <a:lnTo>
                    <a:pt x="221594" y="249340"/>
                  </a:lnTo>
                  <a:lnTo>
                    <a:pt x="220623" y="219631"/>
                  </a:lnTo>
                  <a:lnTo>
                    <a:pt x="215770" y="191388"/>
                  </a:lnTo>
                  <a:lnTo>
                    <a:pt x="207377" y="158298"/>
                  </a:lnTo>
                  <a:lnTo>
                    <a:pt x="206092" y="140428"/>
                  </a:lnTo>
                  <a:lnTo>
                    <a:pt x="201894" y="86197"/>
                  </a:lnTo>
                  <a:lnTo>
                    <a:pt x="194967" y="31936"/>
                  </a:lnTo>
                  <a:lnTo>
                    <a:pt x="190324" y="0"/>
                  </a:lnTo>
                  <a:lnTo>
                    <a:pt x="189573" y="49121"/>
                  </a:lnTo>
                  <a:lnTo>
                    <a:pt x="188865" y="98380"/>
                  </a:lnTo>
                  <a:lnTo>
                    <a:pt x="188167" y="147723"/>
                  </a:lnTo>
                  <a:lnTo>
                    <a:pt x="187448" y="197094"/>
                  </a:lnTo>
                  <a:lnTo>
                    <a:pt x="186675" y="246440"/>
                  </a:lnTo>
                  <a:lnTo>
                    <a:pt x="185817" y="295706"/>
                  </a:lnTo>
                  <a:lnTo>
                    <a:pt x="184842" y="344836"/>
                  </a:lnTo>
                  <a:lnTo>
                    <a:pt x="184757" y="384528"/>
                  </a:lnTo>
                  <a:lnTo>
                    <a:pt x="185071" y="424960"/>
                  </a:lnTo>
                  <a:lnTo>
                    <a:pt x="183901" y="464511"/>
                  </a:lnTo>
                  <a:lnTo>
                    <a:pt x="179362" y="501560"/>
                  </a:lnTo>
                  <a:lnTo>
                    <a:pt x="176193" y="503085"/>
                  </a:lnTo>
                  <a:lnTo>
                    <a:pt x="175022" y="474928"/>
                  </a:lnTo>
                  <a:lnTo>
                    <a:pt x="174650" y="435013"/>
                  </a:lnTo>
                  <a:lnTo>
                    <a:pt x="173879" y="401268"/>
                  </a:lnTo>
                  <a:lnTo>
                    <a:pt x="171396" y="362222"/>
                  </a:lnTo>
                  <a:lnTo>
                    <a:pt x="168627" y="322884"/>
                  </a:lnTo>
                  <a:lnTo>
                    <a:pt x="165744" y="283550"/>
                  </a:lnTo>
                  <a:lnTo>
                    <a:pt x="162917" y="244519"/>
                  </a:lnTo>
                  <a:lnTo>
                    <a:pt x="162317" y="287527"/>
                  </a:lnTo>
                  <a:lnTo>
                    <a:pt x="162232" y="331122"/>
                  </a:lnTo>
                  <a:lnTo>
                    <a:pt x="161119" y="374126"/>
                  </a:lnTo>
                  <a:lnTo>
                    <a:pt x="157436" y="415363"/>
                  </a:lnTo>
                  <a:lnTo>
                    <a:pt x="155114" y="417763"/>
                  </a:lnTo>
                  <a:lnTo>
                    <a:pt x="153477" y="393418"/>
                  </a:lnTo>
                  <a:lnTo>
                    <a:pt x="152298" y="358496"/>
                  </a:lnTo>
                  <a:lnTo>
                    <a:pt x="151347" y="329167"/>
                  </a:lnTo>
                  <a:lnTo>
                    <a:pt x="151089" y="318580"/>
                  </a:lnTo>
                  <a:lnTo>
                    <a:pt x="151118" y="307998"/>
                  </a:lnTo>
                  <a:lnTo>
                    <a:pt x="151261" y="297416"/>
                  </a:lnTo>
                  <a:lnTo>
                    <a:pt x="151347" y="286830"/>
                  </a:lnTo>
                </a:path>
                <a:path w="903604" h="517525">
                  <a:moveTo>
                    <a:pt x="835931" y="313245"/>
                  </a:moveTo>
                  <a:lnTo>
                    <a:pt x="832677" y="292004"/>
                  </a:lnTo>
                  <a:lnTo>
                    <a:pt x="833648" y="275172"/>
                  </a:lnTo>
                  <a:lnTo>
                    <a:pt x="838501" y="259170"/>
                  </a:lnTo>
                  <a:lnTo>
                    <a:pt x="846893" y="240423"/>
                  </a:lnTo>
                  <a:lnTo>
                    <a:pt x="848178" y="230298"/>
                  </a:lnTo>
                  <a:lnTo>
                    <a:pt x="855469" y="184827"/>
                  </a:lnTo>
                  <a:lnTo>
                    <a:pt x="863946" y="150737"/>
                  </a:lnTo>
                  <a:lnTo>
                    <a:pt x="865231" y="199493"/>
                  </a:lnTo>
                  <a:lnTo>
                    <a:pt x="866458" y="248418"/>
                  </a:lnTo>
                  <a:lnTo>
                    <a:pt x="867800" y="297345"/>
                  </a:lnTo>
                  <a:lnTo>
                    <a:pt x="869429" y="346109"/>
                  </a:lnTo>
                  <a:lnTo>
                    <a:pt x="869514" y="368597"/>
                  </a:lnTo>
                  <a:lnTo>
                    <a:pt x="869199" y="391504"/>
                  </a:lnTo>
                  <a:lnTo>
                    <a:pt x="870370" y="413912"/>
                  </a:lnTo>
                  <a:lnTo>
                    <a:pt x="874909" y="434903"/>
                  </a:lnTo>
                  <a:lnTo>
                    <a:pt x="878077" y="435767"/>
                  </a:lnTo>
                  <a:lnTo>
                    <a:pt x="879248" y="419814"/>
                  </a:lnTo>
                  <a:lnTo>
                    <a:pt x="879620" y="397200"/>
                  </a:lnTo>
                  <a:lnTo>
                    <a:pt x="880391" y="378081"/>
                  </a:lnTo>
                  <a:lnTo>
                    <a:pt x="882875" y="355959"/>
                  </a:lnTo>
                  <a:lnTo>
                    <a:pt x="885644" y="333672"/>
                  </a:lnTo>
                  <a:lnTo>
                    <a:pt x="888527" y="311387"/>
                  </a:lnTo>
                  <a:lnTo>
                    <a:pt x="891354" y="289273"/>
                  </a:lnTo>
                  <a:lnTo>
                    <a:pt x="891954" y="313640"/>
                  </a:lnTo>
                  <a:lnTo>
                    <a:pt x="892039" y="338339"/>
                  </a:lnTo>
                  <a:lnTo>
                    <a:pt x="893152" y="362703"/>
                  </a:lnTo>
                  <a:lnTo>
                    <a:pt x="896834" y="386067"/>
                  </a:lnTo>
                  <a:lnTo>
                    <a:pt x="899156" y="387427"/>
                  </a:lnTo>
                  <a:lnTo>
                    <a:pt x="900793" y="373633"/>
                  </a:lnTo>
                  <a:lnTo>
                    <a:pt x="901972" y="353848"/>
                  </a:lnTo>
                  <a:lnTo>
                    <a:pt x="902924" y="337231"/>
                  </a:lnTo>
                  <a:lnTo>
                    <a:pt x="903533" y="329230"/>
                  </a:lnTo>
                  <a:lnTo>
                    <a:pt x="902924" y="321244"/>
                  </a:lnTo>
                  <a:lnTo>
                    <a:pt x="902924" y="313245"/>
                  </a:lnTo>
                </a:path>
                <a:path w="903604" h="517525">
                  <a:moveTo>
                    <a:pt x="67603" y="313245"/>
                  </a:moveTo>
                  <a:lnTo>
                    <a:pt x="70856" y="292004"/>
                  </a:lnTo>
                  <a:lnTo>
                    <a:pt x="69885" y="275172"/>
                  </a:lnTo>
                  <a:lnTo>
                    <a:pt x="65032" y="259170"/>
                  </a:lnTo>
                  <a:lnTo>
                    <a:pt x="56640" y="240423"/>
                  </a:lnTo>
                  <a:lnTo>
                    <a:pt x="55355" y="230298"/>
                  </a:lnTo>
                  <a:lnTo>
                    <a:pt x="48065" y="184827"/>
                  </a:lnTo>
                  <a:lnTo>
                    <a:pt x="39588" y="150737"/>
                  </a:lnTo>
                  <a:lnTo>
                    <a:pt x="38303" y="199493"/>
                  </a:lnTo>
                  <a:lnTo>
                    <a:pt x="37075" y="248418"/>
                  </a:lnTo>
                  <a:lnTo>
                    <a:pt x="35732" y="297345"/>
                  </a:lnTo>
                  <a:lnTo>
                    <a:pt x="34104" y="346109"/>
                  </a:lnTo>
                  <a:lnTo>
                    <a:pt x="34019" y="368597"/>
                  </a:lnTo>
                  <a:lnTo>
                    <a:pt x="34334" y="391504"/>
                  </a:lnTo>
                  <a:lnTo>
                    <a:pt x="33164" y="413912"/>
                  </a:lnTo>
                  <a:lnTo>
                    <a:pt x="28625" y="434903"/>
                  </a:lnTo>
                  <a:lnTo>
                    <a:pt x="25456" y="435767"/>
                  </a:lnTo>
                  <a:lnTo>
                    <a:pt x="24285" y="419814"/>
                  </a:lnTo>
                  <a:lnTo>
                    <a:pt x="23913" y="397200"/>
                  </a:lnTo>
                  <a:lnTo>
                    <a:pt x="23141" y="378081"/>
                  </a:lnTo>
                  <a:lnTo>
                    <a:pt x="20658" y="355959"/>
                  </a:lnTo>
                  <a:lnTo>
                    <a:pt x="17889" y="333672"/>
                  </a:lnTo>
                  <a:lnTo>
                    <a:pt x="15005" y="311387"/>
                  </a:lnTo>
                  <a:lnTo>
                    <a:pt x="12178" y="289273"/>
                  </a:lnTo>
                  <a:lnTo>
                    <a:pt x="11579" y="313640"/>
                  </a:lnTo>
                  <a:lnTo>
                    <a:pt x="11494" y="338339"/>
                  </a:lnTo>
                  <a:lnTo>
                    <a:pt x="10381" y="362703"/>
                  </a:lnTo>
                  <a:lnTo>
                    <a:pt x="6699" y="386067"/>
                  </a:lnTo>
                  <a:lnTo>
                    <a:pt x="4376" y="387427"/>
                  </a:lnTo>
                  <a:lnTo>
                    <a:pt x="2740" y="373633"/>
                  </a:lnTo>
                  <a:lnTo>
                    <a:pt x="1560" y="353848"/>
                  </a:lnTo>
                  <a:lnTo>
                    <a:pt x="610" y="337231"/>
                  </a:lnTo>
                  <a:lnTo>
                    <a:pt x="0" y="329230"/>
                  </a:lnTo>
                  <a:lnTo>
                    <a:pt x="610" y="321244"/>
                  </a:lnTo>
                  <a:lnTo>
                    <a:pt x="610" y="313245"/>
                  </a:lnTo>
                </a:path>
              </a:pathLst>
            </a:custGeom>
            <a:ln w="9421">
              <a:solidFill>
                <a:srgbClr val="000000"/>
              </a:solidFill>
            </a:ln>
          </p:spPr>
          <p:txBody>
            <a:bodyPr wrap="square" lIns="0" tIns="0" rIns="0" bIns="0" rtlCol="0"/>
            <a:lstStyle/>
            <a:p>
              <a:endParaRPr/>
            </a:p>
          </p:txBody>
        </p:sp>
        <p:pic>
          <p:nvPicPr>
            <p:cNvPr id="21" name="object 19">
              <a:extLst>
                <a:ext uri="{FF2B5EF4-FFF2-40B4-BE49-F238E27FC236}">
                  <a16:creationId xmlns:a16="http://schemas.microsoft.com/office/drawing/2014/main" id="{98A8F7A5-0E7E-E161-0BF5-C57E1409889D}"/>
                </a:ext>
              </a:extLst>
            </p:cNvPr>
            <p:cNvPicPr/>
            <p:nvPr/>
          </p:nvPicPr>
          <p:blipFill>
            <a:blip r:embed="rId2" cstate="print"/>
            <a:stretch>
              <a:fillRect/>
            </a:stretch>
          </p:blipFill>
          <p:spPr>
            <a:xfrm>
              <a:off x="7138095" y="5671495"/>
              <a:ext cx="80278" cy="151158"/>
            </a:xfrm>
            <a:prstGeom prst="rect">
              <a:avLst/>
            </a:prstGeom>
          </p:spPr>
        </p:pic>
        <p:pic>
          <p:nvPicPr>
            <p:cNvPr id="22" name="object 20">
              <a:extLst>
                <a:ext uri="{FF2B5EF4-FFF2-40B4-BE49-F238E27FC236}">
                  <a16:creationId xmlns:a16="http://schemas.microsoft.com/office/drawing/2014/main" id="{FDBC7433-B58A-A5A7-6357-13C956C3A76D}"/>
                </a:ext>
              </a:extLst>
            </p:cNvPr>
            <p:cNvPicPr/>
            <p:nvPr/>
          </p:nvPicPr>
          <p:blipFill>
            <a:blip r:embed="rId3" cstate="print"/>
            <a:stretch>
              <a:fillRect/>
            </a:stretch>
          </p:blipFill>
          <p:spPr>
            <a:xfrm>
              <a:off x="6003942" y="5671495"/>
              <a:ext cx="80279" cy="151158"/>
            </a:xfrm>
            <a:prstGeom prst="rect">
              <a:avLst/>
            </a:prstGeom>
          </p:spPr>
        </p:pic>
      </p:grpSp>
      <p:grpSp>
        <p:nvGrpSpPr>
          <p:cNvPr id="23" name="object 22">
            <a:extLst>
              <a:ext uri="{FF2B5EF4-FFF2-40B4-BE49-F238E27FC236}">
                <a16:creationId xmlns:a16="http://schemas.microsoft.com/office/drawing/2014/main" id="{B8B5B893-A4E7-14EB-8CC2-84B42D0E2A7F}"/>
              </a:ext>
            </a:extLst>
          </p:cNvPr>
          <p:cNvGrpSpPr/>
          <p:nvPr/>
        </p:nvGrpSpPr>
        <p:grpSpPr>
          <a:xfrm>
            <a:off x="7963868" y="2421879"/>
            <a:ext cx="840105" cy="2908300"/>
            <a:chOff x="7963868" y="2826326"/>
            <a:chExt cx="840105" cy="2908300"/>
          </a:xfrm>
        </p:grpSpPr>
        <p:sp>
          <p:nvSpPr>
            <p:cNvPr id="24" name="object 23">
              <a:extLst>
                <a:ext uri="{FF2B5EF4-FFF2-40B4-BE49-F238E27FC236}">
                  <a16:creationId xmlns:a16="http://schemas.microsoft.com/office/drawing/2014/main" id="{4ACE70AD-9294-16F2-1A0D-8191D8B32592}"/>
                </a:ext>
              </a:extLst>
            </p:cNvPr>
            <p:cNvSpPr/>
            <p:nvPr/>
          </p:nvSpPr>
          <p:spPr>
            <a:xfrm>
              <a:off x="7968579" y="2831036"/>
              <a:ext cx="378460" cy="1509395"/>
            </a:xfrm>
            <a:custGeom>
              <a:avLst/>
              <a:gdLst/>
              <a:ahLst/>
              <a:cxnLst/>
              <a:rect l="l" t="t" r="r" b="b"/>
              <a:pathLst>
                <a:path w="378459" h="1509395">
                  <a:moveTo>
                    <a:pt x="0" y="0"/>
                  </a:moveTo>
                  <a:lnTo>
                    <a:pt x="376843" y="1570"/>
                  </a:lnTo>
                </a:path>
                <a:path w="378459" h="1509395">
                  <a:moveTo>
                    <a:pt x="0" y="1507374"/>
                  </a:moveTo>
                  <a:lnTo>
                    <a:pt x="376843" y="1508945"/>
                  </a:lnTo>
                </a:path>
                <a:path w="378459" h="1509395">
                  <a:moveTo>
                    <a:pt x="376843" y="0"/>
                  </a:moveTo>
                  <a:lnTo>
                    <a:pt x="378414" y="1507374"/>
                  </a:lnTo>
                </a:path>
              </a:pathLst>
            </a:custGeom>
            <a:ln w="9421">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FD411C5C-5433-8C45-7888-BCE2897BC330}"/>
                </a:ext>
              </a:extLst>
            </p:cNvPr>
            <p:cNvSpPr/>
            <p:nvPr/>
          </p:nvSpPr>
          <p:spPr>
            <a:xfrm>
              <a:off x="8119316" y="3433987"/>
              <a:ext cx="377190" cy="377190"/>
            </a:xfrm>
            <a:custGeom>
              <a:avLst/>
              <a:gdLst/>
              <a:ahLst/>
              <a:cxnLst/>
              <a:rect l="l" t="t" r="r" b="b"/>
              <a:pathLst>
                <a:path w="377190" h="377189">
                  <a:moveTo>
                    <a:pt x="188421" y="0"/>
                  </a:moveTo>
                  <a:lnTo>
                    <a:pt x="138331" y="6730"/>
                  </a:lnTo>
                  <a:lnTo>
                    <a:pt x="93321" y="25725"/>
                  </a:lnTo>
                  <a:lnTo>
                    <a:pt x="55187" y="55187"/>
                  </a:lnTo>
                  <a:lnTo>
                    <a:pt x="25725" y="93321"/>
                  </a:lnTo>
                  <a:lnTo>
                    <a:pt x="6730" y="138331"/>
                  </a:lnTo>
                  <a:lnTo>
                    <a:pt x="0" y="188421"/>
                  </a:lnTo>
                  <a:lnTo>
                    <a:pt x="6730" y="238511"/>
                  </a:lnTo>
                  <a:lnTo>
                    <a:pt x="25724" y="283521"/>
                  </a:lnTo>
                  <a:lnTo>
                    <a:pt x="55187" y="321655"/>
                  </a:lnTo>
                  <a:lnTo>
                    <a:pt x="93321" y="351118"/>
                  </a:lnTo>
                  <a:lnTo>
                    <a:pt x="138331" y="370112"/>
                  </a:lnTo>
                  <a:lnTo>
                    <a:pt x="188421" y="376843"/>
                  </a:lnTo>
                  <a:lnTo>
                    <a:pt x="238511" y="370112"/>
                  </a:lnTo>
                  <a:lnTo>
                    <a:pt x="283521" y="351118"/>
                  </a:lnTo>
                  <a:lnTo>
                    <a:pt x="321656" y="321655"/>
                  </a:lnTo>
                  <a:lnTo>
                    <a:pt x="351118" y="283521"/>
                  </a:lnTo>
                  <a:lnTo>
                    <a:pt x="370112" y="238511"/>
                  </a:lnTo>
                  <a:lnTo>
                    <a:pt x="376843" y="188421"/>
                  </a:lnTo>
                  <a:lnTo>
                    <a:pt x="370112" y="138331"/>
                  </a:lnTo>
                  <a:lnTo>
                    <a:pt x="351118" y="93321"/>
                  </a:lnTo>
                  <a:lnTo>
                    <a:pt x="321656" y="55187"/>
                  </a:lnTo>
                  <a:lnTo>
                    <a:pt x="283521" y="25725"/>
                  </a:lnTo>
                  <a:lnTo>
                    <a:pt x="238511" y="6730"/>
                  </a:lnTo>
                  <a:lnTo>
                    <a:pt x="188421" y="0"/>
                  </a:lnTo>
                  <a:close/>
                </a:path>
              </a:pathLst>
            </a:custGeom>
            <a:solidFill>
              <a:srgbClr val="FFFFFF"/>
            </a:solidFill>
          </p:spPr>
          <p:txBody>
            <a:bodyPr wrap="square" lIns="0" tIns="0" rIns="0" bIns="0" rtlCol="0"/>
            <a:lstStyle/>
            <a:p>
              <a:endParaRPr/>
            </a:p>
          </p:txBody>
        </p:sp>
        <p:sp>
          <p:nvSpPr>
            <p:cNvPr id="26" name="object 25">
              <a:extLst>
                <a:ext uri="{FF2B5EF4-FFF2-40B4-BE49-F238E27FC236}">
                  <a16:creationId xmlns:a16="http://schemas.microsoft.com/office/drawing/2014/main" id="{A12C889F-169D-D5A7-E8F1-E0F36366D8BA}"/>
                </a:ext>
              </a:extLst>
            </p:cNvPr>
            <p:cNvSpPr/>
            <p:nvPr/>
          </p:nvSpPr>
          <p:spPr>
            <a:xfrm>
              <a:off x="8119316" y="3433986"/>
              <a:ext cx="680085" cy="2263140"/>
            </a:xfrm>
            <a:custGeom>
              <a:avLst/>
              <a:gdLst/>
              <a:ahLst/>
              <a:cxnLst/>
              <a:rect l="l" t="t" r="r" b="b"/>
              <a:pathLst>
                <a:path w="680084" h="2263140">
                  <a:moveTo>
                    <a:pt x="0" y="188421"/>
                  </a:moveTo>
                  <a:lnTo>
                    <a:pt x="6730" y="138331"/>
                  </a:lnTo>
                  <a:lnTo>
                    <a:pt x="25725" y="93321"/>
                  </a:lnTo>
                  <a:lnTo>
                    <a:pt x="55187" y="55187"/>
                  </a:lnTo>
                  <a:lnTo>
                    <a:pt x="93321" y="25725"/>
                  </a:lnTo>
                  <a:lnTo>
                    <a:pt x="138331" y="6730"/>
                  </a:lnTo>
                  <a:lnTo>
                    <a:pt x="188421" y="0"/>
                  </a:lnTo>
                  <a:lnTo>
                    <a:pt x="238511" y="6730"/>
                  </a:lnTo>
                  <a:lnTo>
                    <a:pt x="283521" y="25725"/>
                  </a:lnTo>
                  <a:lnTo>
                    <a:pt x="321656" y="55187"/>
                  </a:lnTo>
                  <a:lnTo>
                    <a:pt x="351118" y="93321"/>
                  </a:lnTo>
                  <a:lnTo>
                    <a:pt x="370112" y="138331"/>
                  </a:lnTo>
                  <a:lnTo>
                    <a:pt x="376843" y="188421"/>
                  </a:lnTo>
                  <a:lnTo>
                    <a:pt x="370112" y="238511"/>
                  </a:lnTo>
                  <a:lnTo>
                    <a:pt x="351118" y="283521"/>
                  </a:lnTo>
                  <a:lnTo>
                    <a:pt x="321656" y="321656"/>
                  </a:lnTo>
                  <a:lnTo>
                    <a:pt x="283521" y="351118"/>
                  </a:lnTo>
                  <a:lnTo>
                    <a:pt x="238511" y="370112"/>
                  </a:lnTo>
                  <a:lnTo>
                    <a:pt x="188421" y="376843"/>
                  </a:lnTo>
                  <a:lnTo>
                    <a:pt x="138331" y="370112"/>
                  </a:lnTo>
                  <a:lnTo>
                    <a:pt x="93321" y="351118"/>
                  </a:lnTo>
                  <a:lnTo>
                    <a:pt x="55187" y="321656"/>
                  </a:lnTo>
                  <a:lnTo>
                    <a:pt x="25725" y="283521"/>
                  </a:lnTo>
                  <a:lnTo>
                    <a:pt x="6730" y="238511"/>
                  </a:lnTo>
                  <a:lnTo>
                    <a:pt x="0" y="188421"/>
                  </a:lnTo>
                  <a:close/>
                </a:path>
                <a:path w="680084" h="2263140">
                  <a:moveTo>
                    <a:pt x="75368" y="75368"/>
                  </a:moveTo>
                  <a:lnTo>
                    <a:pt x="301474" y="301474"/>
                  </a:lnTo>
                </a:path>
                <a:path w="680084" h="2263140">
                  <a:moveTo>
                    <a:pt x="301474" y="75368"/>
                  </a:moveTo>
                  <a:lnTo>
                    <a:pt x="75368" y="301474"/>
                  </a:lnTo>
                </a:path>
                <a:path w="680084" h="2263140">
                  <a:moveTo>
                    <a:pt x="376843" y="150737"/>
                  </a:moveTo>
                  <a:lnTo>
                    <a:pt x="678318" y="152308"/>
                  </a:lnTo>
                </a:path>
                <a:path w="680084" h="2263140">
                  <a:moveTo>
                    <a:pt x="678318" y="150737"/>
                  </a:moveTo>
                  <a:lnTo>
                    <a:pt x="679889" y="2261061"/>
                  </a:lnTo>
                </a:path>
                <a:path w="680084" h="2263140">
                  <a:moveTo>
                    <a:pt x="678478" y="2261270"/>
                  </a:moveTo>
                  <a:lnTo>
                    <a:pt x="326570" y="2262751"/>
                  </a:lnTo>
                </a:path>
              </a:pathLst>
            </a:custGeom>
            <a:ln w="9421">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3C3895E8-39EB-52BD-D9C4-35F189CD0661}"/>
                </a:ext>
              </a:extLst>
            </p:cNvPr>
            <p:cNvSpPr/>
            <p:nvPr/>
          </p:nvSpPr>
          <p:spPr>
            <a:xfrm>
              <a:off x="8420764" y="5658843"/>
              <a:ext cx="75565" cy="75565"/>
            </a:xfrm>
            <a:custGeom>
              <a:avLst/>
              <a:gdLst/>
              <a:ahLst/>
              <a:cxnLst/>
              <a:rect l="l" t="t" r="r" b="b"/>
              <a:pathLst>
                <a:path w="75565" h="75564">
                  <a:moveTo>
                    <a:pt x="75209" y="0"/>
                  </a:moveTo>
                  <a:lnTo>
                    <a:pt x="0" y="38002"/>
                  </a:lnTo>
                  <a:lnTo>
                    <a:pt x="75526" y="75368"/>
                  </a:lnTo>
                  <a:lnTo>
                    <a:pt x="75209" y="0"/>
                  </a:lnTo>
                  <a:close/>
                </a:path>
              </a:pathLst>
            </a:custGeom>
            <a:solidFill>
              <a:srgbClr val="000000"/>
            </a:solidFill>
          </p:spPr>
          <p:txBody>
            <a:bodyPr wrap="square" lIns="0" tIns="0" rIns="0" bIns="0" rtlCol="0"/>
            <a:lstStyle/>
            <a:p>
              <a:endParaRPr/>
            </a:p>
          </p:txBody>
        </p:sp>
      </p:grpSp>
      <p:sp>
        <p:nvSpPr>
          <p:cNvPr id="28" name="object 38">
            <a:extLst>
              <a:ext uri="{FF2B5EF4-FFF2-40B4-BE49-F238E27FC236}">
                <a16:creationId xmlns:a16="http://schemas.microsoft.com/office/drawing/2014/main" id="{6ECC29D5-8092-D984-4423-1C66219CFEEB}"/>
              </a:ext>
            </a:extLst>
          </p:cNvPr>
          <p:cNvSpPr txBox="1"/>
          <p:nvPr/>
        </p:nvSpPr>
        <p:spPr>
          <a:xfrm>
            <a:off x="5900261" y="5802990"/>
            <a:ext cx="2417445" cy="426527"/>
          </a:xfrm>
          <a:prstGeom prst="rect">
            <a:avLst/>
          </a:prstGeom>
        </p:spPr>
        <p:txBody>
          <a:bodyPr vert="horz" wrap="square" lIns="0" tIns="8890" rIns="0" bIns="0" rtlCol="0">
            <a:spAutoFit/>
          </a:bodyPr>
          <a:lstStyle/>
          <a:p>
            <a:pPr marL="215900" marR="5080" indent="-203835">
              <a:lnSpc>
                <a:spcPct val="103800"/>
              </a:lnSpc>
              <a:spcBef>
                <a:spcPts val="70"/>
              </a:spcBef>
            </a:pPr>
            <a:r>
              <a:rPr sz="1350" spc="15" dirty="0">
                <a:solidFill>
                  <a:schemeClr val="bg2"/>
                </a:solidFill>
                <a:latin typeface="Arial MT"/>
                <a:cs typeface="Arial MT"/>
              </a:rPr>
              <a:t>good</a:t>
            </a:r>
            <a:r>
              <a:rPr sz="1350" spc="-5" dirty="0">
                <a:solidFill>
                  <a:schemeClr val="bg2"/>
                </a:solidFill>
                <a:latin typeface="Arial MT"/>
                <a:cs typeface="Arial MT"/>
              </a:rPr>
              <a:t> </a:t>
            </a:r>
            <a:r>
              <a:rPr sz="1350" spc="15" dirty="0">
                <a:solidFill>
                  <a:schemeClr val="bg2"/>
                </a:solidFill>
                <a:latin typeface="Arial MT"/>
                <a:cs typeface="Arial MT"/>
              </a:rPr>
              <a:t>estimation</a:t>
            </a:r>
            <a:r>
              <a:rPr sz="1350" spc="-5" dirty="0">
                <a:solidFill>
                  <a:schemeClr val="bg2"/>
                </a:solidFill>
                <a:latin typeface="Arial MT"/>
                <a:cs typeface="Arial MT"/>
              </a:rPr>
              <a:t> </a:t>
            </a:r>
            <a:r>
              <a:rPr sz="1350" spc="10" dirty="0">
                <a:solidFill>
                  <a:schemeClr val="bg2"/>
                </a:solidFill>
                <a:latin typeface="Arial MT"/>
                <a:cs typeface="Arial MT"/>
              </a:rPr>
              <a:t>of</a:t>
            </a:r>
            <a:r>
              <a:rPr sz="1350" spc="-5" dirty="0">
                <a:solidFill>
                  <a:schemeClr val="bg2"/>
                </a:solidFill>
                <a:latin typeface="Arial MT"/>
                <a:cs typeface="Arial MT"/>
              </a:rPr>
              <a:t> </a:t>
            </a:r>
            <a:r>
              <a:rPr sz="1350" spc="15" dirty="0">
                <a:solidFill>
                  <a:schemeClr val="bg2"/>
                </a:solidFill>
                <a:latin typeface="Arial MT"/>
                <a:cs typeface="Arial MT"/>
              </a:rPr>
              <a:t>the</a:t>
            </a:r>
            <a:r>
              <a:rPr sz="1350" spc="-5" dirty="0">
                <a:solidFill>
                  <a:schemeClr val="bg2"/>
                </a:solidFill>
                <a:latin typeface="Arial MT"/>
                <a:cs typeface="Arial MT"/>
              </a:rPr>
              <a:t> </a:t>
            </a:r>
            <a:r>
              <a:rPr sz="1350" spc="10" dirty="0">
                <a:solidFill>
                  <a:schemeClr val="bg2"/>
                </a:solidFill>
                <a:latin typeface="Arial MT"/>
                <a:cs typeface="Arial MT"/>
              </a:rPr>
              <a:t>Green’s </a:t>
            </a:r>
            <a:r>
              <a:rPr sz="1350" spc="-360" dirty="0">
                <a:solidFill>
                  <a:schemeClr val="bg2"/>
                </a:solidFill>
                <a:latin typeface="Arial MT"/>
                <a:cs typeface="Arial MT"/>
              </a:rPr>
              <a:t> </a:t>
            </a:r>
            <a:r>
              <a:rPr sz="1350" spc="10" dirty="0">
                <a:solidFill>
                  <a:schemeClr val="bg2"/>
                </a:solidFill>
                <a:latin typeface="Arial MT"/>
                <a:cs typeface="Arial MT"/>
              </a:rPr>
              <a:t>function</a:t>
            </a:r>
            <a:r>
              <a:rPr sz="1350" dirty="0">
                <a:solidFill>
                  <a:schemeClr val="bg2"/>
                </a:solidFill>
                <a:latin typeface="Arial MT"/>
                <a:cs typeface="Arial MT"/>
              </a:rPr>
              <a:t> </a:t>
            </a:r>
            <a:r>
              <a:rPr sz="1350" spc="15" dirty="0">
                <a:solidFill>
                  <a:schemeClr val="bg2"/>
                </a:solidFill>
                <a:latin typeface="Arial MT"/>
                <a:cs typeface="Arial MT"/>
              </a:rPr>
              <a:t>between</a:t>
            </a:r>
            <a:r>
              <a:rPr sz="1350" spc="-70" dirty="0">
                <a:solidFill>
                  <a:schemeClr val="bg2"/>
                </a:solidFill>
                <a:latin typeface="Arial MT"/>
                <a:cs typeface="Arial MT"/>
              </a:rPr>
              <a:t> </a:t>
            </a:r>
            <a:r>
              <a:rPr sz="1350" spc="20" dirty="0">
                <a:solidFill>
                  <a:schemeClr val="bg2"/>
                </a:solidFill>
                <a:latin typeface="Arial MT"/>
                <a:cs typeface="Arial MT"/>
              </a:rPr>
              <a:t>A</a:t>
            </a:r>
            <a:r>
              <a:rPr sz="1350" spc="-75" dirty="0">
                <a:solidFill>
                  <a:schemeClr val="bg2"/>
                </a:solidFill>
                <a:latin typeface="Arial MT"/>
                <a:cs typeface="Arial MT"/>
              </a:rPr>
              <a:t> </a:t>
            </a:r>
            <a:r>
              <a:rPr sz="1350" spc="15" dirty="0">
                <a:solidFill>
                  <a:schemeClr val="bg2"/>
                </a:solidFill>
                <a:latin typeface="Arial MT"/>
                <a:cs typeface="Arial MT"/>
              </a:rPr>
              <a:t>and</a:t>
            </a:r>
            <a:r>
              <a:rPr sz="1350" spc="5" dirty="0">
                <a:solidFill>
                  <a:schemeClr val="bg2"/>
                </a:solidFill>
                <a:latin typeface="Arial MT"/>
                <a:cs typeface="Arial MT"/>
              </a:rPr>
              <a:t> </a:t>
            </a:r>
            <a:r>
              <a:rPr sz="1350" spc="20" dirty="0">
                <a:solidFill>
                  <a:schemeClr val="bg2"/>
                </a:solidFill>
                <a:latin typeface="Arial MT"/>
                <a:cs typeface="Arial MT"/>
              </a:rPr>
              <a:t>B</a:t>
            </a:r>
            <a:endParaRPr sz="1350" dirty="0">
              <a:solidFill>
                <a:schemeClr val="bg2"/>
              </a:solidFill>
              <a:latin typeface="Arial MT"/>
              <a:cs typeface="Arial MT"/>
            </a:endParaRPr>
          </a:p>
        </p:txBody>
      </p:sp>
      <p:sp>
        <p:nvSpPr>
          <p:cNvPr id="33" name="object 37">
            <a:extLst>
              <a:ext uri="{FF2B5EF4-FFF2-40B4-BE49-F238E27FC236}">
                <a16:creationId xmlns:a16="http://schemas.microsoft.com/office/drawing/2014/main" id="{3B4259AF-7CA3-A965-7EA5-A5318A0BC220}"/>
              </a:ext>
            </a:extLst>
          </p:cNvPr>
          <p:cNvSpPr/>
          <p:nvPr/>
        </p:nvSpPr>
        <p:spPr>
          <a:xfrm>
            <a:off x="6797848" y="5574486"/>
            <a:ext cx="604520" cy="152400"/>
          </a:xfrm>
          <a:custGeom>
            <a:avLst/>
            <a:gdLst/>
            <a:ahLst/>
            <a:cxnLst/>
            <a:rect l="l" t="t" r="r" b="b"/>
            <a:pathLst>
              <a:path w="604520" h="152400">
                <a:moveTo>
                  <a:pt x="0" y="150737"/>
                </a:moveTo>
                <a:lnTo>
                  <a:pt x="602949" y="152308"/>
                </a:lnTo>
              </a:path>
              <a:path w="604520" h="152400">
                <a:moveTo>
                  <a:pt x="0" y="0"/>
                </a:moveTo>
                <a:lnTo>
                  <a:pt x="1570" y="150737"/>
                </a:lnTo>
              </a:path>
              <a:path w="604520" h="152400">
                <a:moveTo>
                  <a:pt x="602949" y="0"/>
                </a:moveTo>
                <a:lnTo>
                  <a:pt x="604520" y="150737"/>
                </a:lnTo>
              </a:path>
            </a:pathLst>
          </a:custGeom>
          <a:ln w="9421">
            <a:solidFill>
              <a:srgbClr val="000000"/>
            </a:solidFill>
          </a:ln>
        </p:spPr>
        <p:txBody>
          <a:bodyPr wrap="square" lIns="0" tIns="0" rIns="0" bIns="0" rtlCol="0"/>
          <a:lstStyle/>
          <a:p>
            <a:endParaRPr dirty="0"/>
          </a:p>
        </p:txBody>
      </p:sp>
      <p:sp>
        <p:nvSpPr>
          <p:cNvPr id="36" name="object 39">
            <a:extLst>
              <a:ext uri="{FF2B5EF4-FFF2-40B4-BE49-F238E27FC236}">
                <a16:creationId xmlns:a16="http://schemas.microsoft.com/office/drawing/2014/main" id="{387187B7-325B-BD3E-950A-1C5CA3735244}"/>
              </a:ext>
            </a:extLst>
          </p:cNvPr>
          <p:cNvSpPr txBox="1"/>
          <p:nvPr/>
        </p:nvSpPr>
        <p:spPr>
          <a:xfrm>
            <a:off x="4149759" y="2896236"/>
            <a:ext cx="152400" cy="225062"/>
          </a:xfrm>
          <a:prstGeom prst="rect">
            <a:avLst/>
          </a:prstGeom>
        </p:spPr>
        <p:txBody>
          <a:bodyPr vert="horz" wrap="square" lIns="0" tIns="17145" rIns="0" bIns="0" rtlCol="0">
            <a:spAutoFit/>
          </a:bodyPr>
          <a:lstStyle/>
          <a:p>
            <a:pPr marL="12700">
              <a:lnSpc>
                <a:spcPct val="100000"/>
              </a:lnSpc>
              <a:spcBef>
                <a:spcPts val="135"/>
              </a:spcBef>
            </a:pPr>
            <a:r>
              <a:rPr sz="1350" b="1" spc="25" dirty="0">
                <a:solidFill>
                  <a:schemeClr val="bg2"/>
                </a:solidFill>
                <a:latin typeface="Arial"/>
                <a:cs typeface="Arial"/>
              </a:rPr>
              <a:t>A</a:t>
            </a:r>
            <a:endParaRPr sz="1350" dirty="0">
              <a:solidFill>
                <a:schemeClr val="bg2"/>
              </a:solidFill>
              <a:latin typeface="Arial"/>
              <a:cs typeface="Arial"/>
            </a:endParaRPr>
          </a:p>
        </p:txBody>
      </p:sp>
      <p:sp>
        <p:nvSpPr>
          <p:cNvPr id="37" name="object 40">
            <a:extLst>
              <a:ext uri="{FF2B5EF4-FFF2-40B4-BE49-F238E27FC236}">
                <a16:creationId xmlns:a16="http://schemas.microsoft.com/office/drawing/2014/main" id="{4E56D6C7-C7EB-705F-BDFA-A36425682B5B}"/>
              </a:ext>
            </a:extLst>
          </p:cNvPr>
          <p:cNvSpPr txBox="1"/>
          <p:nvPr/>
        </p:nvSpPr>
        <p:spPr>
          <a:xfrm>
            <a:off x="5581765" y="3574555"/>
            <a:ext cx="152400" cy="225062"/>
          </a:xfrm>
          <a:prstGeom prst="rect">
            <a:avLst/>
          </a:prstGeom>
        </p:spPr>
        <p:txBody>
          <a:bodyPr vert="horz" wrap="square" lIns="0" tIns="17145" rIns="0" bIns="0" rtlCol="0">
            <a:spAutoFit/>
          </a:bodyPr>
          <a:lstStyle/>
          <a:p>
            <a:pPr marL="12700">
              <a:lnSpc>
                <a:spcPct val="100000"/>
              </a:lnSpc>
              <a:spcBef>
                <a:spcPts val="135"/>
              </a:spcBef>
            </a:pPr>
            <a:r>
              <a:rPr sz="1350" b="1" spc="25" dirty="0">
                <a:solidFill>
                  <a:schemeClr val="bg2"/>
                </a:solidFill>
                <a:latin typeface="Arial"/>
                <a:cs typeface="Arial"/>
              </a:rPr>
              <a:t>B</a:t>
            </a:r>
            <a:endParaRPr sz="1350">
              <a:solidFill>
                <a:schemeClr val="bg2"/>
              </a:solidFill>
              <a:latin typeface="Arial"/>
              <a:cs typeface="Arial"/>
            </a:endParaRPr>
          </a:p>
        </p:txBody>
      </p:sp>
      <p:sp>
        <p:nvSpPr>
          <p:cNvPr id="38" name="object 32">
            <a:extLst>
              <a:ext uri="{FF2B5EF4-FFF2-40B4-BE49-F238E27FC236}">
                <a16:creationId xmlns:a16="http://schemas.microsoft.com/office/drawing/2014/main" id="{EC233960-7B1A-F6F5-B5A7-E0559CD8CAE2}"/>
              </a:ext>
            </a:extLst>
          </p:cNvPr>
          <p:cNvSpPr/>
          <p:nvPr/>
        </p:nvSpPr>
        <p:spPr>
          <a:xfrm>
            <a:off x="4356273" y="4109816"/>
            <a:ext cx="1334770" cy="741680"/>
          </a:xfrm>
          <a:custGeom>
            <a:avLst/>
            <a:gdLst/>
            <a:ahLst/>
            <a:cxnLst/>
            <a:rect l="l" t="t" r="r" b="b"/>
            <a:pathLst>
              <a:path w="1334770" h="741679">
                <a:moveTo>
                  <a:pt x="1334555" y="0"/>
                </a:moveTo>
                <a:lnTo>
                  <a:pt x="0" y="741072"/>
                </a:lnTo>
              </a:path>
            </a:pathLst>
          </a:custGeom>
          <a:ln w="9421">
            <a:solidFill>
              <a:srgbClr val="000000"/>
            </a:solidFill>
          </a:ln>
        </p:spPr>
        <p:txBody>
          <a:bodyPr wrap="square" lIns="0" tIns="0" rIns="0" bIns="0" rtlCol="0"/>
          <a:lstStyle/>
          <a:p>
            <a:endParaRPr/>
          </a:p>
        </p:txBody>
      </p:sp>
      <p:sp>
        <p:nvSpPr>
          <p:cNvPr id="39" name="object 34">
            <a:extLst>
              <a:ext uri="{FF2B5EF4-FFF2-40B4-BE49-F238E27FC236}">
                <a16:creationId xmlns:a16="http://schemas.microsoft.com/office/drawing/2014/main" id="{101EFB89-AB11-21CE-2F98-1C3922A19B0C}"/>
              </a:ext>
            </a:extLst>
          </p:cNvPr>
          <p:cNvSpPr/>
          <p:nvPr/>
        </p:nvSpPr>
        <p:spPr>
          <a:xfrm>
            <a:off x="3677591" y="3117462"/>
            <a:ext cx="904875" cy="1733550"/>
          </a:xfrm>
          <a:custGeom>
            <a:avLst/>
            <a:gdLst/>
            <a:ahLst/>
            <a:cxnLst/>
            <a:rect l="l" t="t" r="r" b="b"/>
            <a:pathLst>
              <a:path w="904875" h="1733550">
                <a:moveTo>
                  <a:pt x="678318" y="1733480"/>
                </a:moveTo>
                <a:lnTo>
                  <a:pt x="0" y="1055162"/>
                </a:lnTo>
              </a:path>
              <a:path w="904875" h="1733550">
                <a:moveTo>
                  <a:pt x="0" y="1055162"/>
                </a:moveTo>
                <a:lnTo>
                  <a:pt x="904424" y="0"/>
                </a:lnTo>
              </a:path>
            </a:pathLst>
          </a:custGeom>
          <a:ln w="9421">
            <a:solidFill>
              <a:srgbClr val="000000"/>
            </a:solidFill>
          </a:ln>
        </p:spPr>
        <p:txBody>
          <a:bodyPr wrap="square" lIns="0" tIns="0" rIns="0" bIns="0" rtlCol="0"/>
          <a:lstStyle/>
          <a:p>
            <a:endParaRPr dirty="0"/>
          </a:p>
        </p:txBody>
      </p:sp>
      <p:sp>
        <p:nvSpPr>
          <p:cNvPr id="40" name="object 21">
            <a:extLst>
              <a:ext uri="{FF2B5EF4-FFF2-40B4-BE49-F238E27FC236}">
                <a16:creationId xmlns:a16="http://schemas.microsoft.com/office/drawing/2014/main" id="{7DDE1E73-D264-9B13-102D-C2EA981C932F}"/>
              </a:ext>
            </a:extLst>
          </p:cNvPr>
          <p:cNvSpPr txBox="1"/>
          <p:nvPr/>
        </p:nvSpPr>
        <p:spPr>
          <a:xfrm>
            <a:off x="7585726" y="3970228"/>
            <a:ext cx="67310" cy="194284"/>
          </a:xfrm>
          <a:prstGeom prst="rect">
            <a:avLst/>
          </a:prstGeom>
        </p:spPr>
        <p:txBody>
          <a:bodyPr vert="horz" wrap="square" lIns="0" tIns="17145" rIns="0" bIns="0" rtlCol="0">
            <a:spAutoFit/>
          </a:bodyPr>
          <a:lstStyle/>
          <a:p>
            <a:pPr marL="12700">
              <a:lnSpc>
                <a:spcPct val="100000"/>
              </a:lnSpc>
              <a:spcBef>
                <a:spcPts val="135"/>
              </a:spcBef>
            </a:pPr>
            <a:r>
              <a:rPr sz="1150" spc="10" dirty="0">
                <a:solidFill>
                  <a:schemeClr val="bg2"/>
                </a:solidFill>
                <a:latin typeface="Arial MT"/>
                <a:cs typeface="Arial MT"/>
              </a:rPr>
              <a:t>t</a:t>
            </a:r>
            <a:endParaRPr sz="1150" dirty="0">
              <a:solidFill>
                <a:schemeClr val="bg2"/>
              </a:solidFill>
              <a:latin typeface="Arial MT"/>
              <a:cs typeface="Arial MT"/>
            </a:endParaRPr>
          </a:p>
        </p:txBody>
      </p:sp>
      <p:sp>
        <p:nvSpPr>
          <p:cNvPr id="41" name="object 21">
            <a:extLst>
              <a:ext uri="{FF2B5EF4-FFF2-40B4-BE49-F238E27FC236}">
                <a16:creationId xmlns:a16="http://schemas.microsoft.com/office/drawing/2014/main" id="{0CDBCF07-FD9E-31E1-A0E9-9DC17F602B74}"/>
              </a:ext>
            </a:extLst>
          </p:cNvPr>
          <p:cNvSpPr txBox="1"/>
          <p:nvPr/>
        </p:nvSpPr>
        <p:spPr>
          <a:xfrm>
            <a:off x="7520410" y="2424454"/>
            <a:ext cx="67310" cy="194284"/>
          </a:xfrm>
          <a:prstGeom prst="rect">
            <a:avLst/>
          </a:prstGeom>
        </p:spPr>
        <p:txBody>
          <a:bodyPr vert="horz" wrap="square" lIns="0" tIns="17145" rIns="0" bIns="0" rtlCol="0">
            <a:spAutoFit/>
          </a:bodyPr>
          <a:lstStyle/>
          <a:p>
            <a:pPr marL="12700">
              <a:lnSpc>
                <a:spcPct val="100000"/>
              </a:lnSpc>
              <a:spcBef>
                <a:spcPts val="135"/>
              </a:spcBef>
            </a:pPr>
            <a:r>
              <a:rPr sz="1150" spc="10" dirty="0">
                <a:solidFill>
                  <a:schemeClr val="bg2"/>
                </a:solidFill>
                <a:latin typeface="Arial MT"/>
                <a:cs typeface="Arial MT"/>
              </a:rPr>
              <a:t>t</a:t>
            </a:r>
            <a:endParaRPr sz="1150" dirty="0">
              <a:solidFill>
                <a:schemeClr val="bg2"/>
              </a:solidFill>
              <a:latin typeface="Arial MT"/>
              <a:cs typeface="Arial MT"/>
            </a:endParaRPr>
          </a:p>
        </p:txBody>
      </p:sp>
      <p:sp>
        <p:nvSpPr>
          <p:cNvPr id="42" name="object 21">
            <a:extLst>
              <a:ext uri="{FF2B5EF4-FFF2-40B4-BE49-F238E27FC236}">
                <a16:creationId xmlns:a16="http://schemas.microsoft.com/office/drawing/2014/main" id="{06E124DD-77D1-C648-BC52-BD92F579E678}"/>
              </a:ext>
            </a:extLst>
          </p:cNvPr>
          <p:cNvSpPr txBox="1"/>
          <p:nvPr/>
        </p:nvSpPr>
        <p:spPr>
          <a:xfrm>
            <a:off x="7770783" y="5069688"/>
            <a:ext cx="67310" cy="194284"/>
          </a:xfrm>
          <a:prstGeom prst="rect">
            <a:avLst/>
          </a:prstGeom>
        </p:spPr>
        <p:txBody>
          <a:bodyPr vert="horz" wrap="square" lIns="0" tIns="17145" rIns="0" bIns="0" rtlCol="0">
            <a:spAutoFit/>
          </a:bodyPr>
          <a:lstStyle/>
          <a:p>
            <a:pPr marL="12700">
              <a:lnSpc>
                <a:spcPct val="100000"/>
              </a:lnSpc>
              <a:spcBef>
                <a:spcPts val="135"/>
              </a:spcBef>
            </a:pPr>
            <a:r>
              <a:rPr sz="1150" spc="10" dirty="0">
                <a:solidFill>
                  <a:schemeClr val="bg2"/>
                </a:solidFill>
                <a:latin typeface="Arial MT"/>
                <a:cs typeface="Arial MT"/>
              </a:rPr>
              <a:t>t</a:t>
            </a:r>
            <a:endParaRPr sz="1150" dirty="0">
              <a:solidFill>
                <a:schemeClr val="bg2"/>
              </a:solidFill>
              <a:latin typeface="Arial MT"/>
              <a:cs typeface="Arial MT"/>
            </a:endParaRPr>
          </a:p>
        </p:txBody>
      </p:sp>
      <p:sp>
        <p:nvSpPr>
          <p:cNvPr id="43" name="object 27">
            <a:extLst>
              <a:ext uri="{FF2B5EF4-FFF2-40B4-BE49-F238E27FC236}">
                <a16:creationId xmlns:a16="http://schemas.microsoft.com/office/drawing/2014/main" id="{9C8B696B-8B9C-508E-61C8-B7552352076E}"/>
              </a:ext>
            </a:extLst>
          </p:cNvPr>
          <p:cNvSpPr txBox="1"/>
          <p:nvPr/>
        </p:nvSpPr>
        <p:spPr>
          <a:xfrm>
            <a:off x="7219770" y="3094716"/>
            <a:ext cx="847090" cy="225062"/>
          </a:xfrm>
          <a:prstGeom prst="rect">
            <a:avLst/>
          </a:prstGeom>
        </p:spPr>
        <p:txBody>
          <a:bodyPr vert="horz" wrap="square" lIns="0" tIns="17145" rIns="0" bIns="0" rtlCol="0">
            <a:spAutoFit/>
          </a:bodyPr>
          <a:lstStyle/>
          <a:p>
            <a:pPr marL="12700">
              <a:lnSpc>
                <a:spcPct val="100000"/>
              </a:lnSpc>
              <a:spcBef>
                <a:spcPts val="135"/>
              </a:spcBef>
            </a:pPr>
            <a:r>
              <a:rPr sz="1350" spc="10" dirty="0">
                <a:solidFill>
                  <a:schemeClr val="bg2"/>
                </a:solidFill>
                <a:latin typeface="Arial MT"/>
                <a:cs typeface="Arial MT"/>
              </a:rPr>
              <a:t>correlation</a:t>
            </a:r>
            <a:endParaRPr sz="1350" dirty="0">
              <a:solidFill>
                <a:schemeClr val="bg2"/>
              </a:solidFill>
              <a:latin typeface="Arial MT"/>
              <a:cs typeface="Arial MT"/>
            </a:endParaRPr>
          </a:p>
        </p:txBody>
      </p:sp>
      <p:sp>
        <p:nvSpPr>
          <p:cNvPr id="2" name="object 345">
            <a:extLst>
              <a:ext uri="{FF2B5EF4-FFF2-40B4-BE49-F238E27FC236}">
                <a16:creationId xmlns:a16="http://schemas.microsoft.com/office/drawing/2014/main" id="{335898E7-7F60-3DFD-FE85-EB32066A0C00}"/>
              </a:ext>
            </a:extLst>
          </p:cNvPr>
          <p:cNvSpPr txBox="1"/>
          <p:nvPr/>
        </p:nvSpPr>
        <p:spPr>
          <a:xfrm>
            <a:off x="3411406" y="5578858"/>
            <a:ext cx="2279637" cy="323165"/>
          </a:xfrm>
          <a:prstGeom prst="rect">
            <a:avLst/>
          </a:prstGeom>
        </p:spPr>
        <p:txBody>
          <a:bodyPr vert="horz" wrap="square" lIns="0" tIns="15240" rIns="0" bIns="0" rtlCol="0">
            <a:spAutoFit/>
          </a:bodyPr>
          <a:lstStyle/>
          <a:p>
            <a:pPr marL="12700">
              <a:lnSpc>
                <a:spcPct val="100000"/>
              </a:lnSpc>
              <a:spcBef>
                <a:spcPts val="120"/>
              </a:spcBef>
            </a:pPr>
            <a:r>
              <a:rPr sz="2000" spc="5" dirty="0" err="1">
                <a:solidFill>
                  <a:schemeClr val="bg1"/>
                </a:solidFill>
                <a:cs typeface="Times New Roman"/>
              </a:rPr>
              <a:t>dC</a:t>
            </a:r>
            <a:r>
              <a:rPr sz="2000" spc="5" dirty="0">
                <a:solidFill>
                  <a:schemeClr val="bg1"/>
                </a:solidFill>
                <a:cs typeface="Times New Roman"/>
              </a:rPr>
              <a:t>/dt</a:t>
            </a:r>
            <a:r>
              <a:rPr sz="2000" spc="-35" dirty="0">
                <a:solidFill>
                  <a:schemeClr val="bg1"/>
                </a:solidFill>
                <a:cs typeface="Times New Roman"/>
              </a:rPr>
              <a:t> </a:t>
            </a:r>
            <a:r>
              <a:rPr sz="2000" spc="10" dirty="0">
                <a:solidFill>
                  <a:schemeClr val="bg1"/>
                </a:solidFill>
                <a:cs typeface="Times New Roman"/>
              </a:rPr>
              <a:t>~</a:t>
            </a:r>
            <a:r>
              <a:rPr sz="2000" spc="-30" dirty="0">
                <a:solidFill>
                  <a:schemeClr val="bg1"/>
                </a:solidFill>
                <a:cs typeface="Times New Roman"/>
              </a:rPr>
              <a:t> </a:t>
            </a:r>
            <a:r>
              <a:rPr sz="2000" spc="5" dirty="0">
                <a:solidFill>
                  <a:schemeClr val="bg1"/>
                </a:solidFill>
                <a:cs typeface="Times New Roman"/>
              </a:rPr>
              <a:t>G(t)</a:t>
            </a:r>
            <a:r>
              <a:rPr lang="fr-FR" sz="2000" spc="5" dirty="0">
                <a:solidFill>
                  <a:schemeClr val="bg1"/>
                </a:solidFill>
                <a:cs typeface="Times New Roman"/>
              </a:rPr>
              <a:t> </a:t>
            </a:r>
            <a:r>
              <a:rPr sz="2000" spc="5" dirty="0">
                <a:solidFill>
                  <a:schemeClr val="bg1"/>
                </a:solidFill>
                <a:cs typeface="Times New Roman"/>
              </a:rPr>
              <a:t>-</a:t>
            </a:r>
            <a:r>
              <a:rPr lang="fr-FR" sz="2000" spc="5" dirty="0">
                <a:solidFill>
                  <a:schemeClr val="bg1"/>
                </a:solidFill>
                <a:cs typeface="Times New Roman"/>
              </a:rPr>
              <a:t> </a:t>
            </a:r>
            <a:r>
              <a:rPr sz="2000" spc="5" dirty="0">
                <a:solidFill>
                  <a:schemeClr val="bg1"/>
                </a:solidFill>
                <a:cs typeface="Times New Roman"/>
              </a:rPr>
              <a:t>G(-t)</a:t>
            </a:r>
            <a:endParaRPr sz="2000" dirty="0">
              <a:solidFill>
                <a:schemeClr val="bg1"/>
              </a:solidFill>
              <a:cs typeface="Times New Roman"/>
            </a:endParaRPr>
          </a:p>
        </p:txBody>
      </p:sp>
    </p:spTree>
    <p:extLst>
      <p:ext uri="{BB962C8B-B14F-4D97-AF65-F5344CB8AC3E}">
        <p14:creationId xmlns:p14="http://schemas.microsoft.com/office/powerpoint/2010/main" val="6720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D6F674A-F1D8-F3DB-480F-C4A6E63E6B5C}"/>
              </a:ext>
            </a:extLst>
          </p:cNvPr>
          <p:cNvSpPr/>
          <p:nvPr/>
        </p:nvSpPr>
        <p:spPr>
          <a:xfrm>
            <a:off x="2543228" y="1872585"/>
            <a:ext cx="7789492" cy="41268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ABB13F1D-7257-49D6-5FCE-75CFB409E300}"/>
              </a:ext>
            </a:extLst>
          </p:cNvPr>
          <p:cNvSpPr>
            <a:spLocks noGrp="1"/>
          </p:cNvSpPr>
          <p:nvPr>
            <p:ph type="title"/>
          </p:nvPr>
        </p:nvSpPr>
        <p:spPr/>
        <p:txBody>
          <a:bodyPr>
            <a:normAutofit/>
          </a:bodyPr>
          <a:lstStyle/>
          <a:p>
            <a:r>
              <a:rPr lang="en-GB" dirty="0"/>
              <a:t>Underwater acoustics</a:t>
            </a:r>
          </a:p>
        </p:txBody>
      </p:sp>
      <p:grpSp>
        <p:nvGrpSpPr>
          <p:cNvPr id="16" name="object 15">
            <a:extLst>
              <a:ext uri="{FF2B5EF4-FFF2-40B4-BE49-F238E27FC236}">
                <a16:creationId xmlns:a16="http://schemas.microsoft.com/office/drawing/2014/main" id="{34150573-5E0A-6A02-AC08-21B7643A659F}"/>
              </a:ext>
            </a:extLst>
          </p:cNvPr>
          <p:cNvGrpSpPr/>
          <p:nvPr/>
        </p:nvGrpSpPr>
        <p:grpSpPr>
          <a:xfrm>
            <a:off x="8382811" y="2157196"/>
            <a:ext cx="1638390" cy="1188911"/>
            <a:chOff x="7536991" y="2454376"/>
            <a:chExt cx="1638390" cy="1188911"/>
          </a:xfrm>
        </p:grpSpPr>
        <p:sp>
          <p:nvSpPr>
            <p:cNvPr id="17" name="object 16">
              <a:extLst>
                <a:ext uri="{FF2B5EF4-FFF2-40B4-BE49-F238E27FC236}">
                  <a16:creationId xmlns:a16="http://schemas.microsoft.com/office/drawing/2014/main" id="{3C62C5AF-84B7-6CE9-AB0F-4E177A917ABA}"/>
                </a:ext>
              </a:extLst>
            </p:cNvPr>
            <p:cNvSpPr/>
            <p:nvPr/>
          </p:nvSpPr>
          <p:spPr>
            <a:xfrm>
              <a:off x="7592090" y="3584674"/>
              <a:ext cx="1545590" cy="1905"/>
            </a:xfrm>
            <a:custGeom>
              <a:avLst/>
              <a:gdLst/>
              <a:ahLst/>
              <a:cxnLst/>
              <a:rect l="l" t="t" r="r" b="b"/>
              <a:pathLst>
                <a:path w="1545590" h="1904">
                  <a:moveTo>
                    <a:pt x="0" y="0"/>
                  </a:moveTo>
                  <a:lnTo>
                    <a:pt x="1545052" y="1550"/>
                  </a:lnTo>
                </a:path>
              </a:pathLst>
            </a:custGeom>
            <a:ln w="37684">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C83BB54C-0984-C80B-A119-5EB18551CD9F}"/>
                </a:ext>
              </a:extLst>
            </p:cNvPr>
            <p:cNvSpPr/>
            <p:nvPr/>
          </p:nvSpPr>
          <p:spPr>
            <a:xfrm>
              <a:off x="9061717" y="3529623"/>
              <a:ext cx="113664" cy="113664"/>
            </a:xfrm>
            <a:custGeom>
              <a:avLst/>
              <a:gdLst/>
              <a:ahLst/>
              <a:cxnLst/>
              <a:rect l="l" t="t" r="r" b="b"/>
              <a:pathLst>
                <a:path w="113665" h="113664">
                  <a:moveTo>
                    <a:pt x="114" y="0"/>
                  </a:moveTo>
                  <a:lnTo>
                    <a:pt x="0" y="113052"/>
                  </a:lnTo>
                  <a:lnTo>
                    <a:pt x="113110" y="56640"/>
                  </a:lnTo>
                  <a:lnTo>
                    <a:pt x="114" y="0"/>
                  </a:lnTo>
                  <a:close/>
                </a:path>
              </a:pathLst>
            </a:custGeom>
            <a:solidFill>
              <a:srgbClr val="000000"/>
            </a:solidFill>
          </p:spPr>
          <p:txBody>
            <a:bodyPr wrap="square" lIns="0" tIns="0" rIns="0" bIns="0" rtlCol="0"/>
            <a:lstStyle/>
            <a:p>
              <a:endParaRPr/>
            </a:p>
          </p:txBody>
        </p:sp>
        <p:sp>
          <p:nvSpPr>
            <p:cNvPr id="19" name="object 18">
              <a:extLst>
                <a:ext uri="{FF2B5EF4-FFF2-40B4-BE49-F238E27FC236}">
                  <a16:creationId xmlns:a16="http://schemas.microsoft.com/office/drawing/2014/main" id="{D160FEEE-FF19-6A22-9480-C1936B521D01}"/>
                </a:ext>
              </a:extLst>
            </p:cNvPr>
            <p:cNvSpPr/>
            <p:nvPr/>
          </p:nvSpPr>
          <p:spPr>
            <a:xfrm>
              <a:off x="8571529" y="2821380"/>
              <a:ext cx="1905" cy="756000"/>
            </a:xfrm>
            <a:custGeom>
              <a:avLst/>
              <a:gdLst/>
              <a:ahLst/>
              <a:cxnLst/>
              <a:rect l="l" t="t" r="r" b="b"/>
              <a:pathLst>
                <a:path w="1904" h="829310">
                  <a:moveTo>
                    <a:pt x="1570" y="0"/>
                  </a:moveTo>
                  <a:lnTo>
                    <a:pt x="0" y="829055"/>
                  </a:lnTo>
                </a:path>
              </a:pathLst>
            </a:custGeom>
            <a:ln w="34925">
              <a:solidFill>
                <a:srgbClr val="FF56D6"/>
              </a:solidFill>
            </a:ln>
          </p:spPr>
          <p:txBody>
            <a:bodyPr wrap="square" lIns="0" tIns="0" rIns="0" bIns="0" rtlCol="0"/>
            <a:lstStyle/>
            <a:p>
              <a:endParaRPr dirty="0"/>
            </a:p>
          </p:txBody>
        </p:sp>
        <p:sp>
          <p:nvSpPr>
            <p:cNvPr id="20" name="object 19">
              <a:extLst>
                <a:ext uri="{FF2B5EF4-FFF2-40B4-BE49-F238E27FC236}">
                  <a16:creationId xmlns:a16="http://schemas.microsoft.com/office/drawing/2014/main" id="{A055FF79-F9E5-F39A-9353-FD109381EDCB}"/>
                </a:ext>
              </a:extLst>
            </p:cNvPr>
            <p:cNvSpPr/>
            <p:nvPr/>
          </p:nvSpPr>
          <p:spPr>
            <a:xfrm>
              <a:off x="8948373" y="2853180"/>
              <a:ext cx="1905" cy="720000"/>
            </a:xfrm>
            <a:custGeom>
              <a:avLst/>
              <a:gdLst/>
              <a:ahLst/>
              <a:cxnLst/>
              <a:rect l="l" t="t" r="r" b="b"/>
              <a:pathLst>
                <a:path w="1904" h="829310">
                  <a:moveTo>
                    <a:pt x="1570" y="0"/>
                  </a:moveTo>
                  <a:lnTo>
                    <a:pt x="0" y="829055"/>
                  </a:lnTo>
                </a:path>
              </a:pathLst>
            </a:custGeom>
            <a:ln w="37684">
              <a:solidFill>
                <a:srgbClr val="011893"/>
              </a:solidFill>
            </a:ln>
          </p:spPr>
          <p:txBody>
            <a:bodyPr wrap="square" lIns="0" tIns="0" rIns="0" bIns="0" rtlCol="0"/>
            <a:lstStyle/>
            <a:p>
              <a:endParaRPr dirty="0"/>
            </a:p>
          </p:txBody>
        </p:sp>
        <p:sp>
          <p:nvSpPr>
            <p:cNvPr id="21" name="object 20">
              <a:extLst>
                <a:ext uri="{FF2B5EF4-FFF2-40B4-BE49-F238E27FC236}">
                  <a16:creationId xmlns:a16="http://schemas.microsoft.com/office/drawing/2014/main" id="{C5350F94-7751-B940-8D8E-116804017656}"/>
                </a:ext>
              </a:extLst>
            </p:cNvPr>
            <p:cNvSpPr/>
            <p:nvPr/>
          </p:nvSpPr>
          <p:spPr>
            <a:xfrm>
              <a:off x="8043948" y="2755668"/>
              <a:ext cx="1905" cy="829310"/>
            </a:xfrm>
            <a:custGeom>
              <a:avLst/>
              <a:gdLst/>
              <a:ahLst/>
              <a:cxnLst/>
              <a:rect l="l" t="t" r="r" b="b"/>
              <a:pathLst>
                <a:path w="1904" h="829310">
                  <a:moveTo>
                    <a:pt x="1570" y="0"/>
                  </a:moveTo>
                  <a:lnTo>
                    <a:pt x="0" y="829055"/>
                  </a:lnTo>
                </a:path>
              </a:pathLst>
            </a:custGeom>
            <a:ln w="37684">
              <a:solidFill>
                <a:srgbClr val="00F900"/>
              </a:solidFill>
            </a:ln>
          </p:spPr>
          <p:txBody>
            <a:bodyPr wrap="square" lIns="0" tIns="0" rIns="0" bIns="0" rtlCol="0"/>
            <a:lstStyle/>
            <a:p>
              <a:endParaRPr/>
            </a:p>
          </p:txBody>
        </p:sp>
        <p:sp>
          <p:nvSpPr>
            <p:cNvPr id="22" name="object 21">
              <a:extLst>
                <a:ext uri="{FF2B5EF4-FFF2-40B4-BE49-F238E27FC236}">
                  <a16:creationId xmlns:a16="http://schemas.microsoft.com/office/drawing/2014/main" id="{746265B1-94C8-9180-17F7-9AFAF4561493}"/>
                </a:ext>
              </a:extLst>
            </p:cNvPr>
            <p:cNvSpPr/>
            <p:nvPr/>
          </p:nvSpPr>
          <p:spPr>
            <a:xfrm>
              <a:off x="7592090" y="2492059"/>
              <a:ext cx="1905" cy="1092835"/>
            </a:xfrm>
            <a:custGeom>
              <a:avLst/>
              <a:gdLst/>
              <a:ahLst/>
              <a:cxnLst/>
              <a:rect l="l" t="t" r="r" b="b"/>
              <a:pathLst>
                <a:path w="1904" h="1092835">
                  <a:moveTo>
                    <a:pt x="0" y="1092614"/>
                  </a:moveTo>
                  <a:lnTo>
                    <a:pt x="1534" y="0"/>
                  </a:lnTo>
                </a:path>
              </a:pathLst>
            </a:custGeom>
            <a:ln w="37684">
              <a:solidFill>
                <a:srgbClr val="000000"/>
              </a:solidFill>
            </a:ln>
          </p:spPr>
          <p:txBody>
            <a:bodyPr wrap="square" lIns="0" tIns="0" rIns="0" bIns="0" rtlCol="0"/>
            <a:lstStyle/>
            <a:p>
              <a:endParaRPr dirty="0"/>
            </a:p>
          </p:txBody>
        </p:sp>
        <p:sp>
          <p:nvSpPr>
            <p:cNvPr id="23" name="object 22">
              <a:extLst>
                <a:ext uri="{FF2B5EF4-FFF2-40B4-BE49-F238E27FC236}">
                  <a16:creationId xmlns:a16="http://schemas.microsoft.com/office/drawing/2014/main" id="{647717EF-7BE5-98D3-2EDA-8533CC6462B3}"/>
                </a:ext>
              </a:extLst>
            </p:cNvPr>
            <p:cNvSpPr/>
            <p:nvPr/>
          </p:nvSpPr>
          <p:spPr>
            <a:xfrm>
              <a:off x="7536991" y="2454376"/>
              <a:ext cx="113664" cy="113664"/>
            </a:xfrm>
            <a:custGeom>
              <a:avLst/>
              <a:gdLst/>
              <a:ahLst/>
              <a:cxnLst/>
              <a:rect l="l" t="t" r="r" b="b"/>
              <a:pathLst>
                <a:path w="113665" h="113664">
                  <a:moveTo>
                    <a:pt x="56685" y="0"/>
                  </a:moveTo>
                  <a:lnTo>
                    <a:pt x="0" y="112972"/>
                  </a:lnTo>
                  <a:lnTo>
                    <a:pt x="113052" y="113131"/>
                  </a:lnTo>
                  <a:lnTo>
                    <a:pt x="56685" y="0"/>
                  </a:lnTo>
                  <a:close/>
                </a:path>
              </a:pathLst>
            </a:custGeom>
            <a:solidFill>
              <a:srgbClr val="000000"/>
            </a:solidFill>
          </p:spPr>
          <p:txBody>
            <a:bodyPr wrap="square" lIns="0" tIns="0" rIns="0" bIns="0" rtlCol="0"/>
            <a:lstStyle/>
            <a:p>
              <a:endParaRPr/>
            </a:p>
          </p:txBody>
        </p:sp>
      </p:grpSp>
      <p:sp>
        <p:nvSpPr>
          <p:cNvPr id="24" name="object 24">
            <a:extLst>
              <a:ext uri="{FF2B5EF4-FFF2-40B4-BE49-F238E27FC236}">
                <a16:creationId xmlns:a16="http://schemas.microsoft.com/office/drawing/2014/main" id="{DB725191-2FE5-2D9E-2BB3-AEAD7E56E35B}"/>
              </a:ext>
            </a:extLst>
          </p:cNvPr>
          <p:cNvSpPr txBox="1"/>
          <p:nvPr/>
        </p:nvSpPr>
        <p:spPr>
          <a:xfrm>
            <a:off x="9946732" y="3373072"/>
            <a:ext cx="109220" cy="387350"/>
          </a:xfrm>
          <a:prstGeom prst="rect">
            <a:avLst/>
          </a:prstGeom>
        </p:spPr>
        <p:txBody>
          <a:bodyPr vert="horz" wrap="square" lIns="0" tIns="15240" rIns="0" bIns="0" rtlCol="0">
            <a:spAutoFit/>
          </a:bodyPr>
          <a:lstStyle/>
          <a:p>
            <a:pPr marL="12700">
              <a:lnSpc>
                <a:spcPct val="100000"/>
              </a:lnSpc>
              <a:spcBef>
                <a:spcPts val="120"/>
              </a:spcBef>
            </a:pPr>
            <a:r>
              <a:rPr sz="2350" spc="5" dirty="0">
                <a:solidFill>
                  <a:schemeClr val="bg2"/>
                </a:solidFill>
                <a:latin typeface="Arial MT"/>
                <a:cs typeface="Arial MT"/>
              </a:rPr>
              <a:t>t</a:t>
            </a:r>
            <a:endParaRPr sz="2350" dirty="0">
              <a:solidFill>
                <a:schemeClr val="bg2"/>
              </a:solidFill>
              <a:latin typeface="Arial MT"/>
              <a:cs typeface="Arial MT"/>
            </a:endParaRPr>
          </a:p>
        </p:txBody>
      </p:sp>
      <p:grpSp>
        <p:nvGrpSpPr>
          <p:cNvPr id="34" name="Groupe 33">
            <a:extLst>
              <a:ext uri="{FF2B5EF4-FFF2-40B4-BE49-F238E27FC236}">
                <a16:creationId xmlns:a16="http://schemas.microsoft.com/office/drawing/2014/main" id="{F6813F70-A283-B472-31E6-CB41E9EC24F2}"/>
              </a:ext>
            </a:extLst>
          </p:cNvPr>
          <p:cNvGrpSpPr/>
          <p:nvPr/>
        </p:nvGrpSpPr>
        <p:grpSpPr>
          <a:xfrm>
            <a:off x="2826431" y="2690967"/>
            <a:ext cx="6667258" cy="1208687"/>
            <a:chOff x="2734991" y="3353907"/>
            <a:chExt cx="6667258" cy="1208687"/>
          </a:xfrm>
        </p:grpSpPr>
        <p:grpSp>
          <p:nvGrpSpPr>
            <p:cNvPr id="4" name="object 2">
              <a:extLst>
                <a:ext uri="{FF2B5EF4-FFF2-40B4-BE49-F238E27FC236}">
                  <a16:creationId xmlns:a16="http://schemas.microsoft.com/office/drawing/2014/main" id="{67C0A992-10B7-608C-7FD0-273768921C8A}"/>
                </a:ext>
              </a:extLst>
            </p:cNvPr>
            <p:cNvGrpSpPr/>
            <p:nvPr/>
          </p:nvGrpSpPr>
          <p:grpSpPr>
            <a:xfrm>
              <a:off x="2751477" y="3353908"/>
              <a:ext cx="4619071" cy="357030"/>
              <a:chOff x="2083539" y="3353907"/>
              <a:chExt cx="5287010" cy="386715"/>
            </a:xfrm>
          </p:grpSpPr>
          <p:pic>
            <p:nvPicPr>
              <p:cNvPr id="5" name="object 3">
                <a:extLst>
                  <a:ext uri="{FF2B5EF4-FFF2-40B4-BE49-F238E27FC236}">
                    <a16:creationId xmlns:a16="http://schemas.microsoft.com/office/drawing/2014/main" id="{E21B2055-1684-E9CC-2698-341996BE36A6}"/>
                  </a:ext>
                </a:extLst>
              </p:cNvPr>
              <p:cNvPicPr/>
              <p:nvPr/>
            </p:nvPicPr>
            <p:blipFill>
              <a:blip r:embed="rId2" cstate="print"/>
              <a:stretch>
                <a:fillRect/>
              </a:stretch>
            </p:blipFill>
            <p:spPr>
              <a:xfrm>
                <a:off x="2088249" y="3358618"/>
                <a:ext cx="5277379" cy="376843"/>
              </a:xfrm>
              <a:prstGeom prst="rect">
                <a:avLst/>
              </a:prstGeom>
            </p:spPr>
          </p:pic>
          <p:sp>
            <p:nvSpPr>
              <p:cNvPr id="6" name="object 4">
                <a:extLst>
                  <a:ext uri="{FF2B5EF4-FFF2-40B4-BE49-F238E27FC236}">
                    <a16:creationId xmlns:a16="http://schemas.microsoft.com/office/drawing/2014/main" id="{F9F0A2B0-C0AC-325B-60C6-CBA92E74E89D}"/>
                  </a:ext>
                </a:extLst>
              </p:cNvPr>
              <p:cNvSpPr/>
              <p:nvPr/>
            </p:nvSpPr>
            <p:spPr>
              <a:xfrm>
                <a:off x="2088249" y="3358617"/>
                <a:ext cx="5277485" cy="377190"/>
              </a:xfrm>
              <a:custGeom>
                <a:avLst/>
                <a:gdLst/>
                <a:ahLst/>
                <a:cxnLst/>
                <a:rect l="l" t="t" r="r" b="b"/>
                <a:pathLst>
                  <a:path w="5277484" h="377189">
                    <a:moveTo>
                      <a:pt x="0" y="0"/>
                    </a:moveTo>
                    <a:lnTo>
                      <a:pt x="5277381" y="0"/>
                    </a:lnTo>
                    <a:lnTo>
                      <a:pt x="5277381" y="376843"/>
                    </a:lnTo>
                    <a:lnTo>
                      <a:pt x="0" y="376843"/>
                    </a:lnTo>
                    <a:lnTo>
                      <a:pt x="0" y="0"/>
                    </a:lnTo>
                    <a:close/>
                  </a:path>
                </a:pathLst>
              </a:custGeom>
              <a:ln w="9421">
                <a:solidFill>
                  <a:srgbClr val="000000"/>
                </a:solidFill>
              </a:ln>
            </p:spPr>
            <p:txBody>
              <a:bodyPr wrap="square" lIns="0" tIns="0" rIns="0" bIns="0" rtlCol="0"/>
              <a:lstStyle/>
              <a:p>
                <a:endParaRPr/>
              </a:p>
            </p:txBody>
          </p:sp>
        </p:grpSp>
        <p:grpSp>
          <p:nvGrpSpPr>
            <p:cNvPr id="8" name="object 7">
              <a:extLst>
                <a:ext uri="{FF2B5EF4-FFF2-40B4-BE49-F238E27FC236}">
                  <a16:creationId xmlns:a16="http://schemas.microsoft.com/office/drawing/2014/main" id="{1703E78E-6EFE-C2BA-F913-F1E09ECDF465}"/>
                </a:ext>
              </a:extLst>
            </p:cNvPr>
            <p:cNvGrpSpPr/>
            <p:nvPr/>
          </p:nvGrpSpPr>
          <p:grpSpPr>
            <a:xfrm>
              <a:off x="2734991" y="3353907"/>
              <a:ext cx="4649665" cy="376843"/>
              <a:chOff x="2070977" y="3353907"/>
              <a:chExt cx="5313680" cy="402590"/>
            </a:xfrm>
          </p:grpSpPr>
          <p:sp>
            <p:nvSpPr>
              <p:cNvPr id="9" name="object 8">
                <a:extLst>
                  <a:ext uri="{FF2B5EF4-FFF2-40B4-BE49-F238E27FC236}">
                    <a16:creationId xmlns:a16="http://schemas.microsoft.com/office/drawing/2014/main" id="{B71FF33F-BB8B-2C6F-7721-CFE84F796409}"/>
                  </a:ext>
                </a:extLst>
              </p:cNvPr>
              <p:cNvSpPr/>
              <p:nvPr/>
            </p:nvSpPr>
            <p:spPr>
              <a:xfrm>
                <a:off x="2089819" y="3735461"/>
                <a:ext cx="5276215" cy="1905"/>
              </a:xfrm>
              <a:custGeom>
                <a:avLst/>
                <a:gdLst/>
                <a:ahLst/>
                <a:cxnLst/>
                <a:rect l="l" t="t" r="r" b="b"/>
                <a:pathLst>
                  <a:path w="5276215" h="1904">
                    <a:moveTo>
                      <a:pt x="0" y="0"/>
                    </a:moveTo>
                    <a:lnTo>
                      <a:pt x="5275810" y="1570"/>
                    </a:lnTo>
                  </a:path>
                </a:pathLst>
              </a:custGeom>
              <a:ln w="37684">
                <a:solidFill>
                  <a:srgbClr val="000000"/>
                </a:solidFill>
              </a:ln>
            </p:spPr>
            <p:txBody>
              <a:bodyPr wrap="square" lIns="0" tIns="0" rIns="0" bIns="0" rtlCol="0"/>
              <a:lstStyle/>
              <a:p>
                <a:endParaRPr dirty="0"/>
              </a:p>
            </p:txBody>
          </p:sp>
          <p:sp>
            <p:nvSpPr>
              <p:cNvPr id="10" name="object 9">
                <a:extLst>
                  <a:ext uri="{FF2B5EF4-FFF2-40B4-BE49-F238E27FC236}">
                    <a16:creationId xmlns:a16="http://schemas.microsoft.com/office/drawing/2014/main" id="{2D2B8332-760E-09C4-2A43-239AAA965933}"/>
                  </a:ext>
                </a:extLst>
              </p:cNvPr>
              <p:cNvSpPr/>
              <p:nvPr/>
            </p:nvSpPr>
            <p:spPr>
              <a:xfrm>
                <a:off x="6913417" y="3584723"/>
                <a:ext cx="151130" cy="151130"/>
              </a:xfrm>
              <a:custGeom>
                <a:avLst/>
                <a:gdLst/>
                <a:ahLst/>
                <a:cxnLst/>
                <a:rect l="l" t="t" r="r" b="b"/>
                <a:pathLst>
                  <a:path w="151129" h="151129">
                    <a:moveTo>
                      <a:pt x="150737" y="150737"/>
                    </a:moveTo>
                    <a:lnTo>
                      <a:pt x="0" y="0"/>
                    </a:lnTo>
                  </a:path>
                </a:pathLst>
              </a:custGeom>
              <a:ln w="9421">
                <a:solidFill>
                  <a:srgbClr val="FF56D6"/>
                </a:solidFill>
              </a:ln>
            </p:spPr>
            <p:txBody>
              <a:bodyPr wrap="square" lIns="0" tIns="0" rIns="0" bIns="0" rtlCol="0"/>
              <a:lstStyle/>
              <a:p>
                <a:endParaRPr/>
              </a:p>
            </p:txBody>
          </p:sp>
          <p:sp>
            <p:nvSpPr>
              <p:cNvPr id="11" name="object 10">
                <a:extLst>
                  <a:ext uri="{FF2B5EF4-FFF2-40B4-BE49-F238E27FC236}">
                    <a16:creationId xmlns:a16="http://schemas.microsoft.com/office/drawing/2014/main" id="{E2954DC4-E397-F753-D07F-1AE20E87DC18}"/>
                  </a:ext>
                </a:extLst>
              </p:cNvPr>
              <p:cNvSpPr/>
              <p:nvPr/>
            </p:nvSpPr>
            <p:spPr>
              <a:xfrm>
                <a:off x="6838048" y="3509355"/>
                <a:ext cx="452755" cy="75565"/>
              </a:xfrm>
              <a:custGeom>
                <a:avLst/>
                <a:gdLst/>
                <a:ahLst/>
                <a:cxnLst/>
                <a:rect l="l" t="t" r="r" b="b"/>
                <a:pathLst>
                  <a:path w="452754" h="75564">
                    <a:moveTo>
                      <a:pt x="452212" y="0"/>
                    </a:moveTo>
                    <a:lnTo>
                      <a:pt x="0" y="75368"/>
                    </a:lnTo>
                  </a:path>
                </a:pathLst>
              </a:custGeom>
              <a:ln w="9421">
                <a:solidFill>
                  <a:srgbClr val="00F900"/>
                </a:solidFill>
              </a:ln>
            </p:spPr>
            <p:txBody>
              <a:bodyPr wrap="square" lIns="0" tIns="0" rIns="0" bIns="0" rtlCol="0"/>
              <a:lstStyle/>
              <a:p>
                <a:endParaRPr/>
              </a:p>
            </p:txBody>
          </p:sp>
          <p:sp>
            <p:nvSpPr>
              <p:cNvPr id="12" name="object 11">
                <a:extLst>
                  <a:ext uri="{FF2B5EF4-FFF2-40B4-BE49-F238E27FC236}">
                    <a16:creationId xmlns:a16="http://schemas.microsoft.com/office/drawing/2014/main" id="{9EFE9171-9742-670B-6036-C1164BA3646C}"/>
                  </a:ext>
                </a:extLst>
              </p:cNvPr>
              <p:cNvSpPr/>
              <p:nvPr/>
            </p:nvSpPr>
            <p:spPr>
              <a:xfrm>
                <a:off x="6988786" y="3509355"/>
                <a:ext cx="301625" cy="226695"/>
              </a:xfrm>
              <a:custGeom>
                <a:avLst/>
                <a:gdLst/>
                <a:ahLst/>
                <a:cxnLst/>
                <a:rect l="l" t="t" r="r" b="b"/>
                <a:pathLst>
                  <a:path w="301625" h="226695">
                    <a:moveTo>
                      <a:pt x="301474" y="0"/>
                    </a:moveTo>
                    <a:lnTo>
                      <a:pt x="0" y="226106"/>
                    </a:lnTo>
                  </a:path>
                </a:pathLst>
              </a:custGeom>
              <a:ln w="9421">
                <a:solidFill>
                  <a:srgbClr val="FF56D6"/>
                </a:solidFill>
              </a:ln>
            </p:spPr>
            <p:txBody>
              <a:bodyPr wrap="square" lIns="0" tIns="0" rIns="0" bIns="0" rtlCol="0"/>
              <a:lstStyle/>
              <a:p>
                <a:endParaRPr/>
              </a:p>
            </p:txBody>
          </p:sp>
          <p:sp>
            <p:nvSpPr>
              <p:cNvPr id="13" name="object 12">
                <a:extLst>
                  <a:ext uri="{FF2B5EF4-FFF2-40B4-BE49-F238E27FC236}">
                    <a16:creationId xmlns:a16="http://schemas.microsoft.com/office/drawing/2014/main" id="{BECAE379-1460-655D-5885-4F56C025489E}"/>
                  </a:ext>
                </a:extLst>
              </p:cNvPr>
              <p:cNvSpPr/>
              <p:nvPr/>
            </p:nvSpPr>
            <p:spPr>
              <a:xfrm>
                <a:off x="6913417" y="3358617"/>
                <a:ext cx="301625" cy="226695"/>
              </a:xfrm>
              <a:custGeom>
                <a:avLst/>
                <a:gdLst/>
                <a:ahLst/>
                <a:cxnLst/>
                <a:rect l="l" t="t" r="r" b="b"/>
                <a:pathLst>
                  <a:path w="301625" h="226695">
                    <a:moveTo>
                      <a:pt x="301474" y="0"/>
                    </a:moveTo>
                    <a:lnTo>
                      <a:pt x="0" y="226106"/>
                    </a:lnTo>
                  </a:path>
                </a:pathLst>
              </a:custGeom>
              <a:ln w="9421">
                <a:solidFill>
                  <a:srgbClr val="011893"/>
                </a:solidFill>
              </a:ln>
            </p:spPr>
            <p:txBody>
              <a:bodyPr wrap="square" lIns="0" tIns="0" rIns="0" bIns="0" rtlCol="0"/>
              <a:lstStyle/>
              <a:p>
                <a:endParaRPr/>
              </a:p>
            </p:txBody>
          </p:sp>
          <p:pic>
            <p:nvPicPr>
              <p:cNvPr id="14" name="object 13">
                <a:extLst>
                  <a:ext uri="{FF2B5EF4-FFF2-40B4-BE49-F238E27FC236}">
                    <a16:creationId xmlns:a16="http://schemas.microsoft.com/office/drawing/2014/main" id="{60EB10DC-A411-9A56-A1DD-00AEF39E5EA8}"/>
                  </a:ext>
                </a:extLst>
              </p:cNvPr>
              <p:cNvPicPr/>
              <p:nvPr/>
            </p:nvPicPr>
            <p:blipFill>
              <a:blip r:embed="rId3" cstate="print"/>
              <a:stretch>
                <a:fillRect/>
              </a:stretch>
            </p:blipFill>
            <p:spPr>
              <a:xfrm>
                <a:off x="7210181" y="3353907"/>
                <a:ext cx="160158" cy="160158"/>
              </a:xfrm>
              <a:prstGeom prst="rect">
                <a:avLst/>
              </a:prstGeom>
            </p:spPr>
          </p:pic>
          <p:pic>
            <p:nvPicPr>
              <p:cNvPr id="15" name="object 14">
                <a:extLst>
                  <a:ext uri="{FF2B5EF4-FFF2-40B4-BE49-F238E27FC236}">
                    <a16:creationId xmlns:a16="http://schemas.microsoft.com/office/drawing/2014/main" id="{C3BB4918-1453-4BF6-231E-B2B81BF6D4B3}"/>
                  </a:ext>
                </a:extLst>
              </p:cNvPr>
              <p:cNvPicPr/>
              <p:nvPr/>
            </p:nvPicPr>
            <p:blipFill>
              <a:blip r:embed="rId4" cstate="print"/>
              <a:stretch>
                <a:fillRect/>
              </a:stretch>
            </p:blipFill>
            <p:spPr>
              <a:xfrm>
                <a:off x="6833338" y="3580013"/>
                <a:ext cx="84789" cy="84789"/>
              </a:xfrm>
              <a:prstGeom prst="rect">
                <a:avLst/>
              </a:prstGeom>
            </p:spPr>
          </p:pic>
        </p:grpSp>
        <p:sp>
          <p:nvSpPr>
            <p:cNvPr id="25" name="object 25">
              <a:extLst>
                <a:ext uri="{FF2B5EF4-FFF2-40B4-BE49-F238E27FC236}">
                  <a16:creationId xmlns:a16="http://schemas.microsoft.com/office/drawing/2014/main" id="{942C64B8-8CE1-21D2-2905-33AF5E29D8DE}"/>
                </a:ext>
              </a:extLst>
            </p:cNvPr>
            <p:cNvSpPr txBox="1"/>
            <p:nvPr/>
          </p:nvSpPr>
          <p:spPr>
            <a:xfrm>
              <a:off x="5096579" y="3632319"/>
              <a:ext cx="2317750" cy="930275"/>
            </a:xfrm>
            <a:prstGeom prst="rect">
              <a:avLst/>
            </a:prstGeom>
          </p:spPr>
          <p:txBody>
            <a:bodyPr vert="horz" wrap="square" lIns="0" tIns="106045" rIns="0" bIns="0" rtlCol="0">
              <a:spAutoFit/>
            </a:bodyPr>
            <a:lstStyle/>
            <a:p>
              <a:pPr marR="5080" algn="r">
                <a:lnSpc>
                  <a:spcPct val="100000"/>
                </a:lnSpc>
                <a:spcBef>
                  <a:spcPts val="835"/>
                </a:spcBef>
                <a:tabLst>
                  <a:tab pos="452120" algn="l"/>
                </a:tabLst>
              </a:pPr>
              <a:r>
                <a:rPr sz="2350" b="1" spc="10" dirty="0">
                  <a:solidFill>
                    <a:srgbClr val="FF0000"/>
                  </a:solidFill>
                  <a:latin typeface="Arial"/>
                  <a:cs typeface="Arial"/>
                </a:rPr>
                <a:t>1	2</a:t>
              </a:r>
              <a:endParaRPr sz="2350" dirty="0">
                <a:latin typeface="Arial"/>
                <a:cs typeface="Arial"/>
              </a:endParaRPr>
            </a:p>
            <a:p>
              <a:pPr marL="12700">
                <a:lnSpc>
                  <a:spcPct val="100000"/>
                </a:lnSpc>
                <a:spcBef>
                  <a:spcPts val="740"/>
                </a:spcBef>
              </a:pPr>
              <a:r>
                <a:rPr sz="2350" spc="10" dirty="0">
                  <a:solidFill>
                    <a:schemeClr val="bg2"/>
                  </a:solidFill>
                  <a:latin typeface="Arial MT"/>
                  <a:cs typeface="Arial MT"/>
                </a:rPr>
                <a:t>Active</a:t>
              </a:r>
              <a:r>
                <a:rPr sz="2350" spc="-40" dirty="0">
                  <a:latin typeface="Arial MT"/>
                  <a:cs typeface="Arial MT"/>
                </a:rPr>
                <a:t> </a:t>
              </a:r>
              <a:r>
                <a:rPr sz="2350" spc="10" dirty="0">
                  <a:solidFill>
                    <a:schemeClr val="bg2"/>
                  </a:solidFill>
                  <a:latin typeface="Arial MT"/>
                  <a:cs typeface="Arial MT"/>
                </a:rPr>
                <a:t>source</a:t>
              </a:r>
              <a:endParaRPr sz="2350" dirty="0">
                <a:solidFill>
                  <a:schemeClr val="bg2"/>
                </a:solidFill>
                <a:latin typeface="Arial MT"/>
                <a:cs typeface="Arial MT"/>
              </a:endParaRPr>
            </a:p>
          </p:txBody>
        </p:sp>
        <p:sp>
          <p:nvSpPr>
            <p:cNvPr id="26" name="object 26">
              <a:extLst>
                <a:ext uri="{FF2B5EF4-FFF2-40B4-BE49-F238E27FC236}">
                  <a16:creationId xmlns:a16="http://schemas.microsoft.com/office/drawing/2014/main" id="{3F2DE5DB-DEC4-FB4A-A69A-699AFB2D59A0}"/>
                </a:ext>
              </a:extLst>
            </p:cNvPr>
            <p:cNvSpPr txBox="1"/>
            <p:nvPr/>
          </p:nvSpPr>
          <p:spPr>
            <a:xfrm>
              <a:off x="7164509" y="4174975"/>
              <a:ext cx="2237740" cy="387350"/>
            </a:xfrm>
            <a:prstGeom prst="rect">
              <a:avLst/>
            </a:prstGeom>
          </p:spPr>
          <p:txBody>
            <a:bodyPr vert="horz" wrap="square" lIns="0" tIns="15240" rIns="0" bIns="0" rtlCol="0">
              <a:spAutoFit/>
            </a:bodyPr>
            <a:lstStyle/>
            <a:p>
              <a:pPr marL="12700">
                <a:lnSpc>
                  <a:spcPct val="100000"/>
                </a:lnSpc>
                <a:spcBef>
                  <a:spcPts val="120"/>
                </a:spcBef>
              </a:pPr>
              <a:r>
                <a:rPr sz="2350" spc="10" dirty="0">
                  <a:solidFill>
                    <a:schemeClr val="bg2"/>
                  </a:solidFill>
                  <a:latin typeface="Arial MT"/>
                  <a:cs typeface="Arial MT"/>
                </a:rPr>
                <a:t>Passive</a:t>
              </a:r>
              <a:r>
                <a:rPr sz="2350" spc="-70" dirty="0">
                  <a:latin typeface="Arial MT"/>
                  <a:cs typeface="Arial MT"/>
                </a:rPr>
                <a:t> </a:t>
              </a:r>
              <a:r>
                <a:rPr sz="2350" spc="10" dirty="0">
                  <a:solidFill>
                    <a:schemeClr val="bg2"/>
                  </a:solidFill>
                  <a:latin typeface="Arial MT"/>
                  <a:cs typeface="Arial MT"/>
                </a:rPr>
                <a:t>receiver</a:t>
              </a:r>
              <a:endParaRPr sz="2350" dirty="0">
                <a:solidFill>
                  <a:schemeClr val="bg2"/>
                </a:solidFill>
                <a:latin typeface="Arial MT"/>
                <a:cs typeface="Arial MT"/>
              </a:endParaRPr>
            </a:p>
          </p:txBody>
        </p:sp>
        <p:grpSp>
          <p:nvGrpSpPr>
            <p:cNvPr id="27" name="object 27">
              <a:extLst>
                <a:ext uri="{FF2B5EF4-FFF2-40B4-BE49-F238E27FC236}">
                  <a16:creationId xmlns:a16="http://schemas.microsoft.com/office/drawing/2014/main" id="{ED0CAE6E-421B-BC70-0A44-EF8D575365A7}"/>
                </a:ext>
              </a:extLst>
            </p:cNvPr>
            <p:cNvGrpSpPr/>
            <p:nvPr/>
          </p:nvGrpSpPr>
          <p:grpSpPr>
            <a:xfrm>
              <a:off x="6456284" y="3961706"/>
              <a:ext cx="306705" cy="231140"/>
              <a:chOff x="6456284" y="3961706"/>
              <a:chExt cx="306705" cy="231140"/>
            </a:xfrm>
          </p:grpSpPr>
          <p:sp>
            <p:nvSpPr>
              <p:cNvPr id="28" name="object 28">
                <a:extLst>
                  <a:ext uri="{FF2B5EF4-FFF2-40B4-BE49-F238E27FC236}">
                    <a16:creationId xmlns:a16="http://schemas.microsoft.com/office/drawing/2014/main" id="{5EA6E439-8080-C175-951C-98F87380A9F3}"/>
                  </a:ext>
                </a:extLst>
              </p:cNvPr>
              <p:cNvSpPr/>
              <p:nvPr/>
            </p:nvSpPr>
            <p:spPr>
              <a:xfrm>
                <a:off x="6460995" y="3976779"/>
                <a:ext cx="281940" cy="211454"/>
              </a:xfrm>
              <a:custGeom>
                <a:avLst/>
                <a:gdLst/>
                <a:ahLst/>
                <a:cxnLst/>
                <a:rect l="l" t="t" r="r" b="b"/>
                <a:pathLst>
                  <a:path w="281940" h="211454">
                    <a:moveTo>
                      <a:pt x="0" y="211145"/>
                    </a:moveTo>
                    <a:lnTo>
                      <a:pt x="281526" y="0"/>
                    </a:lnTo>
                  </a:path>
                </a:pathLst>
              </a:custGeom>
              <a:ln w="9421">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0CAC2747-6A74-DCF5-ACB0-957B3C4A998A}"/>
                  </a:ext>
                </a:extLst>
              </p:cNvPr>
              <p:cNvSpPr/>
              <p:nvPr/>
            </p:nvSpPr>
            <p:spPr>
              <a:xfrm>
                <a:off x="6679714" y="3961706"/>
                <a:ext cx="83185" cy="75565"/>
              </a:xfrm>
              <a:custGeom>
                <a:avLst/>
                <a:gdLst/>
                <a:ahLst/>
                <a:cxnLst/>
                <a:rect l="l" t="t" r="r" b="b"/>
                <a:pathLst>
                  <a:path w="83184" h="75564">
                    <a:moveTo>
                      <a:pt x="82904" y="0"/>
                    </a:moveTo>
                    <a:lnTo>
                      <a:pt x="0" y="15074"/>
                    </a:lnTo>
                    <a:lnTo>
                      <a:pt x="45220" y="75369"/>
                    </a:lnTo>
                    <a:lnTo>
                      <a:pt x="82904" y="0"/>
                    </a:lnTo>
                    <a:close/>
                  </a:path>
                </a:pathLst>
              </a:custGeom>
              <a:solidFill>
                <a:srgbClr val="000000"/>
              </a:solidFill>
            </p:spPr>
            <p:txBody>
              <a:bodyPr wrap="square" lIns="0" tIns="0" rIns="0" bIns="0" rtlCol="0"/>
              <a:lstStyle/>
              <a:p>
                <a:endParaRPr/>
              </a:p>
            </p:txBody>
          </p:sp>
        </p:grpSp>
        <p:grpSp>
          <p:nvGrpSpPr>
            <p:cNvPr id="30" name="object 30">
              <a:extLst>
                <a:ext uri="{FF2B5EF4-FFF2-40B4-BE49-F238E27FC236}">
                  <a16:creationId xmlns:a16="http://schemas.microsoft.com/office/drawing/2014/main" id="{09D55AFD-BAB2-F137-0A3B-B4A241371CC3}"/>
                </a:ext>
              </a:extLst>
            </p:cNvPr>
            <p:cNvGrpSpPr/>
            <p:nvPr/>
          </p:nvGrpSpPr>
          <p:grpSpPr>
            <a:xfrm>
              <a:off x="7441275" y="4037114"/>
              <a:ext cx="306070" cy="231140"/>
              <a:chOff x="7441275" y="4037114"/>
              <a:chExt cx="306070" cy="231140"/>
            </a:xfrm>
          </p:grpSpPr>
          <p:sp>
            <p:nvSpPr>
              <p:cNvPr id="31" name="object 31">
                <a:extLst>
                  <a:ext uri="{FF2B5EF4-FFF2-40B4-BE49-F238E27FC236}">
                    <a16:creationId xmlns:a16="http://schemas.microsoft.com/office/drawing/2014/main" id="{3E233271-E044-6AD1-17E3-37579D641CE4}"/>
                  </a:ext>
                </a:extLst>
              </p:cNvPr>
              <p:cNvSpPr/>
              <p:nvPr/>
            </p:nvSpPr>
            <p:spPr>
              <a:xfrm>
                <a:off x="7461355" y="4052211"/>
                <a:ext cx="281305" cy="211454"/>
              </a:xfrm>
              <a:custGeom>
                <a:avLst/>
                <a:gdLst/>
                <a:ahLst/>
                <a:cxnLst/>
                <a:rect l="l" t="t" r="r" b="b"/>
                <a:pathLst>
                  <a:path w="281304" h="211454">
                    <a:moveTo>
                      <a:pt x="280752" y="211119"/>
                    </a:moveTo>
                    <a:lnTo>
                      <a:pt x="0" y="0"/>
                    </a:lnTo>
                  </a:path>
                </a:pathLst>
              </a:custGeom>
              <a:ln w="9421">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0537B441-7C6F-F6C8-2165-2529633EA259}"/>
                  </a:ext>
                </a:extLst>
              </p:cNvPr>
              <p:cNvSpPr/>
              <p:nvPr/>
            </p:nvSpPr>
            <p:spPr>
              <a:xfrm>
                <a:off x="7441275" y="4037114"/>
                <a:ext cx="83185" cy="75565"/>
              </a:xfrm>
              <a:custGeom>
                <a:avLst/>
                <a:gdLst/>
                <a:ahLst/>
                <a:cxnLst/>
                <a:rect l="l" t="t" r="r" b="b"/>
                <a:pathLst>
                  <a:path w="83184" h="75564">
                    <a:moveTo>
                      <a:pt x="0" y="0"/>
                    </a:moveTo>
                    <a:lnTo>
                      <a:pt x="37589" y="75416"/>
                    </a:lnTo>
                    <a:lnTo>
                      <a:pt x="82886" y="15177"/>
                    </a:lnTo>
                    <a:lnTo>
                      <a:pt x="0" y="0"/>
                    </a:lnTo>
                    <a:close/>
                  </a:path>
                </a:pathLst>
              </a:custGeom>
              <a:solidFill>
                <a:srgbClr val="000000"/>
              </a:solidFill>
            </p:spPr>
            <p:txBody>
              <a:bodyPr wrap="square" lIns="0" tIns="0" rIns="0" bIns="0" rtlCol="0"/>
              <a:lstStyle/>
              <a:p>
                <a:endParaRPr/>
              </a:p>
            </p:txBody>
          </p:sp>
        </p:grpSp>
      </p:grpSp>
      <p:grpSp>
        <p:nvGrpSpPr>
          <p:cNvPr id="35" name="object 2">
            <a:extLst>
              <a:ext uri="{FF2B5EF4-FFF2-40B4-BE49-F238E27FC236}">
                <a16:creationId xmlns:a16="http://schemas.microsoft.com/office/drawing/2014/main" id="{1E4970E0-0C2F-D5B7-D402-E0E2D57F00BA}"/>
              </a:ext>
            </a:extLst>
          </p:cNvPr>
          <p:cNvGrpSpPr/>
          <p:nvPr/>
        </p:nvGrpSpPr>
        <p:grpSpPr>
          <a:xfrm>
            <a:off x="2859507" y="4542627"/>
            <a:ext cx="4648201" cy="346933"/>
            <a:chOff x="2083539" y="3353907"/>
            <a:chExt cx="5287010" cy="386715"/>
          </a:xfrm>
        </p:grpSpPr>
        <p:pic>
          <p:nvPicPr>
            <p:cNvPr id="36" name="object 3">
              <a:extLst>
                <a:ext uri="{FF2B5EF4-FFF2-40B4-BE49-F238E27FC236}">
                  <a16:creationId xmlns:a16="http://schemas.microsoft.com/office/drawing/2014/main" id="{C22F710F-E149-CDA0-3CA7-4E94CD1CDF4E}"/>
                </a:ext>
              </a:extLst>
            </p:cNvPr>
            <p:cNvPicPr/>
            <p:nvPr/>
          </p:nvPicPr>
          <p:blipFill>
            <a:blip r:embed="rId5" cstate="print"/>
            <a:stretch>
              <a:fillRect/>
            </a:stretch>
          </p:blipFill>
          <p:spPr>
            <a:xfrm>
              <a:off x="2088249" y="3358618"/>
              <a:ext cx="5277379" cy="376843"/>
            </a:xfrm>
            <a:prstGeom prst="rect">
              <a:avLst/>
            </a:prstGeom>
          </p:spPr>
        </p:pic>
        <p:sp>
          <p:nvSpPr>
            <p:cNvPr id="37" name="object 4">
              <a:extLst>
                <a:ext uri="{FF2B5EF4-FFF2-40B4-BE49-F238E27FC236}">
                  <a16:creationId xmlns:a16="http://schemas.microsoft.com/office/drawing/2014/main" id="{5D64826C-0A3E-3679-BF58-AE268ABC94B1}"/>
                </a:ext>
              </a:extLst>
            </p:cNvPr>
            <p:cNvSpPr/>
            <p:nvPr/>
          </p:nvSpPr>
          <p:spPr>
            <a:xfrm>
              <a:off x="2088249" y="3358617"/>
              <a:ext cx="5277485" cy="377190"/>
            </a:xfrm>
            <a:custGeom>
              <a:avLst/>
              <a:gdLst/>
              <a:ahLst/>
              <a:cxnLst/>
              <a:rect l="l" t="t" r="r" b="b"/>
              <a:pathLst>
                <a:path w="5277484" h="377189">
                  <a:moveTo>
                    <a:pt x="0" y="0"/>
                  </a:moveTo>
                  <a:lnTo>
                    <a:pt x="5277381" y="0"/>
                  </a:lnTo>
                  <a:lnTo>
                    <a:pt x="5277381" y="376843"/>
                  </a:lnTo>
                  <a:lnTo>
                    <a:pt x="0" y="376843"/>
                  </a:lnTo>
                  <a:lnTo>
                    <a:pt x="0" y="0"/>
                  </a:lnTo>
                  <a:close/>
                </a:path>
              </a:pathLst>
            </a:custGeom>
            <a:ln w="9421">
              <a:solidFill>
                <a:srgbClr val="000000"/>
              </a:solidFill>
            </a:ln>
          </p:spPr>
          <p:txBody>
            <a:bodyPr wrap="square" lIns="0" tIns="0" rIns="0" bIns="0" rtlCol="0"/>
            <a:lstStyle/>
            <a:p>
              <a:endParaRPr/>
            </a:p>
          </p:txBody>
        </p:sp>
      </p:grpSp>
      <p:grpSp>
        <p:nvGrpSpPr>
          <p:cNvPr id="39" name="object 7">
            <a:extLst>
              <a:ext uri="{FF2B5EF4-FFF2-40B4-BE49-F238E27FC236}">
                <a16:creationId xmlns:a16="http://schemas.microsoft.com/office/drawing/2014/main" id="{BC9D7A8F-1334-02C7-F8C7-484A2420B72D}"/>
              </a:ext>
            </a:extLst>
          </p:cNvPr>
          <p:cNvGrpSpPr/>
          <p:nvPr/>
        </p:nvGrpSpPr>
        <p:grpSpPr>
          <a:xfrm>
            <a:off x="2842917" y="4498663"/>
            <a:ext cx="4678899" cy="420172"/>
            <a:chOff x="2070977" y="3309942"/>
            <a:chExt cx="5313680" cy="446405"/>
          </a:xfrm>
        </p:grpSpPr>
        <p:sp>
          <p:nvSpPr>
            <p:cNvPr id="40" name="object 8">
              <a:extLst>
                <a:ext uri="{FF2B5EF4-FFF2-40B4-BE49-F238E27FC236}">
                  <a16:creationId xmlns:a16="http://schemas.microsoft.com/office/drawing/2014/main" id="{3844B6E0-45AD-4884-0E54-87C40DAC6570}"/>
                </a:ext>
              </a:extLst>
            </p:cNvPr>
            <p:cNvSpPr/>
            <p:nvPr/>
          </p:nvSpPr>
          <p:spPr>
            <a:xfrm>
              <a:off x="2089819" y="3735461"/>
              <a:ext cx="5276215" cy="1905"/>
            </a:xfrm>
            <a:custGeom>
              <a:avLst/>
              <a:gdLst/>
              <a:ahLst/>
              <a:cxnLst/>
              <a:rect l="l" t="t" r="r" b="b"/>
              <a:pathLst>
                <a:path w="5276215" h="1904">
                  <a:moveTo>
                    <a:pt x="0" y="0"/>
                  </a:moveTo>
                  <a:lnTo>
                    <a:pt x="5275810" y="1570"/>
                  </a:lnTo>
                </a:path>
              </a:pathLst>
            </a:custGeom>
            <a:ln w="37684">
              <a:solidFill>
                <a:srgbClr val="000000"/>
              </a:solidFill>
            </a:ln>
          </p:spPr>
          <p:txBody>
            <a:bodyPr wrap="square" lIns="0" tIns="0" rIns="0" bIns="0" rtlCol="0"/>
            <a:lstStyle/>
            <a:p>
              <a:endParaRPr/>
            </a:p>
          </p:txBody>
        </p:sp>
        <p:sp>
          <p:nvSpPr>
            <p:cNvPr id="41" name="object 9">
              <a:extLst>
                <a:ext uri="{FF2B5EF4-FFF2-40B4-BE49-F238E27FC236}">
                  <a16:creationId xmlns:a16="http://schemas.microsoft.com/office/drawing/2014/main" id="{C1362407-D909-F128-FB1F-36E0F9C801B1}"/>
                </a:ext>
              </a:extLst>
            </p:cNvPr>
            <p:cNvSpPr/>
            <p:nvPr/>
          </p:nvSpPr>
          <p:spPr>
            <a:xfrm>
              <a:off x="2315925" y="3358617"/>
              <a:ext cx="4145279" cy="377190"/>
            </a:xfrm>
            <a:custGeom>
              <a:avLst/>
              <a:gdLst/>
              <a:ahLst/>
              <a:cxnLst/>
              <a:rect l="l" t="t" r="r" b="b"/>
              <a:pathLst>
                <a:path w="4145279" h="377189">
                  <a:moveTo>
                    <a:pt x="4145279" y="376843"/>
                  </a:moveTo>
                  <a:lnTo>
                    <a:pt x="2713273" y="0"/>
                  </a:lnTo>
                </a:path>
                <a:path w="4145279" h="377189">
                  <a:moveTo>
                    <a:pt x="2713273" y="0"/>
                  </a:moveTo>
                  <a:lnTo>
                    <a:pt x="1432005" y="376843"/>
                  </a:lnTo>
                </a:path>
                <a:path w="4145279" h="377189">
                  <a:moveTo>
                    <a:pt x="1432005" y="376843"/>
                  </a:moveTo>
                  <a:lnTo>
                    <a:pt x="0" y="0"/>
                  </a:lnTo>
                </a:path>
              </a:pathLst>
            </a:custGeom>
            <a:ln w="9421">
              <a:solidFill>
                <a:srgbClr val="00F900"/>
              </a:solidFill>
            </a:ln>
          </p:spPr>
          <p:txBody>
            <a:bodyPr wrap="square" lIns="0" tIns="0" rIns="0" bIns="0" rtlCol="0"/>
            <a:lstStyle/>
            <a:p>
              <a:endParaRPr/>
            </a:p>
          </p:txBody>
        </p:sp>
        <p:pic>
          <p:nvPicPr>
            <p:cNvPr id="42" name="object 10">
              <a:extLst>
                <a:ext uri="{FF2B5EF4-FFF2-40B4-BE49-F238E27FC236}">
                  <a16:creationId xmlns:a16="http://schemas.microsoft.com/office/drawing/2014/main" id="{C7BF253F-BCE9-3BE8-E506-37E1885E1D1D}"/>
                </a:ext>
              </a:extLst>
            </p:cNvPr>
            <p:cNvPicPr/>
            <p:nvPr/>
          </p:nvPicPr>
          <p:blipFill>
            <a:blip r:embed="rId6" cstate="print"/>
            <a:stretch>
              <a:fillRect/>
            </a:stretch>
          </p:blipFill>
          <p:spPr>
            <a:xfrm>
              <a:off x="5024489" y="3309942"/>
              <a:ext cx="84789" cy="84789"/>
            </a:xfrm>
            <a:prstGeom prst="rect">
              <a:avLst/>
            </a:prstGeom>
          </p:spPr>
        </p:pic>
        <p:pic>
          <p:nvPicPr>
            <p:cNvPr id="43" name="object 11">
              <a:extLst>
                <a:ext uri="{FF2B5EF4-FFF2-40B4-BE49-F238E27FC236}">
                  <a16:creationId xmlns:a16="http://schemas.microsoft.com/office/drawing/2014/main" id="{A47773E7-F299-EEB9-6096-D2DBAFE1B725}"/>
                </a:ext>
              </a:extLst>
            </p:cNvPr>
            <p:cNvPicPr/>
            <p:nvPr/>
          </p:nvPicPr>
          <p:blipFill>
            <a:blip r:embed="rId6" cstate="print"/>
            <a:stretch>
              <a:fillRect/>
            </a:stretch>
          </p:blipFill>
          <p:spPr>
            <a:xfrm>
              <a:off x="2311215" y="3309942"/>
              <a:ext cx="84789" cy="84789"/>
            </a:xfrm>
            <a:prstGeom prst="rect">
              <a:avLst/>
            </a:prstGeom>
          </p:spPr>
        </p:pic>
        <p:sp>
          <p:nvSpPr>
            <p:cNvPr id="44" name="object 12">
              <a:extLst>
                <a:ext uri="{FF2B5EF4-FFF2-40B4-BE49-F238E27FC236}">
                  <a16:creationId xmlns:a16="http://schemas.microsoft.com/office/drawing/2014/main" id="{ADC29F52-72F0-6E3F-623C-406CD80E23EA}"/>
                </a:ext>
              </a:extLst>
            </p:cNvPr>
            <p:cNvSpPr/>
            <p:nvPr/>
          </p:nvSpPr>
          <p:spPr>
            <a:xfrm>
              <a:off x="2542031" y="3358617"/>
              <a:ext cx="4522470" cy="377190"/>
            </a:xfrm>
            <a:custGeom>
              <a:avLst/>
              <a:gdLst/>
              <a:ahLst/>
              <a:cxnLst/>
              <a:rect l="l" t="t" r="r" b="b"/>
              <a:pathLst>
                <a:path w="4522470" h="377189">
                  <a:moveTo>
                    <a:pt x="4522123" y="376843"/>
                  </a:moveTo>
                  <a:lnTo>
                    <a:pt x="3994542" y="0"/>
                  </a:lnTo>
                </a:path>
                <a:path w="4522470" h="377189">
                  <a:moveTo>
                    <a:pt x="3994542" y="0"/>
                  </a:moveTo>
                  <a:lnTo>
                    <a:pt x="3542329" y="376843"/>
                  </a:lnTo>
                </a:path>
                <a:path w="4522470" h="377189">
                  <a:moveTo>
                    <a:pt x="3542329" y="376843"/>
                  </a:moveTo>
                  <a:lnTo>
                    <a:pt x="3014748" y="0"/>
                  </a:lnTo>
                </a:path>
                <a:path w="4522470" h="377189">
                  <a:moveTo>
                    <a:pt x="3014748" y="0"/>
                  </a:moveTo>
                  <a:lnTo>
                    <a:pt x="2562536" y="376843"/>
                  </a:lnTo>
                </a:path>
                <a:path w="4522470" h="377189">
                  <a:moveTo>
                    <a:pt x="2562536" y="376843"/>
                  </a:moveTo>
                  <a:lnTo>
                    <a:pt x="2034955" y="0"/>
                  </a:lnTo>
                </a:path>
                <a:path w="4522470" h="377189">
                  <a:moveTo>
                    <a:pt x="2034955" y="0"/>
                  </a:moveTo>
                  <a:lnTo>
                    <a:pt x="1507374" y="376843"/>
                  </a:lnTo>
                </a:path>
                <a:path w="4522470" h="377189">
                  <a:moveTo>
                    <a:pt x="1507374" y="376843"/>
                  </a:moveTo>
                  <a:lnTo>
                    <a:pt x="979793" y="0"/>
                  </a:lnTo>
                </a:path>
                <a:path w="4522470" h="377189">
                  <a:moveTo>
                    <a:pt x="979793" y="0"/>
                  </a:moveTo>
                  <a:lnTo>
                    <a:pt x="452212" y="376843"/>
                  </a:lnTo>
                </a:path>
                <a:path w="4522470" h="377189">
                  <a:moveTo>
                    <a:pt x="527581" y="376843"/>
                  </a:moveTo>
                  <a:lnTo>
                    <a:pt x="0" y="0"/>
                  </a:lnTo>
                </a:path>
              </a:pathLst>
            </a:custGeom>
            <a:ln w="9421">
              <a:solidFill>
                <a:srgbClr val="FF56D6"/>
              </a:solidFill>
            </a:ln>
          </p:spPr>
          <p:txBody>
            <a:bodyPr wrap="square" lIns="0" tIns="0" rIns="0" bIns="0" rtlCol="0"/>
            <a:lstStyle/>
            <a:p>
              <a:endParaRPr dirty="0"/>
            </a:p>
          </p:txBody>
        </p:sp>
        <p:pic>
          <p:nvPicPr>
            <p:cNvPr id="45" name="object 13">
              <a:extLst>
                <a:ext uri="{FF2B5EF4-FFF2-40B4-BE49-F238E27FC236}">
                  <a16:creationId xmlns:a16="http://schemas.microsoft.com/office/drawing/2014/main" id="{A067831E-8C0F-EF02-8F4B-BA67F2E8E45E}"/>
                </a:ext>
              </a:extLst>
            </p:cNvPr>
            <p:cNvPicPr/>
            <p:nvPr/>
          </p:nvPicPr>
          <p:blipFill>
            <a:blip r:embed="rId7" cstate="print"/>
            <a:stretch>
              <a:fillRect/>
            </a:stretch>
          </p:blipFill>
          <p:spPr>
            <a:xfrm>
              <a:off x="5552070" y="3309942"/>
              <a:ext cx="84789" cy="84789"/>
            </a:xfrm>
            <a:prstGeom prst="rect">
              <a:avLst/>
            </a:prstGeom>
          </p:spPr>
        </p:pic>
        <p:pic>
          <p:nvPicPr>
            <p:cNvPr id="46" name="object 14">
              <a:extLst>
                <a:ext uri="{FF2B5EF4-FFF2-40B4-BE49-F238E27FC236}">
                  <a16:creationId xmlns:a16="http://schemas.microsoft.com/office/drawing/2014/main" id="{983AB957-09EF-54B9-F718-57BAE7194597}"/>
                </a:ext>
              </a:extLst>
            </p:cNvPr>
            <p:cNvPicPr/>
            <p:nvPr/>
          </p:nvPicPr>
          <p:blipFill>
            <a:blip r:embed="rId7" cstate="print"/>
            <a:stretch>
              <a:fillRect/>
            </a:stretch>
          </p:blipFill>
          <p:spPr>
            <a:xfrm>
              <a:off x="4572276" y="3309942"/>
              <a:ext cx="84789" cy="84789"/>
            </a:xfrm>
            <a:prstGeom prst="rect">
              <a:avLst/>
            </a:prstGeom>
          </p:spPr>
        </p:pic>
        <p:pic>
          <p:nvPicPr>
            <p:cNvPr id="47" name="object 15">
              <a:extLst>
                <a:ext uri="{FF2B5EF4-FFF2-40B4-BE49-F238E27FC236}">
                  <a16:creationId xmlns:a16="http://schemas.microsoft.com/office/drawing/2014/main" id="{59E34769-0810-B846-0B95-B729E7269CA5}"/>
                </a:ext>
              </a:extLst>
            </p:cNvPr>
            <p:cNvPicPr/>
            <p:nvPr/>
          </p:nvPicPr>
          <p:blipFill>
            <a:blip r:embed="rId8" cstate="print"/>
            <a:stretch>
              <a:fillRect/>
            </a:stretch>
          </p:blipFill>
          <p:spPr>
            <a:xfrm>
              <a:off x="3517114" y="3309942"/>
              <a:ext cx="84789" cy="84789"/>
            </a:xfrm>
            <a:prstGeom prst="rect">
              <a:avLst/>
            </a:prstGeom>
          </p:spPr>
        </p:pic>
        <p:pic>
          <p:nvPicPr>
            <p:cNvPr id="48" name="object 16">
              <a:extLst>
                <a:ext uri="{FF2B5EF4-FFF2-40B4-BE49-F238E27FC236}">
                  <a16:creationId xmlns:a16="http://schemas.microsoft.com/office/drawing/2014/main" id="{32A817F8-5886-979F-D00C-2A74F8CE5E0C}"/>
                </a:ext>
              </a:extLst>
            </p:cNvPr>
            <p:cNvPicPr/>
            <p:nvPr/>
          </p:nvPicPr>
          <p:blipFill>
            <a:blip r:embed="rId7" cstate="print"/>
            <a:stretch>
              <a:fillRect/>
            </a:stretch>
          </p:blipFill>
          <p:spPr>
            <a:xfrm>
              <a:off x="2537321" y="3309942"/>
              <a:ext cx="84789" cy="84789"/>
            </a:xfrm>
            <a:prstGeom prst="rect">
              <a:avLst/>
            </a:prstGeom>
          </p:spPr>
        </p:pic>
        <p:sp>
          <p:nvSpPr>
            <p:cNvPr id="49" name="object 17">
              <a:extLst>
                <a:ext uri="{FF2B5EF4-FFF2-40B4-BE49-F238E27FC236}">
                  <a16:creationId xmlns:a16="http://schemas.microsoft.com/office/drawing/2014/main" id="{CF970FE0-190A-1EBC-DEFC-698B60450E39}"/>
                </a:ext>
              </a:extLst>
            </p:cNvPr>
            <p:cNvSpPr/>
            <p:nvPr/>
          </p:nvSpPr>
          <p:spPr>
            <a:xfrm>
              <a:off x="6461205" y="3509355"/>
              <a:ext cx="829310" cy="226695"/>
            </a:xfrm>
            <a:custGeom>
              <a:avLst/>
              <a:gdLst/>
              <a:ahLst/>
              <a:cxnLst/>
              <a:rect l="l" t="t" r="r" b="b"/>
              <a:pathLst>
                <a:path w="829309" h="226695">
                  <a:moveTo>
                    <a:pt x="829055" y="0"/>
                  </a:moveTo>
                  <a:lnTo>
                    <a:pt x="0" y="226106"/>
                  </a:lnTo>
                </a:path>
              </a:pathLst>
            </a:custGeom>
            <a:ln w="9421">
              <a:solidFill>
                <a:srgbClr val="00F900"/>
              </a:solidFill>
            </a:ln>
          </p:spPr>
          <p:txBody>
            <a:bodyPr wrap="square" lIns="0" tIns="0" rIns="0" bIns="0" rtlCol="0"/>
            <a:lstStyle/>
            <a:p>
              <a:endParaRPr/>
            </a:p>
          </p:txBody>
        </p:sp>
        <p:sp>
          <p:nvSpPr>
            <p:cNvPr id="50" name="object 18">
              <a:extLst>
                <a:ext uri="{FF2B5EF4-FFF2-40B4-BE49-F238E27FC236}">
                  <a16:creationId xmlns:a16="http://schemas.microsoft.com/office/drawing/2014/main" id="{3B9885ED-6551-1C00-4C76-29144D6E9A7E}"/>
                </a:ext>
              </a:extLst>
            </p:cNvPr>
            <p:cNvSpPr/>
            <p:nvPr/>
          </p:nvSpPr>
          <p:spPr>
            <a:xfrm>
              <a:off x="6988786" y="3509355"/>
              <a:ext cx="301625" cy="226695"/>
            </a:xfrm>
            <a:custGeom>
              <a:avLst/>
              <a:gdLst/>
              <a:ahLst/>
              <a:cxnLst/>
              <a:rect l="l" t="t" r="r" b="b"/>
              <a:pathLst>
                <a:path w="301625" h="226695">
                  <a:moveTo>
                    <a:pt x="301474" y="0"/>
                  </a:moveTo>
                  <a:lnTo>
                    <a:pt x="0" y="226106"/>
                  </a:lnTo>
                </a:path>
              </a:pathLst>
            </a:custGeom>
            <a:ln w="9421">
              <a:solidFill>
                <a:srgbClr val="FF56D6"/>
              </a:solidFill>
            </a:ln>
          </p:spPr>
          <p:txBody>
            <a:bodyPr wrap="square" lIns="0" tIns="0" rIns="0" bIns="0" rtlCol="0"/>
            <a:lstStyle/>
            <a:p>
              <a:endParaRPr/>
            </a:p>
          </p:txBody>
        </p:sp>
        <p:sp>
          <p:nvSpPr>
            <p:cNvPr id="51" name="object 19">
              <a:extLst>
                <a:ext uri="{FF2B5EF4-FFF2-40B4-BE49-F238E27FC236}">
                  <a16:creationId xmlns:a16="http://schemas.microsoft.com/office/drawing/2014/main" id="{9353E7C3-DE2D-9DC6-B62A-C5D43BB1F8B7}"/>
                </a:ext>
              </a:extLst>
            </p:cNvPr>
            <p:cNvSpPr/>
            <p:nvPr/>
          </p:nvSpPr>
          <p:spPr>
            <a:xfrm>
              <a:off x="6687311" y="3358617"/>
              <a:ext cx="527685" cy="377190"/>
            </a:xfrm>
            <a:custGeom>
              <a:avLst/>
              <a:gdLst/>
              <a:ahLst/>
              <a:cxnLst/>
              <a:rect l="l" t="t" r="r" b="b"/>
              <a:pathLst>
                <a:path w="527684" h="377189">
                  <a:moveTo>
                    <a:pt x="527581" y="0"/>
                  </a:moveTo>
                  <a:lnTo>
                    <a:pt x="0" y="376843"/>
                  </a:lnTo>
                </a:path>
              </a:pathLst>
            </a:custGeom>
            <a:ln w="9421">
              <a:solidFill>
                <a:srgbClr val="011893"/>
              </a:solidFill>
            </a:ln>
          </p:spPr>
          <p:txBody>
            <a:bodyPr wrap="square" lIns="0" tIns="0" rIns="0" bIns="0" rtlCol="0"/>
            <a:lstStyle/>
            <a:p>
              <a:endParaRPr/>
            </a:p>
          </p:txBody>
        </p:sp>
        <p:sp>
          <p:nvSpPr>
            <p:cNvPr id="52" name="object 20">
              <a:extLst>
                <a:ext uri="{FF2B5EF4-FFF2-40B4-BE49-F238E27FC236}">
                  <a16:creationId xmlns:a16="http://schemas.microsoft.com/office/drawing/2014/main" id="{4875C4A6-FE74-3BFD-10FC-B2ADC9237114}"/>
                </a:ext>
              </a:extLst>
            </p:cNvPr>
            <p:cNvSpPr/>
            <p:nvPr/>
          </p:nvSpPr>
          <p:spPr>
            <a:xfrm>
              <a:off x="7214892" y="3358617"/>
              <a:ext cx="75565" cy="75565"/>
            </a:xfrm>
            <a:custGeom>
              <a:avLst/>
              <a:gdLst/>
              <a:ahLst/>
              <a:cxnLst/>
              <a:rect l="l" t="t" r="r" b="b"/>
              <a:pathLst>
                <a:path w="75565" h="75564">
                  <a:moveTo>
                    <a:pt x="0" y="0"/>
                  </a:moveTo>
                  <a:lnTo>
                    <a:pt x="75368" y="75368"/>
                  </a:lnTo>
                </a:path>
              </a:pathLst>
            </a:custGeom>
            <a:ln w="9421">
              <a:solidFill>
                <a:srgbClr val="000000"/>
              </a:solidFill>
            </a:ln>
          </p:spPr>
          <p:txBody>
            <a:bodyPr wrap="square" lIns="0" tIns="0" rIns="0" bIns="0" rtlCol="0"/>
            <a:lstStyle/>
            <a:p>
              <a:endParaRPr/>
            </a:p>
          </p:txBody>
        </p:sp>
        <p:pic>
          <p:nvPicPr>
            <p:cNvPr id="53" name="object 21">
              <a:extLst>
                <a:ext uri="{FF2B5EF4-FFF2-40B4-BE49-F238E27FC236}">
                  <a16:creationId xmlns:a16="http://schemas.microsoft.com/office/drawing/2014/main" id="{1611A80B-83E8-F2D4-C39E-FCA99D3D59C6}"/>
                </a:ext>
              </a:extLst>
            </p:cNvPr>
            <p:cNvPicPr/>
            <p:nvPr/>
          </p:nvPicPr>
          <p:blipFill>
            <a:blip r:embed="rId8" cstate="print"/>
            <a:stretch>
              <a:fillRect/>
            </a:stretch>
          </p:blipFill>
          <p:spPr>
            <a:xfrm>
              <a:off x="6456494" y="3309942"/>
              <a:ext cx="84789" cy="84789"/>
            </a:xfrm>
            <a:prstGeom prst="rect">
              <a:avLst/>
            </a:prstGeom>
          </p:spPr>
        </p:pic>
        <p:sp>
          <p:nvSpPr>
            <p:cNvPr id="54" name="object 22">
              <a:extLst>
                <a:ext uri="{FF2B5EF4-FFF2-40B4-BE49-F238E27FC236}">
                  <a16:creationId xmlns:a16="http://schemas.microsoft.com/office/drawing/2014/main" id="{D6840B85-7842-4355-964E-B2CF08B9FC13}"/>
                </a:ext>
              </a:extLst>
            </p:cNvPr>
            <p:cNvSpPr/>
            <p:nvPr/>
          </p:nvSpPr>
          <p:spPr>
            <a:xfrm>
              <a:off x="7290261" y="3433987"/>
              <a:ext cx="75565" cy="75565"/>
            </a:xfrm>
            <a:custGeom>
              <a:avLst/>
              <a:gdLst/>
              <a:ahLst/>
              <a:cxnLst/>
              <a:rect l="l" t="t" r="r" b="b"/>
              <a:pathLst>
                <a:path w="75565" h="75564">
                  <a:moveTo>
                    <a:pt x="37684" y="0"/>
                  </a:moveTo>
                  <a:lnTo>
                    <a:pt x="23016" y="2961"/>
                  </a:lnTo>
                  <a:lnTo>
                    <a:pt x="11037" y="11037"/>
                  </a:lnTo>
                  <a:lnTo>
                    <a:pt x="2961" y="23016"/>
                  </a:lnTo>
                  <a:lnTo>
                    <a:pt x="0" y="37684"/>
                  </a:lnTo>
                  <a:lnTo>
                    <a:pt x="2961" y="52352"/>
                  </a:lnTo>
                  <a:lnTo>
                    <a:pt x="11037" y="64330"/>
                  </a:lnTo>
                  <a:lnTo>
                    <a:pt x="23016" y="72406"/>
                  </a:lnTo>
                  <a:lnTo>
                    <a:pt x="37684" y="75368"/>
                  </a:lnTo>
                  <a:lnTo>
                    <a:pt x="52352" y="72406"/>
                  </a:lnTo>
                  <a:lnTo>
                    <a:pt x="64331" y="64330"/>
                  </a:lnTo>
                  <a:lnTo>
                    <a:pt x="72407" y="52352"/>
                  </a:lnTo>
                  <a:lnTo>
                    <a:pt x="75369" y="37684"/>
                  </a:lnTo>
                  <a:lnTo>
                    <a:pt x="72407" y="23016"/>
                  </a:lnTo>
                  <a:lnTo>
                    <a:pt x="64331" y="11037"/>
                  </a:lnTo>
                  <a:lnTo>
                    <a:pt x="52352" y="2961"/>
                  </a:lnTo>
                  <a:lnTo>
                    <a:pt x="37684" y="0"/>
                  </a:lnTo>
                  <a:close/>
                </a:path>
              </a:pathLst>
            </a:custGeom>
            <a:solidFill>
              <a:srgbClr val="FF4C00"/>
            </a:solidFill>
          </p:spPr>
          <p:txBody>
            <a:bodyPr wrap="square" lIns="0" tIns="0" rIns="0" bIns="0" rtlCol="0"/>
            <a:lstStyle/>
            <a:p>
              <a:endParaRPr/>
            </a:p>
          </p:txBody>
        </p:sp>
        <p:sp>
          <p:nvSpPr>
            <p:cNvPr id="55" name="object 23">
              <a:extLst>
                <a:ext uri="{FF2B5EF4-FFF2-40B4-BE49-F238E27FC236}">
                  <a16:creationId xmlns:a16="http://schemas.microsoft.com/office/drawing/2014/main" id="{7758AAB1-A580-DC52-3811-3DA0A65B4383}"/>
                </a:ext>
              </a:extLst>
            </p:cNvPr>
            <p:cNvSpPr/>
            <p:nvPr/>
          </p:nvSpPr>
          <p:spPr>
            <a:xfrm>
              <a:off x="7290261" y="3433986"/>
              <a:ext cx="75565" cy="75565"/>
            </a:xfrm>
            <a:custGeom>
              <a:avLst/>
              <a:gdLst/>
              <a:ahLst/>
              <a:cxnLst/>
              <a:rect l="l" t="t" r="r" b="b"/>
              <a:pathLst>
                <a:path w="75565" h="75564">
                  <a:moveTo>
                    <a:pt x="0" y="37684"/>
                  </a:moveTo>
                  <a:lnTo>
                    <a:pt x="2961" y="23015"/>
                  </a:lnTo>
                  <a:lnTo>
                    <a:pt x="11037" y="11037"/>
                  </a:lnTo>
                  <a:lnTo>
                    <a:pt x="23015" y="2961"/>
                  </a:lnTo>
                  <a:lnTo>
                    <a:pt x="37684" y="0"/>
                  </a:lnTo>
                  <a:lnTo>
                    <a:pt x="52352" y="2961"/>
                  </a:lnTo>
                  <a:lnTo>
                    <a:pt x="64331" y="11037"/>
                  </a:lnTo>
                  <a:lnTo>
                    <a:pt x="72407" y="23015"/>
                  </a:lnTo>
                  <a:lnTo>
                    <a:pt x="75368" y="37684"/>
                  </a:lnTo>
                  <a:lnTo>
                    <a:pt x="72407" y="52352"/>
                  </a:lnTo>
                  <a:lnTo>
                    <a:pt x="64331" y="64331"/>
                  </a:lnTo>
                  <a:lnTo>
                    <a:pt x="52352" y="72407"/>
                  </a:lnTo>
                  <a:lnTo>
                    <a:pt x="37684" y="75368"/>
                  </a:lnTo>
                  <a:lnTo>
                    <a:pt x="23015" y="72407"/>
                  </a:lnTo>
                  <a:lnTo>
                    <a:pt x="11037" y="64331"/>
                  </a:lnTo>
                  <a:lnTo>
                    <a:pt x="2961" y="52352"/>
                  </a:lnTo>
                  <a:lnTo>
                    <a:pt x="0" y="37684"/>
                  </a:lnTo>
                  <a:close/>
                </a:path>
              </a:pathLst>
            </a:custGeom>
            <a:ln w="9421">
              <a:solidFill>
                <a:srgbClr val="FF4C00"/>
              </a:solidFill>
            </a:ln>
          </p:spPr>
          <p:txBody>
            <a:bodyPr wrap="square" lIns="0" tIns="0" rIns="0" bIns="0" rtlCol="0"/>
            <a:lstStyle/>
            <a:p>
              <a:endParaRPr/>
            </a:p>
          </p:txBody>
        </p:sp>
        <p:pic>
          <p:nvPicPr>
            <p:cNvPr id="56" name="object 24">
              <a:extLst>
                <a:ext uri="{FF2B5EF4-FFF2-40B4-BE49-F238E27FC236}">
                  <a16:creationId xmlns:a16="http://schemas.microsoft.com/office/drawing/2014/main" id="{36EBCF53-E6C4-0548-737A-9F799F5390AA}"/>
                </a:ext>
              </a:extLst>
            </p:cNvPr>
            <p:cNvPicPr/>
            <p:nvPr/>
          </p:nvPicPr>
          <p:blipFill>
            <a:blip r:embed="rId4" cstate="print"/>
            <a:stretch>
              <a:fillRect/>
            </a:stretch>
          </p:blipFill>
          <p:spPr>
            <a:xfrm>
              <a:off x="6833338" y="3580013"/>
              <a:ext cx="84789" cy="84789"/>
            </a:xfrm>
            <a:prstGeom prst="rect">
              <a:avLst/>
            </a:prstGeom>
          </p:spPr>
        </p:pic>
        <p:pic>
          <p:nvPicPr>
            <p:cNvPr id="57" name="object 25">
              <a:extLst>
                <a:ext uri="{FF2B5EF4-FFF2-40B4-BE49-F238E27FC236}">
                  <a16:creationId xmlns:a16="http://schemas.microsoft.com/office/drawing/2014/main" id="{151789E9-4604-F3AD-9F95-32011CB877C7}"/>
                </a:ext>
              </a:extLst>
            </p:cNvPr>
            <p:cNvPicPr/>
            <p:nvPr/>
          </p:nvPicPr>
          <p:blipFill>
            <a:blip r:embed="rId9" cstate="print"/>
            <a:stretch>
              <a:fillRect/>
            </a:stretch>
          </p:blipFill>
          <p:spPr>
            <a:xfrm>
              <a:off x="6155019" y="3309942"/>
              <a:ext cx="84789" cy="84789"/>
            </a:xfrm>
            <a:prstGeom prst="rect">
              <a:avLst/>
            </a:prstGeom>
          </p:spPr>
        </p:pic>
        <p:pic>
          <p:nvPicPr>
            <p:cNvPr id="58" name="object 26">
              <a:extLst>
                <a:ext uri="{FF2B5EF4-FFF2-40B4-BE49-F238E27FC236}">
                  <a16:creationId xmlns:a16="http://schemas.microsoft.com/office/drawing/2014/main" id="{326AE62D-30DC-FBA8-7948-20499E69C784}"/>
                </a:ext>
              </a:extLst>
            </p:cNvPr>
            <p:cNvPicPr/>
            <p:nvPr/>
          </p:nvPicPr>
          <p:blipFill>
            <a:blip r:embed="rId9" cstate="print"/>
            <a:stretch>
              <a:fillRect/>
            </a:stretch>
          </p:blipFill>
          <p:spPr>
            <a:xfrm>
              <a:off x="5250595" y="3309942"/>
              <a:ext cx="84789" cy="84789"/>
            </a:xfrm>
            <a:prstGeom prst="rect">
              <a:avLst/>
            </a:prstGeom>
          </p:spPr>
        </p:pic>
        <p:pic>
          <p:nvPicPr>
            <p:cNvPr id="59" name="object 27">
              <a:extLst>
                <a:ext uri="{FF2B5EF4-FFF2-40B4-BE49-F238E27FC236}">
                  <a16:creationId xmlns:a16="http://schemas.microsoft.com/office/drawing/2014/main" id="{C1963EB9-1441-EDF1-CF0E-613E7EEE6149}"/>
                </a:ext>
              </a:extLst>
            </p:cNvPr>
            <p:cNvPicPr/>
            <p:nvPr/>
          </p:nvPicPr>
          <p:blipFill>
            <a:blip r:embed="rId9" cstate="print"/>
            <a:stretch>
              <a:fillRect/>
            </a:stretch>
          </p:blipFill>
          <p:spPr>
            <a:xfrm>
              <a:off x="4270801" y="3309942"/>
              <a:ext cx="84789" cy="84789"/>
            </a:xfrm>
            <a:prstGeom prst="rect">
              <a:avLst/>
            </a:prstGeom>
          </p:spPr>
        </p:pic>
        <p:sp>
          <p:nvSpPr>
            <p:cNvPr id="60" name="object 28">
              <a:extLst>
                <a:ext uri="{FF2B5EF4-FFF2-40B4-BE49-F238E27FC236}">
                  <a16:creationId xmlns:a16="http://schemas.microsoft.com/office/drawing/2014/main" id="{41AA135A-261F-7060-C58D-2468FC7D4704}"/>
                </a:ext>
              </a:extLst>
            </p:cNvPr>
            <p:cNvSpPr/>
            <p:nvPr/>
          </p:nvSpPr>
          <p:spPr>
            <a:xfrm>
              <a:off x="4275512" y="3358617"/>
              <a:ext cx="2412365" cy="377190"/>
            </a:xfrm>
            <a:custGeom>
              <a:avLst/>
              <a:gdLst/>
              <a:ahLst/>
              <a:cxnLst/>
              <a:rect l="l" t="t" r="r" b="b"/>
              <a:pathLst>
                <a:path w="2412365" h="377189">
                  <a:moveTo>
                    <a:pt x="2411799" y="376843"/>
                  </a:moveTo>
                  <a:lnTo>
                    <a:pt x="1884217" y="0"/>
                  </a:lnTo>
                </a:path>
                <a:path w="2412365" h="377189">
                  <a:moveTo>
                    <a:pt x="1884217" y="0"/>
                  </a:moveTo>
                  <a:lnTo>
                    <a:pt x="1432005" y="376843"/>
                  </a:lnTo>
                </a:path>
                <a:path w="2412365" h="377189">
                  <a:moveTo>
                    <a:pt x="1432005" y="376843"/>
                  </a:moveTo>
                  <a:lnTo>
                    <a:pt x="1055162" y="75368"/>
                  </a:lnTo>
                </a:path>
                <a:path w="2412365" h="377189">
                  <a:moveTo>
                    <a:pt x="527581" y="376843"/>
                  </a:moveTo>
                  <a:lnTo>
                    <a:pt x="0" y="0"/>
                  </a:lnTo>
                </a:path>
                <a:path w="2412365" h="377189">
                  <a:moveTo>
                    <a:pt x="979793" y="0"/>
                  </a:moveTo>
                  <a:lnTo>
                    <a:pt x="452212" y="376843"/>
                  </a:lnTo>
                </a:path>
              </a:pathLst>
            </a:custGeom>
            <a:ln w="9421">
              <a:solidFill>
                <a:srgbClr val="011893"/>
              </a:solidFill>
            </a:ln>
          </p:spPr>
          <p:txBody>
            <a:bodyPr wrap="square" lIns="0" tIns="0" rIns="0" bIns="0" rtlCol="0"/>
            <a:lstStyle/>
            <a:p>
              <a:endParaRPr/>
            </a:p>
          </p:txBody>
        </p:sp>
        <p:pic>
          <p:nvPicPr>
            <p:cNvPr id="61" name="object 29">
              <a:extLst>
                <a:ext uri="{FF2B5EF4-FFF2-40B4-BE49-F238E27FC236}">
                  <a16:creationId xmlns:a16="http://schemas.microsoft.com/office/drawing/2014/main" id="{34586DF9-C7D9-C94D-77E7-3FE499E0DF85}"/>
                </a:ext>
              </a:extLst>
            </p:cNvPr>
            <p:cNvPicPr/>
            <p:nvPr/>
          </p:nvPicPr>
          <p:blipFill>
            <a:blip r:embed="rId9" cstate="print"/>
            <a:stretch>
              <a:fillRect/>
            </a:stretch>
          </p:blipFill>
          <p:spPr>
            <a:xfrm>
              <a:off x="3215639" y="3309942"/>
              <a:ext cx="84789" cy="84789"/>
            </a:xfrm>
            <a:prstGeom prst="rect">
              <a:avLst/>
            </a:prstGeom>
          </p:spPr>
        </p:pic>
        <p:sp>
          <p:nvSpPr>
            <p:cNvPr id="62" name="object 30">
              <a:extLst>
                <a:ext uri="{FF2B5EF4-FFF2-40B4-BE49-F238E27FC236}">
                  <a16:creationId xmlns:a16="http://schemas.microsoft.com/office/drawing/2014/main" id="{2D3E978F-412C-FC3D-A8F9-8AC74F22A154}"/>
                </a:ext>
              </a:extLst>
            </p:cNvPr>
            <p:cNvSpPr/>
            <p:nvPr/>
          </p:nvSpPr>
          <p:spPr>
            <a:xfrm>
              <a:off x="2165188" y="3358617"/>
              <a:ext cx="2110740" cy="377190"/>
            </a:xfrm>
            <a:custGeom>
              <a:avLst/>
              <a:gdLst/>
              <a:ahLst/>
              <a:cxnLst/>
              <a:rect l="l" t="t" r="r" b="b"/>
              <a:pathLst>
                <a:path w="2110740" h="377189">
                  <a:moveTo>
                    <a:pt x="2110324" y="0"/>
                  </a:moveTo>
                  <a:lnTo>
                    <a:pt x="1582743" y="376843"/>
                  </a:lnTo>
                </a:path>
                <a:path w="2110740" h="377189">
                  <a:moveTo>
                    <a:pt x="1582743" y="376843"/>
                  </a:moveTo>
                  <a:lnTo>
                    <a:pt x="1130530" y="0"/>
                  </a:lnTo>
                </a:path>
                <a:path w="2110740" h="377189">
                  <a:moveTo>
                    <a:pt x="1055162" y="0"/>
                  </a:moveTo>
                  <a:lnTo>
                    <a:pt x="527581" y="376843"/>
                  </a:lnTo>
                </a:path>
                <a:path w="2110740" h="377189">
                  <a:moveTo>
                    <a:pt x="527581" y="376843"/>
                  </a:moveTo>
                  <a:lnTo>
                    <a:pt x="0" y="0"/>
                  </a:lnTo>
                </a:path>
              </a:pathLst>
            </a:custGeom>
            <a:ln w="9421">
              <a:solidFill>
                <a:srgbClr val="011893"/>
              </a:solidFill>
            </a:ln>
          </p:spPr>
          <p:txBody>
            <a:bodyPr wrap="square" lIns="0" tIns="0" rIns="0" bIns="0" rtlCol="0"/>
            <a:lstStyle/>
            <a:p>
              <a:endParaRPr/>
            </a:p>
          </p:txBody>
        </p:sp>
        <p:pic>
          <p:nvPicPr>
            <p:cNvPr id="63" name="object 31">
              <a:extLst>
                <a:ext uri="{FF2B5EF4-FFF2-40B4-BE49-F238E27FC236}">
                  <a16:creationId xmlns:a16="http://schemas.microsoft.com/office/drawing/2014/main" id="{35AA2F92-E9D8-7684-F8F6-5AAD03A76C8F}"/>
                </a:ext>
              </a:extLst>
            </p:cNvPr>
            <p:cNvPicPr/>
            <p:nvPr/>
          </p:nvPicPr>
          <p:blipFill>
            <a:blip r:embed="rId10" cstate="print"/>
            <a:stretch>
              <a:fillRect/>
            </a:stretch>
          </p:blipFill>
          <p:spPr>
            <a:xfrm>
              <a:off x="2160477" y="3309942"/>
              <a:ext cx="84789" cy="84789"/>
            </a:xfrm>
            <a:prstGeom prst="rect">
              <a:avLst/>
            </a:prstGeom>
          </p:spPr>
        </p:pic>
      </p:grpSp>
      <p:grpSp>
        <p:nvGrpSpPr>
          <p:cNvPr id="64" name="object 32">
            <a:extLst>
              <a:ext uri="{FF2B5EF4-FFF2-40B4-BE49-F238E27FC236}">
                <a16:creationId xmlns:a16="http://schemas.microsoft.com/office/drawing/2014/main" id="{24E8A1F8-A97B-318E-F297-1B42F85B7837}"/>
              </a:ext>
            </a:extLst>
          </p:cNvPr>
          <p:cNvGrpSpPr/>
          <p:nvPr/>
        </p:nvGrpSpPr>
        <p:grpSpPr>
          <a:xfrm>
            <a:off x="8451391" y="4214596"/>
            <a:ext cx="1638300" cy="1188720"/>
            <a:chOff x="7536991" y="2454376"/>
            <a:chExt cx="1638300" cy="1188720"/>
          </a:xfrm>
        </p:grpSpPr>
        <p:sp>
          <p:nvSpPr>
            <p:cNvPr id="65" name="object 33">
              <a:extLst>
                <a:ext uri="{FF2B5EF4-FFF2-40B4-BE49-F238E27FC236}">
                  <a16:creationId xmlns:a16="http://schemas.microsoft.com/office/drawing/2014/main" id="{D0DC3476-535C-2FE2-17D1-B6482C14F4D3}"/>
                </a:ext>
              </a:extLst>
            </p:cNvPr>
            <p:cNvSpPr/>
            <p:nvPr/>
          </p:nvSpPr>
          <p:spPr>
            <a:xfrm>
              <a:off x="7592090" y="3584674"/>
              <a:ext cx="1545590" cy="1905"/>
            </a:xfrm>
            <a:custGeom>
              <a:avLst/>
              <a:gdLst/>
              <a:ahLst/>
              <a:cxnLst/>
              <a:rect l="l" t="t" r="r" b="b"/>
              <a:pathLst>
                <a:path w="1545590" h="1904">
                  <a:moveTo>
                    <a:pt x="0" y="0"/>
                  </a:moveTo>
                  <a:lnTo>
                    <a:pt x="1545052" y="1550"/>
                  </a:lnTo>
                </a:path>
              </a:pathLst>
            </a:custGeom>
            <a:ln w="37684">
              <a:solidFill>
                <a:srgbClr val="000000"/>
              </a:solidFill>
            </a:ln>
          </p:spPr>
          <p:txBody>
            <a:bodyPr wrap="square" lIns="0" tIns="0" rIns="0" bIns="0" rtlCol="0"/>
            <a:lstStyle/>
            <a:p>
              <a:endParaRPr/>
            </a:p>
          </p:txBody>
        </p:sp>
        <p:sp>
          <p:nvSpPr>
            <p:cNvPr id="66" name="object 34">
              <a:extLst>
                <a:ext uri="{FF2B5EF4-FFF2-40B4-BE49-F238E27FC236}">
                  <a16:creationId xmlns:a16="http://schemas.microsoft.com/office/drawing/2014/main" id="{7A0D3B11-C678-9404-64E1-00C5E8892487}"/>
                </a:ext>
              </a:extLst>
            </p:cNvPr>
            <p:cNvSpPr/>
            <p:nvPr/>
          </p:nvSpPr>
          <p:spPr>
            <a:xfrm>
              <a:off x="9061717" y="3529623"/>
              <a:ext cx="113664" cy="113664"/>
            </a:xfrm>
            <a:custGeom>
              <a:avLst/>
              <a:gdLst/>
              <a:ahLst/>
              <a:cxnLst/>
              <a:rect l="l" t="t" r="r" b="b"/>
              <a:pathLst>
                <a:path w="113665" h="113664">
                  <a:moveTo>
                    <a:pt x="114" y="0"/>
                  </a:moveTo>
                  <a:lnTo>
                    <a:pt x="0" y="113052"/>
                  </a:lnTo>
                  <a:lnTo>
                    <a:pt x="113110" y="56640"/>
                  </a:lnTo>
                  <a:lnTo>
                    <a:pt x="114" y="0"/>
                  </a:lnTo>
                  <a:close/>
                </a:path>
              </a:pathLst>
            </a:custGeom>
            <a:solidFill>
              <a:srgbClr val="000000"/>
            </a:solidFill>
          </p:spPr>
          <p:txBody>
            <a:bodyPr wrap="square" lIns="0" tIns="0" rIns="0" bIns="0" rtlCol="0"/>
            <a:lstStyle/>
            <a:p>
              <a:endParaRPr/>
            </a:p>
          </p:txBody>
        </p:sp>
        <p:sp>
          <p:nvSpPr>
            <p:cNvPr id="67" name="object 35">
              <a:extLst>
                <a:ext uri="{FF2B5EF4-FFF2-40B4-BE49-F238E27FC236}">
                  <a16:creationId xmlns:a16="http://schemas.microsoft.com/office/drawing/2014/main" id="{0966B9C3-45A1-1D1A-B45C-E893C94F6112}"/>
                </a:ext>
              </a:extLst>
            </p:cNvPr>
            <p:cNvSpPr/>
            <p:nvPr/>
          </p:nvSpPr>
          <p:spPr>
            <a:xfrm>
              <a:off x="8571529" y="2755668"/>
              <a:ext cx="1905" cy="829310"/>
            </a:xfrm>
            <a:custGeom>
              <a:avLst/>
              <a:gdLst/>
              <a:ahLst/>
              <a:cxnLst/>
              <a:rect l="l" t="t" r="r" b="b"/>
              <a:pathLst>
                <a:path w="1904" h="829310">
                  <a:moveTo>
                    <a:pt x="1570" y="0"/>
                  </a:moveTo>
                  <a:lnTo>
                    <a:pt x="0" y="829055"/>
                  </a:lnTo>
                </a:path>
              </a:pathLst>
            </a:custGeom>
            <a:ln w="37684">
              <a:solidFill>
                <a:srgbClr val="FF56D6"/>
              </a:solidFill>
            </a:ln>
          </p:spPr>
          <p:txBody>
            <a:bodyPr wrap="square" lIns="0" tIns="0" rIns="0" bIns="0" rtlCol="0"/>
            <a:lstStyle/>
            <a:p>
              <a:endParaRPr/>
            </a:p>
          </p:txBody>
        </p:sp>
        <p:sp>
          <p:nvSpPr>
            <p:cNvPr id="68" name="object 36">
              <a:extLst>
                <a:ext uri="{FF2B5EF4-FFF2-40B4-BE49-F238E27FC236}">
                  <a16:creationId xmlns:a16="http://schemas.microsoft.com/office/drawing/2014/main" id="{E6240023-A9E7-2E34-3E09-756273040DF3}"/>
                </a:ext>
              </a:extLst>
            </p:cNvPr>
            <p:cNvSpPr/>
            <p:nvPr/>
          </p:nvSpPr>
          <p:spPr>
            <a:xfrm>
              <a:off x="8948373" y="2755668"/>
              <a:ext cx="1905" cy="829310"/>
            </a:xfrm>
            <a:custGeom>
              <a:avLst/>
              <a:gdLst/>
              <a:ahLst/>
              <a:cxnLst/>
              <a:rect l="l" t="t" r="r" b="b"/>
              <a:pathLst>
                <a:path w="1904" h="829310">
                  <a:moveTo>
                    <a:pt x="1570" y="0"/>
                  </a:moveTo>
                  <a:lnTo>
                    <a:pt x="0" y="829055"/>
                  </a:lnTo>
                </a:path>
              </a:pathLst>
            </a:custGeom>
            <a:ln w="37684">
              <a:solidFill>
                <a:srgbClr val="011893"/>
              </a:solidFill>
            </a:ln>
          </p:spPr>
          <p:txBody>
            <a:bodyPr wrap="square" lIns="0" tIns="0" rIns="0" bIns="0" rtlCol="0"/>
            <a:lstStyle/>
            <a:p>
              <a:endParaRPr/>
            </a:p>
          </p:txBody>
        </p:sp>
        <p:sp>
          <p:nvSpPr>
            <p:cNvPr id="69" name="object 37">
              <a:extLst>
                <a:ext uri="{FF2B5EF4-FFF2-40B4-BE49-F238E27FC236}">
                  <a16:creationId xmlns:a16="http://schemas.microsoft.com/office/drawing/2014/main" id="{49A26C49-D190-784B-D7D7-D2D7B10D9FB0}"/>
                </a:ext>
              </a:extLst>
            </p:cNvPr>
            <p:cNvSpPr/>
            <p:nvPr/>
          </p:nvSpPr>
          <p:spPr>
            <a:xfrm>
              <a:off x="8043948" y="2755668"/>
              <a:ext cx="1905" cy="829310"/>
            </a:xfrm>
            <a:custGeom>
              <a:avLst/>
              <a:gdLst/>
              <a:ahLst/>
              <a:cxnLst/>
              <a:rect l="l" t="t" r="r" b="b"/>
              <a:pathLst>
                <a:path w="1904" h="829310">
                  <a:moveTo>
                    <a:pt x="1570" y="0"/>
                  </a:moveTo>
                  <a:lnTo>
                    <a:pt x="0" y="829055"/>
                  </a:lnTo>
                </a:path>
              </a:pathLst>
            </a:custGeom>
            <a:ln w="37684">
              <a:solidFill>
                <a:srgbClr val="00F900"/>
              </a:solidFill>
            </a:ln>
          </p:spPr>
          <p:txBody>
            <a:bodyPr wrap="square" lIns="0" tIns="0" rIns="0" bIns="0" rtlCol="0"/>
            <a:lstStyle/>
            <a:p>
              <a:endParaRPr/>
            </a:p>
          </p:txBody>
        </p:sp>
        <p:sp>
          <p:nvSpPr>
            <p:cNvPr id="70" name="object 38">
              <a:extLst>
                <a:ext uri="{FF2B5EF4-FFF2-40B4-BE49-F238E27FC236}">
                  <a16:creationId xmlns:a16="http://schemas.microsoft.com/office/drawing/2014/main" id="{6591A26B-429B-4156-9058-F638C7E50A42}"/>
                </a:ext>
              </a:extLst>
            </p:cNvPr>
            <p:cNvSpPr/>
            <p:nvPr/>
          </p:nvSpPr>
          <p:spPr>
            <a:xfrm>
              <a:off x="7592090" y="2492059"/>
              <a:ext cx="1905" cy="1092835"/>
            </a:xfrm>
            <a:custGeom>
              <a:avLst/>
              <a:gdLst/>
              <a:ahLst/>
              <a:cxnLst/>
              <a:rect l="l" t="t" r="r" b="b"/>
              <a:pathLst>
                <a:path w="1904" h="1092835">
                  <a:moveTo>
                    <a:pt x="0" y="1092614"/>
                  </a:moveTo>
                  <a:lnTo>
                    <a:pt x="1534" y="0"/>
                  </a:lnTo>
                </a:path>
              </a:pathLst>
            </a:custGeom>
            <a:ln w="37684">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D1E960F4-901F-1039-3A42-E884B03A9BC5}"/>
                </a:ext>
              </a:extLst>
            </p:cNvPr>
            <p:cNvSpPr/>
            <p:nvPr/>
          </p:nvSpPr>
          <p:spPr>
            <a:xfrm>
              <a:off x="7536991" y="2454376"/>
              <a:ext cx="113664" cy="113664"/>
            </a:xfrm>
            <a:custGeom>
              <a:avLst/>
              <a:gdLst/>
              <a:ahLst/>
              <a:cxnLst/>
              <a:rect l="l" t="t" r="r" b="b"/>
              <a:pathLst>
                <a:path w="113665" h="113664">
                  <a:moveTo>
                    <a:pt x="56685" y="0"/>
                  </a:moveTo>
                  <a:lnTo>
                    <a:pt x="0" y="112972"/>
                  </a:lnTo>
                  <a:lnTo>
                    <a:pt x="113052" y="113131"/>
                  </a:lnTo>
                  <a:lnTo>
                    <a:pt x="56685" y="0"/>
                  </a:lnTo>
                  <a:close/>
                </a:path>
              </a:pathLst>
            </a:custGeom>
            <a:solidFill>
              <a:srgbClr val="000000"/>
            </a:solidFill>
          </p:spPr>
          <p:txBody>
            <a:bodyPr wrap="square" lIns="0" tIns="0" rIns="0" bIns="0" rtlCol="0"/>
            <a:lstStyle/>
            <a:p>
              <a:endParaRPr/>
            </a:p>
          </p:txBody>
        </p:sp>
      </p:grpSp>
      <p:sp>
        <p:nvSpPr>
          <p:cNvPr id="72" name="object 40">
            <a:extLst>
              <a:ext uri="{FF2B5EF4-FFF2-40B4-BE49-F238E27FC236}">
                <a16:creationId xmlns:a16="http://schemas.microsoft.com/office/drawing/2014/main" id="{61D64B86-124D-8304-AB1E-4FB3AC9AE7C8}"/>
              </a:ext>
            </a:extLst>
          </p:cNvPr>
          <p:cNvSpPr txBox="1"/>
          <p:nvPr/>
        </p:nvSpPr>
        <p:spPr>
          <a:xfrm>
            <a:off x="10038172" y="5407612"/>
            <a:ext cx="109220" cy="387350"/>
          </a:xfrm>
          <a:prstGeom prst="rect">
            <a:avLst/>
          </a:prstGeom>
        </p:spPr>
        <p:txBody>
          <a:bodyPr vert="horz" wrap="square" lIns="0" tIns="15240" rIns="0" bIns="0" rtlCol="0">
            <a:spAutoFit/>
          </a:bodyPr>
          <a:lstStyle/>
          <a:p>
            <a:pPr marL="12700">
              <a:lnSpc>
                <a:spcPct val="100000"/>
              </a:lnSpc>
              <a:spcBef>
                <a:spcPts val="120"/>
              </a:spcBef>
            </a:pPr>
            <a:r>
              <a:rPr sz="2350" spc="5" dirty="0">
                <a:solidFill>
                  <a:schemeClr val="bg2"/>
                </a:solidFill>
                <a:latin typeface="Arial MT"/>
                <a:cs typeface="Arial MT"/>
              </a:rPr>
              <a:t>t</a:t>
            </a:r>
            <a:endParaRPr sz="2350" dirty="0">
              <a:solidFill>
                <a:schemeClr val="bg2"/>
              </a:solidFill>
              <a:latin typeface="Arial MT"/>
              <a:cs typeface="Arial MT"/>
            </a:endParaRPr>
          </a:p>
        </p:txBody>
      </p:sp>
      <p:sp>
        <p:nvSpPr>
          <p:cNvPr id="73" name="object 41">
            <a:extLst>
              <a:ext uri="{FF2B5EF4-FFF2-40B4-BE49-F238E27FC236}">
                <a16:creationId xmlns:a16="http://schemas.microsoft.com/office/drawing/2014/main" id="{DC9E8D29-8E34-6965-1993-271A7D35EFF2}"/>
              </a:ext>
            </a:extLst>
          </p:cNvPr>
          <p:cNvSpPr txBox="1"/>
          <p:nvPr/>
        </p:nvSpPr>
        <p:spPr>
          <a:xfrm>
            <a:off x="6034531" y="4821039"/>
            <a:ext cx="2388235" cy="930275"/>
          </a:xfrm>
          <a:prstGeom prst="rect">
            <a:avLst/>
          </a:prstGeom>
        </p:spPr>
        <p:txBody>
          <a:bodyPr vert="horz" wrap="square" lIns="0" tIns="106045" rIns="0" bIns="0" rtlCol="0">
            <a:spAutoFit/>
          </a:bodyPr>
          <a:lstStyle/>
          <a:p>
            <a:pPr algn="ctr">
              <a:lnSpc>
                <a:spcPct val="100000"/>
              </a:lnSpc>
              <a:spcBef>
                <a:spcPts val="835"/>
              </a:spcBef>
              <a:tabLst>
                <a:tab pos="452120" algn="l"/>
              </a:tabLst>
            </a:pPr>
            <a:r>
              <a:rPr sz="2350" b="1" spc="10" dirty="0">
                <a:solidFill>
                  <a:srgbClr val="FF0000"/>
                </a:solidFill>
                <a:latin typeface="Arial"/>
                <a:cs typeface="Arial"/>
              </a:rPr>
              <a:t>1	2</a:t>
            </a:r>
            <a:endParaRPr sz="2350" dirty="0">
              <a:latin typeface="Arial"/>
              <a:cs typeface="Arial"/>
            </a:endParaRPr>
          </a:p>
          <a:p>
            <a:pPr algn="ctr">
              <a:lnSpc>
                <a:spcPct val="100000"/>
              </a:lnSpc>
              <a:spcBef>
                <a:spcPts val="740"/>
              </a:spcBef>
            </a:pPr>
            <a:r>
              <a:rPr sz="2350" spc="10" dirty="0">
                <a:solidFill>
                  <a:schemeClr val="bg2"/>
                </a:solidFill>
                <a:latin typeface="Arial MT"/>
                <a:cs typeface="Arial MT"/>
              </a:rPr>
              <a:t>Passive</a:t>
            </a:r>
            <a:r>
              <a:rPr sz="2350" spc="-60" dirty="0">
                <a:solidFill>
                  <a:schemeClr val="bg2"/>
                </a:solidFill>
                <a:latin typeface="Arial MT"/>
                <a:cs typeface="Arial MT"/>
              </a:rPr>
              <a:t> </a:t>
            </a:r>
            <a:r>
              <a:rPr sz="2350" spc="10" dirty="0">
                <a:solidFill>
                  <a:schemeClr val="bg2"/>
                </a:solidFill>
                <a:latin typeface="Arial MT"/>
                <a:cs typeface="Arial MT"/>
              </a:rPr>
              <a:t>receivers</a:t>
            </a:r>
            <a:endParaRPr sz="2350" dirty="0">
              <a:solidFill>
                <a:schemeClr val="bg2"/>
              </a:solidFill>
              <a:latin typeface="Arial MT"/>
              <a:cs typeface="Arial MT"/>
            </a:endParaRPr>
          </a:p>
        </p:txBody>
      </p:sp>
      <p:grpSp>
        <p:nvGrpSpPr>
          <p:cNvPr id="74" name="object 42">
            <a:extLst>
              <a:ext uri="{FF2B5EF4-FFF2-40B4-BE49-F238E27FC236}">
                <a16:creationId xmlns:a16="http://schemas.microsoft.com/office/drawing/2014/main" id="{D2BE615C-93F4-215E-230A-65F7DC15E95D}"/>
              </a:ext>
            </a:extLst>
          </p:cNvPr>
          <p:cNvGrpSpPr/>
          <p:nvPr/>
        </p:nvGrpSpPr>
        <p:grpSpPr>
          <a:xfrm>
            <a:off x="6593444" y="5150426"/>
            <a:ext cx="306705" cy="231140"/>
            <a:chOff x="6456284" y="3961706"/>
            <a:chExt cx="306705" cy="231140"/>
          </a:xfrm>
        </p:grpSpPr>
        <p:sp>
          <p:nvSpPr>
            <p:cNvPr id="75" name="object 43">
              <a:extLst>
                <a:ext uri="{FF2B5EF4-FFF2-40B4-BE49-F238E27FC236}">
                  <a16:creationId xmlns:a16="http://schemas.microsoft.com/office/drawing/2014/main" id="{4225BF9D-3415-23F0-61C0-69D1CEC1ED7D}"/>
                </a:ext>
              </a:extLst>
            </p:cNvPr>
            <p:cNvSpPr/>
            <p:nvPr/>
          </p:nvSpPr>
          <p:spPr>
            <a:xfrm>
              <a:off x="6460995" y="3976779"/>
              <a:ext cx="281940" cy="211454"/>
            </a:xfrm>
            <a:custGeom>
              <a:avLst/>
              <a:gdLst/>
              <a:ahLst/>
              <a:cxnLst/>
              <a:rect l="l" t="t" r="r" b="b"/>
              <a:pathLst>
                <a:path w="281940" h="211454">
                  <a:moveTo>
                    <a:pt x="0" y="211145"/>
                  </a:moveTo>
                  <a:lnTo>
                    <a:pt x="281526" y="0"/>
                  </a:lnTo>
                </a:path>
              </a:pathLst>
            </a:custGeom>
            <a:ln w="9421">
              <a:solidFill>
                <a:srgbClr val="000000"/>
              </a:solidFill>
            </a:ln>
          </p:spPr>
          <p:txBody>
            <a:bodyPr wrap="square" lIns="0" tIns="0" rIns="0" bIns="0" rtlCol="0"/>
            <a:lstStyle/>
            <a:p>
              <a:endParaRPr/>
            </a:p>
          </p:txBody>
        </p:sp>
        <p:sp>
          <p:nvSpPr>
            <p:cNvPr id="76" name="object 44">
              <a:extLst>
                <a:ext uri="{FF2B5EF4-FFF2-40B4-BE49-F238E27FC236}">
                  <a16:creationId xmlns:a16="http://schemas.microsoft.com/office/drawing/2014/main" id="{B437DEB1-CF1B-3F36-29E5-84EDA98222D3}"/>
                </a:ext>
              </a:extLst>
            </p:cNvPr>
            <p:cNvSpPr/>
            <p:nvPr/>
          </p:nvSpPr>
          <p:spPr>
            <a:xfrm>
              <a:off x="6679714" y="3961706"/>
              <a:ext cx="83185" cy="75565"/>
            </a:xfrm>
            <a:custGeom>
              <a:avLst/>
              <a:gdLst/>
              <a:ahLst/>
              <a:cxnLst/>
              <a:rect l="l" t="t" r="r" b="b"/>
              <a:pathLst>
                <a:path w="83184" h="75564">
                  <a:moveTo>
                    <a:pt x="82904" y="0"/>
                  </a:moveTo>
                  <a:lnTo>
                    <a:pt x="0" y="15074"/>
                  </a:lnTo>
                  <a:lnTo>
                    <a:pt x="45220" y="75369"/>
                  </a:lnTo>
                  <a:lnTo>
                    <a:pt x="82904" y="0"/>
                  </a:lnTo>
                  <a:close/>
                </a:path>
              </a:pathLst>
            </a:custGeom>
            <a:solidFill>
              <a:srgbClr val="000000"/>
            </a:solidFill>
          </p:spPr>
          <p:txBody>
            <a:bodyPr wrap="square" lIns="0" tIns="0" rIns="0" bIns="0" rtlCol="0"/>
            <a:lstStyle/>
            <a:p>
              <a:endParaRPr/>
            </a:p>
          </p:txBody>
        </p:sp>
      </p:grpSp>
      <p:grpSp>
        <p:nvGrpSpPr>
          <p:cNvPr id="77" name="object 45">
            <a:extLst>
              <a:ext uri="{FF2B5EF4-FFF2-40B4-BE49-F238E27FC236}">
                <a16:creationId xmlns:a16="http://schemas.microsoft.com/office/drawing/2014/main" id="{9304F23C-FACE-940F-9625-A2A6DDBA5056}"/>
              </a:ext>
            </a:extLst>
          </p:cNvPr>
          <p:cNvGrpSpPr/>
          <p:nvPr/>
        </p:nvGrpSpPr>
        <p:grpSpPr>
          <a:xfrm>
            <a:off x="7578435" y="5225834"/>
            <a:ext cx="306070" cy="231140"/>
            <a:chOff x="7441275" y="4037114"/>
            <a:chExt cx="306070" cy="231140"/>
          </a:xfrm>
        </p:grpSpPr>
        <p:sp>
          <p:nvSpPr>
            <p:cNvPr id="78" name="object 46">
              <a:extLst>
                <a:ext uri="{FF2B5EF4-FFF2-40B4-BE49-F238E27FC236}">
                  <a16:creationId xmlns:a16="http://schemas.microsoft.com/office/drawing/2014/main" id="{9E3EC7BF-9688-35F7-568F-C4FD65AF36BF}"/>
                </a:ext>
              </a:extLst>
            </p:cNvPr>
            <p:cNvSpPr/>
            <p:nvPr/>
          </p:nvSpPr>
          <p:spPr>
            <a:xfrm>
              <a:off x="7461355" y="4052211"/>
              <a:ext cx="281305" cy="211454"/>
            </a:xfrm>
            <a:custGeom>
              <a:avLst/>
              <a:gdLst/>
              <a:ahLst/>
              <a:cxnLst/>
              <a:rect l="l" t="t" r="r" b="b"/>
              <a:pathLst>
                <a:path w="281304" h="211454">
                  <a:moveTo>
                    <a:pt x="280752" y="211119"/>
                  </a:moveTo>
                  <a:lnTo>
                    <a:pt x="0" y="0"/>
                  </a:lnTo>
                </a:path>
              </a:pathLst>
            </a:custGeom>
            <a:ln w="9421">
              <a:solidFill>
                <a:srgbClr val="000000"/>
              </a:solidFill>
            </a:ln>
          </p:spPr>
          <p:txBody>
            <a:bodyPr wrap="square" lIns="0" tIns="0" rIns="0" bIns="0" rtlCol="0"/>
            <a:lstStyle/>
            <a:p>
              <a:endParaRPr/>
            </a:p>
          </p:txBody>
        </p:sp>
        <p:sp>
          <p:nvSpPr>
            <p:cNvPr id="79" name="object 47">
              <a:extLst>
                <a:ext uri="{FF2B5EF4-FFF2-40B4-BE49-F238E27FC236}">
                  <a16:creationId xmlns:a16="http://schemas.microsoft.com/office/drawing/2014/main" id="{C7B60AA7-F448-5932-5906-933E7850EAB6}"/>
                </a:ext>
              </a:extLst>
            </p:cNvPr>
            <p:cNvSpPr/>
            <p:nvPr/>
          </p:nvSpPr>
          <p:spPr>
            <a:xfrm>
              <a:off x="7441275" y="4037114"/>
              <a:ext cx="83185" cy="75565"/>
            </a:xfrm>
            <a:custGeom>
              <a:avLst/>
              <a:gdLst/>
              <a:ahLst/>
              <a:cxnLst/>
              <a:rect l="l" t="t" r="r" b="b"/>
              <a:pathLst>
                <a:path w="83184" h="75564">
                  <a:moveTo>
                    <a:pt x="0" y="0"/>
                  </a:moveTo>
                  <a:lnTo>
                    <a:pt x="37589" y="75416"/>
                  </a:lnTo>
                  <a:lnTo>
                    <a:pt x="82886" y="15177"/>
                  </a:lnTo>
                  <a:lnTo>
                    <a:pt x="0"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4039263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B93AD-E31A-9393-54F0-54005C6AF655}"/>
              </a:ext>
            </a:extLst>
          </p:cNvPr>
          <p:cNvSpPr>
            <a:spLocks noGrp="1"/>
          </p:cNvSpPr>
          <p:nvPr>
            <p:ph type="title"/>
          </p:nvPr>
        </p:nvSpPr>
        <p:spPr/>
        <p:txBody>
          <a:bodyPr/>
          <a:lstStyle/>
          <a:p>
            <a:r>
              <a:rPr lang="en-GB" dirty="0"/>
              <a:t>Underwater acoustics</a:t>
            </a:r>
            <a:endParaRPr lang="fr-FR" dirty="0"/>
          </a:p>
        </p:txBody>
      </p:sp>
      <p:grpSp>
        <p:nvGrpSpPr>
          <p:cNvPr id="4" name="object 4">
            <a:extLst>
              <a:ext uri="{FF2B5EF4-FFF2-40B4-BE49-F238E27FC236}">
                <a16:creationId xmlns:a16="http://schemas.microsoft.com/office/drawing/2014/main" id="{DB786FA0-1025-F95C-A627-FE48959F7746}"/>
              </a:ext>
            </a:extLst>
          </p:cNvPr>
          <p:cNvGrpSpPr/>
          <p:nvPr/>
        </p:nvGrpSpPr>
        <p:grpSpPr>
          <a:xfrm>
            <a:off x="1519694" y="1597290"/>
            <a:ext cx="8881824" cy="3639600"/>
            <a:chOff x="582434" y="2077350"/>
            <a:chExt cx="8881824" cy="3639600"/>
          </a:xfrm>
        </p:grpSpPr>
        <p:pic>
          <p:nvPicPr>
            <p:cNvPr id="5" name="object 5">
              <a:extLst>
                <a:ext uri="{FF2B5EF4-FFF2-40B4-BE49-F238E27FC236}">
                  <a16:creationId xmlns:a16="http://schemas.microsoft.com/office/drawing/2014/main" id="{9AED1B3D-ECA4-4E7F-5841-52BEE45041F5}"/>
                </a:ext>
              </a:extLst>
            </p:cNvPr>
            <p:cNvPicPr/>
            <p:nvPr/>
          </p:nvPicPr>
          <p:blipFill>
            <a:blip r:embed="rId3" cstate="print"/>
            <a:stretch>
              <a:fillRect/>
            </a:stretch>
          </p:blipFill>
          <p:spPr>
            <a:xfrm>
              <a:off x="808551" y="2077350"/>
              <a:ext cx="4522123" cy="3639600"/>
            </a:xfrm>
            <a:prstGeom prst="rect">
              <a:avLst/>
            </a:prstGeom>
          </p:spPr>
        </p:pic>
        <p:sp>
          <p:nvSpPr>
            <p:cNvPr id="6" name="object 6">
              <a:extLst>
                <a:ext uri="{FF2B5EF4-FFF2-40B4-BE49-F238E27FC236}">
                  <a16:creationId xmlns:a16="http://schemas.microsoft.com/office/drawing/2014/main" id="{2F79DDB5-C8BB-4A2B-9EB4-8B37EDFF8349}"/>
                </a:ext>
              </a:extLst>
            </p:cNvPr>
            <p:cNvSpPr/>
            <p:nvPr/>
          </p:nvSpPr>
          <p:spPr>
            <a:xfrm>
              <a:off x="582434" y="2378836"/>
              <a:ext cx="4824095" cy="3316604"/>
            </a:xfrm>
            <a:custGeom>
              <a:avLst/>
              <a:gdLst/>
              <a:ahLst/>
              <a:cxnLst/>
              <a:rect l="l" t="t" r="r" b="b"/>
              <a:pathLst>
                <a:path w="4824095" h="3316604">
                  <a:moveTo>
                    <a:pt x="527583" y="0"/>
                  </a:moveTo>
                  <a:lnTo>
                    <a:pt x="0" y="0"/>
                  </a:lnTo>
                  <a:lnTo>
                    <a:pt x="0" y="376834"/>
                  </a:lnTo>
                  <a:lnTo>
                    <a:pt x="527583" y="376834"/>
                  </a:lnTo>
                  <a:lnTo>
                    <a:pt x="527583" y="0"/>
                  </a:lnTo>
                  <a:close/>
                </a:path>
                <a:path w="4824095" h="3316604">
                  <a:moveTo>
                    <a:pt x="3768445" y="2939377"/>
                  </a:moveTo>
                  <a:lnTo>
                    <a:pt x="3240862" y="2939377"/>
                  </a:lnTo>
                  <a:lnTo>
                    <a:pt x="3240862" y="3316211"/>
                  </a:lnTo>
                  <a:lnTo>
                    <a:pt x="3768445" y="3316211"/>
                  </a:lnTo>
                  <a:lnTo>
                    <a:pt x="3768445" y="2939377"/>
                  </a:lnTo>
                  <a:close/>
                </a:path>
                <a:path w="4824095" h="3316604">
                  <a:moveTo>
                    <a:pt x="4823599" y="2864002"/>
                  </a:moveTo>
                  <a:lnTo>
                    <a:pt x="4296016" y="2864002"/>
                  </a:lnTo>
                  <a:lnTo>
                    <a:pt x="4296016" y="3190608"/>
                  </a:lnTo>
                  <a:lnTo>
                    <a:pt x="4823599" y="3190608"/>
                  </a:lnTo>
                  <a:lnTo>
                    <a:pt x="4823599" y="2864002"/>
                  </a:lnTo>
                  <a:close/>
                </a:path>
              </a:pathLst>
            </a:custGeom>
            <a:solidFill>
              <a:srgbClr val="FFFFFF"/>
            </a:solidFill>
          </p:spPr>
          <p:txBody>
            <a:bodyPr wrap="square" lIns="0" tIns="0" rIns="0" bIns="0" rtlCol="0"/>
            <a:lstStyle/>
            <a:p>
              <a:endParaRPr dirty="0"/>
            </a:p>
          </p:txBody>
        </p:sp>
        <p:pic>
          <p:nvPicPr>
            <p:cNvPr id="7" name="object 7">
              <a:extLst>
                <a:ext uri="{FF2B5EF4-FFF2-40B4-BE49-F238E27FC236}">
                  <a16:creationId xmlns:a16="http://schemas.microsoft.com/office/drawing/2014/main" id="{B690A1E2-38C6-7759-13ED-00F3AC827761}"/>
                </a:ext>
              </a:extLst>
            </p:cNvPr>
            <p:cNvPicPr/>
            <p:nvPr/>
          </p:nvPicPr>
          <p:blipFill>
            <a:blip r:embed="rId4" cstate="print"/>
            <a:stretch>
              <a:fillRect/>
            </a:stretch>
          </p:blipFill>
          <p:spPr>
            <a:xfrm>
              <a:off x="8844416" y="2754307"/>
              <a:ext cx="619842" cy="2084555"/>
            </a:xfrm>
            <a:prstGeom prst="rect">
              <a:avLst/>
            </a:prstGeom>
          </p:spPr>
        </p:pic>
      </p:grpSp>
      <p:sp>
        <p:nvSpPr>
          <p:cNvPr id="8" name="object 8">
            <a:extLst>
              <a:ext uri="{FF2B5EF4-FFF2-40B4-BE49-F238E27FC236}">
                <a16:creationId xmlns:a16="http://schemas.microsoft.com/office/drawing/2014/main" id="{1DE5C9AA-229A-990D-5CEC-35716F7103DD}"/>
              </a:ext>
            </a:extLst>
          </p:cNvPr>
          <p:cNvSpPr txBox="1"/>
          <p:nvPr/>
        </p:nvSpPr>
        <p:spPr>
          <a:xfrm>
            <a:off x="4634806" y="4764209"/>
            <a:ext cx="641350" cy="297180"/>
          </a:xfrm>
          <a:prstGeom prst="rect">
            <a:avLst/>
          </a:prstGeom>
        </p:spPr>
        <p:txBody>
          <a:bodyPr vert="horz" wrap="square" lIns="0" tIns="16510" rIns="0" bIns="0" rtlCol="0">
            <a:spAutoFit/>
          </a:bodyPr>
          <a:lstStyle/>
          <a:p>
            <a:pPr marL="12700">
              <a:lnSpc>
                <a:spcPct val="100000"/>
              </a:lnSpc>
              <a:spcBef>
                <a:spcPts val="130"/>
              </a:spcBef>
            </a:pPr>
            <a:r>
              <a:rPr sz="1750" spc="15" dirty="0">
                <a:solidFill>
                  <a:schemeClr val="bg2"/>
                </a:solidFill>
                <a:latin typeface="Arial MT"/>
                <a:cs typeface="Arial MT"/>
              </a:rPr>
              <a:t>2</a:t>
            </a:r>
            <a:r>
              <a:rPr sz="1750" dirty="0">
                <a:solidFill>
                  <a:schemeClr val="bg2"/>
                </a:solidFill>
                <a:latin typeface="Arial MT"/>
                <a:cs typeface="Arial MT"/>
              </a:rPr>
              <a:t>.</a:t>
            </a:r>
            <a:r>
              <a:rPr sz="1750" spc="15" dirty="0">
                <a:solidFill>
                  <a:schemeClr val="bg2"/>
                </a:solidFill>
                <a:latin typeface="Arial MT"/>
                <a:cs typeface="Arial MT"/>
              </a:rPr>
              <a:t>4km</a:t>
            </a:r>
            <a:endParaRPr sz="1750" dirty="0">
              <a:solidFill>
                <a:schemeClr val="bg2"/>
              </a:solidFill>
              <a:latin typeface="Arial MT"/>
              <a:cs typeface="Arial MT"/>
            </a:endParaRPr>
          </a:p>
        </p:txBody>
      </p:sp>
      <p:pic>
        <p:nvPicPr>
          <p:cNvPr id="9" name="object 9">
            <a:extLst>
              <a:ext uri="{FF2B5EF4-FFF2-40B4-BE49-F238E27FC236}">
                <a16:creationId xmlns:a16="http://schemas.microsoft.com/office/drawing/2014/main" id="{6FED57FA-98FA-A975-B12B-1DA383E2C82C}"/>
              </a:ext>
            </a:extLst>
          </p:cNvPr>
          <p:cNvPicPr/>
          <p:nvPr/>
        </p:nvPicPr>
        <p:blipFill>
          <a:blip r:embed="rId5" cstate="print"/>
          <a:stretch>
            <a:fillRect/>
          </a:stretch>
        </p:blipFill>
        <p:spPr>
          <a:xfrm>
            <a:off x="6343303" y="2200240"/>
            <a:ext cx="3466960" cy="2713273"/>
          </a:xfrm>
          <a:prstGeom prst="rect">
            <a:avLst/>
          </a:prstGeom>
        </p:spPr>
      </p:pic>
      <p:sp>
        <p:nvSpPr>
          <p:cNvPr id="10" name="object 10">
            <a:extLst>
              <a:ext uri="{FF2B5EF4-FFF2-40B4-BE49-F238E27FC236}">
                <a16:creationId xmlns:a16="http://schemas.microsoft.com/office/drawing/2014/main" id="{992C50A9-44B8-1B2A-0C10-52497E726214}"/>
              </a:ext>
            </a:extLst>
          </p:cNvPr>
          <p:cNvSpPr txBox="1"/>
          <p:nvPr/>
        </p:nvSpPr>
        <p:spPr>
          <a:xfrm>
            <a:off x="1393951" y="6408188"/>
            <a:ext cx="8949055" cy="297180"/>
          </a:xfrm>
          <a:prstGeom prst="rect">
            <a:avLst/>
          </a:prstGeom>
        </p:spPr>
        <p:txBody>
          <a:bodyPr vert="horz" wrap="square" lIns="0" tIns="16510" rIns="0" bIns="0" rtlCol="0">
            <a:spAutoFit/>
          </a:bodyPr>
          <a:lstStyle/>
          <a:p>
            <a:pPr marL="12700">
              <a:lnSpc>
                <a:spcPct val="100000"/>
              </a:lnSpc>
              <a:spcBef>
                <a:spcPts val="130"/>
              </a:spcBef>
            </a:pPr>
            <a:r>
              <a:rPr sz="1750" i="1" spc="15" dirty="0">
                <a:latin typeface="Arial"/>
                <a:cs typeface="Arial"/>
              </a:rPr>
              <a:t>Roux</a:t>
            </a:r>
            <a:r>
              <a:rPr sz="1750" i="1" spc="5" dirty="0">
                <a:latin typeface="Arial"/>
                <a:cs typeface="Arial"/>
              </a:rPr>
              <a:t> </a:t>
            </a:r>
            <a:r>
              <a:rPr sz="1750" i="1" spc="20" dirty="0">
                <a:latin typeface="Arial"/>
                <a:cs typeface="Arial"/>
              </a:rPr>
              <a:t>&amp;</a:t>
            </a:r>
            <a:r>
              <a:rPr sz="1750" i="1" spc="10" dirty="0">
                <a:latin typeface="Arial"/>
                <a:cs typeface="Arial"/>
              </a:rPr>
              <a:t> </a:t>
            </a:r>
            <a:r>
              <a:rPr sz="1750" i="1" spc="15" dirty="0">
                <a:latin typeface="Arial"/>
                <a:cs typeface="Arial"/>
              </a:rPr>
              <a:t>Kuperman</a:t>
            </a:r>
            <a:r>
              <a:rPr sz="1750" i="1" spc="5" dirty="0">
                <a:latin typeface="Arial"/>
                <a:cs typeface="Arial"/>
              </a:rPr>
              <a:t> </a:t>
            </a:r>
            <a:r>
              <a:rPr sz="1750" i="1" spc="15" dirty="0">
                <a:latin typeface="Arial"/>
                <a:cs typeface="Arial"/>
              </a:rPr>
              <a:t>(JASA,</a:t>
            </a:r>
            <a:r>
              <a:rPr sz="1750" i="1" spc="10" dirty="0">
                <a:latin typeface="Arial"/>
                <a:cs typeface="Arial"/>
              </a:rPr>
              <a:t> 2004),</a:t>
            </a:r>
            <a:r>
              <a:rPr sz="1750" i="1" spc="5" dirty="0">
                <a:latin typeface="Arial"/>
                <a:cs typeface="Arial"/>
              </a:rPr>
              <a:t> </a:t>
            </a:r>
            <a:r>
              <a:rPr sz="1750" i="1" spc="15" dirty="0">
                <a:latin typeface="Arial"/>
                <a:cs typeface="Arial"/>
              </a:rPr>
              <a:t>Sabra</a:t>
            </a:r>
            <a:r>
              <a:rPr sz="1750" i="1" spc="10" dirty="0">
                <a:latin typeface="Arial"/>
                <a:cs typeface="Arial"/>
              </a:rPr>
              <a:t> et</a:t>
            </a:r>
            <a:r>
              <a:rPr sz="1750" i="1" spc="5" dirty="0">
                <a:latin typeface="Arial"/>
                <a:cs typeface="Arial"/>
              </a:rPr>
              <a:t> </a:t>
            </a:r>
            <a:r>
              <a:rPr sz="1750" i="1" spc="10" dirty="0">
                <a:latin typeface="Arial"/>
                <a:cs typeface="Arial"/>
              </a:rPr>
              <a:t>al. </a:t>
            </a:r>
            <a:r>
              <a:rPr sz="1750" i="1" spc="15" dirty="0">
                <a:latin typeface="Arial"/>
                <a:cs typeface="Arial"/>
              </a:rPr>
              <a:t>(JASA,</a:t>
            </a:r>
            <a:r>
              <a:rPr sz="1750" i="1" spc="10" dirty="0">
                <a:latin typeface="Arial"/>
                <a:cs typeface="Arial"/>
              </a:rPr>
              <a:t> 2005),</a:t>
            </a:r>
            <a:r>
              <a:rPr sz="1750" i="1" spc="5" dirty="0">
                <a:latin typeface="Arial"/>
                <a:cs typeface="Arial"/>
              </a:rPr>
              <a:t> </a:t>
            </a:r>
            <a:r>
              <a:rPr sz="1750" i="1" spc="10" dirty="0">
                <a:latin typeface="Arial"/>
                <a:cs typeface="Arial"/>
              </a:rPr>
              <a:t>(IEEE. J.</a:t>
            </a:r>
            <a:r>
              <a:rPr sz="1750" i="1" spc="5" dirty="0">
                <a:latin typeface="Arial"/>
                <a:cs typeface="Arial"/>
              </a:rPr>
              <a:t> </a:t>
            </a:r>
            <a:r>
              <a:rPr sz="1750" i="1" spc="15" dirty="0">
                <a:latin typeface="Arial"/>
                <a:cs typeface="Arial"/>
              </a:rPr>
              <a:t>Ocean.</a:t>
            </a:r>
            <a:r>
              <a:rPr sz="1750" i="1" spc="10" dirty="0">
                <a:latin typeface="Arial"/>
                <a:cs typeface="Arial"/>
              </a:rPr>
              <a:t> </a:t>
            </a:r>
            <a:r>
              <a:rPr sz="1750" i="1" spc="15" dirty="0">
                <a:latin typeface="Arial"/>
                <a:cs typeface="Arial"/>
              </a:rPr>
              <a:t>Eng.</a:t>
            </a:r>
            <a:r>
              <a:rPr sz="1750" i="1" spc="5" dirty="0">
                <a:latin typeface="Arial"/>
                <a:cs typeface="Arial"/>
              </a:rPr>
              <a:t> </a:t>
            </a:r>
            <a:r>
              <a:rPr sz="1750" i="1" spc="15" dirty="0">
                <a:latin typeface="Arial"/>
                <a:cs typeface="Arial"/>
              </a:rPr>
              <a:t>2005)</a:t>
            </a:r>
            <a:endParaRPr sz="1750" dirty="0">
              <a:latin typeface="Arial"/>
              <a:cs typeface="Arial"/>
            </a:endParaRPr>
          </a:p>
        </p:txBody>
      </p:sp>
      <p:sp>
        <p:nvSpPr>
          <p:cNvPr id="12" name="object 12">
            <a:extLst>
              <a:ext uri="{FF2B5EF4-FFF2-40B4-BE49-F238E27FC236}">
                <a16:creationId xmlns:a16="http://schemas.microsoft.com/office/drawing/2014/main" id="{1CB75F9B-8FC0-4837-7169-0EC9247D66E5}"/>
              </a:ext>
            </a:extLst>
          </p:cNvPr>
          <p:cNvSpPr txBox="1"/>
          <p:nvPr/>
        </p:nvSpPr>
        <p:spPr>
          <a:xfrm>
            <a:off x="1595895" y="5314095"/>
            <a:ext cx="4748239" cy="788486"/>
          </a:xfrm>
          <a:prstGeom prst="rect">
            <a:avLst/>
          </a:prstGeom>
        </p:spPr>
        <p:txBody>
          <a:bodyPr vert="horz" wrap="square" lIns="0" tIns="12065" rIns="0" bIns="0" rtlCol="0">
            <a:spAutoFit/>
          </a:bodyPr>
          <a:lstStyle/>
          <a:p>
            <a:pPr marL="12700" marR="5080">
              <a:lnSpc>
                <a:spcPct val="101400"/>
              </a:lnSpc>
              <a:spcBef>
                <a:spcPts val="95"/>
              </a:spcBef>
            </a:pPr>
            <a:r>
              <a:rPr lang="en-GB" sz="1700" spc="10" dirty="0">
                <a:latin typeface="Arial MT"/>
                <a:cs typeface="Arial MT"/>
              </a:rPr>
              <a:t>Noise</a:t>
            </a:r>
            <a:r>
              <a:rPr lang="en-GB" sz="1700" spc="5" dirty="0">
                <a:latin typeface="Arial MT"/>
                <a:cs typeface="Arial MT"/>
              </a:rPr>
              <a:t> </a:t>
            </a:r>
            <a:r>
              <a:rPr lang="en-GB" sz="1700" spc="10" dirty="0">
                <a:latin typeface="Arial MT"/>
                <a:cs typeface="Arial MT"/>
              </a:rPr>
              <a:t>events propagating through receivers </a:t>
            </a:r>
            <a:r>
              <a:rPr lang="en-GB" sz="1700" spc="15" dirty="0">
                <a:latin typeface="Arial MT"/>
                <a:cs typeface="Arial MT"/>
              </a:rPr>
              <a:t>1 and 2 </a:t>
            </a:r>
            <a:r>
              <a:rPr lang="en-GB" sz="1700" spc="10" dirty="0">
                <a:latin typeface="Arial MT"/>
                <a:cs typeface="Arial MT"/>
              </a:rPr>
              <a:t>average-up coherently over the </a:t>
            </a:r>
            <a:r>
              <a:rPr lang="en-GB" sz="1700" spc="15" dirty="0">
                <a:latin typeface="Arial MT"/>
                <a:cs typeface="Arial MT"/>
              </a:rPr>
              <a:t> </a:t>
            </a:r>
            <a:r>
              <a:rPr lang="en-GB" sz="1700" spc="10" dirty="0">
                <a:latin typeface="Arial MT"/>
                <a:cs typeface="Arial MT"/>
              </a:rPr>
              <a:t>long-time</a:t>
            </a:r>
            <a:r>
              <a:rPr lang="en-GB" sz="1700" spc="-5" dirty="0">
                <a:latin typeface="Arial MT"/>
                <a:cs typeface="Arial MT"/>
              </a:rPr>
              <a:t> </a:t>
            </a:r>
            <a:r>
              <a:rPr lang="en-GB" sz="1700" spc="10" dirty="0">
                <a:latin typeface="Arial MT"/>
                <a:cs typeface="Arial MT"/>
              </a:rPr>
              <a:t>in</a:t>
            </a:r>
            <a:r>
              <a:rPr lang="en-GB" sz="1700" spc="-5" dirty="0">
                <a:latin typeface="Arial MT"/>
                <a:cs typeface="Arial MT"/>
              </a:rPr>
              <a:t> </a:t>
            </a:r>
            <a:r>
              <a:rPr lang="en-GB" sz="1700" spc="10" dirty="0">
                <a:latin typeface="Arial MT"/>
                <a:cs typeface="Arial MT"/>
              </a:rPr>
              <a:t>the</a:t>
            </a:r>
            <a:r>
              <a:rPr lang="en-GB" sz="1700" dirty="0">
                <a:latin typeface="Arial MT"/>
                <a:cs typeface="Arial MT"/>
              </a:rPr>
              <a:t> </a:t>
            </a:r>
            <a:r>
              <a:rPr lang="en-GB" sz="1700" spc="10" dirty="0">
                <a:latin typeface="Arial MT"/>
                <a:cs typeface="Arial MT"/>
              </a:rPr>
              <a:t>cross-correlation</a:t>
            </a:r>
            <a:r>
              <a:rPr lang="en-GB" sz="1700" spc="-5" dirty="0">
                <a:latin typeface="Arial MT"/>
                <a:cs typeface="Arial MT"/>
              </a:rPr>
              <a:t> </a:t>
            </a:r>
            <a:r>
              <a:rPr lang="en-GB" sz="1700" spc="10" dirty="0">
                <a:latin typeface="Arial MT"/>
                <a:cs typeface="Arial MT"/>
              </a:rPr>
              <a:t>function.</a:t>
            </a:r>
            <a:endParaRPr lang="en-GB" sz="1700" dirty="0">
              <a:latin typeface="Arial MT"/>
              <a:cs typeface="Arial MT"/>
            </a:endParaRPr>
          </a:p>
        </p:txBody>
      </p:sp>
      <p:sp>
        <p:nvSpPr>
          <p:cNvPr id="13" name="object 13">
            <a:extLst>
              <a:ext uri="{FF2B5EF4-FFF2-40B4-BE49-F238E27FC236}">
                <a16:creationId xmlns:a16="http://schemas.microsoft.com/office/drawing/2014/main" id="{F46BF829-52F1-76C1-5B87-0373FD0E13E1}"/>
              </a:ext>
            </a:extLst>
          </p:cNvPr>
          <p:cNvSpPr txBox="1"/>
          <p:nvPr/>
        </p:nvSpPr>
        <p:spPr>
          <a:xfrm>
            <a:off x="6669763" y="5186587"/>
            <a:ext cx="3776426" cy="1052724"/>
          </a:xfrm>
          <a:prstGeom prst="rect">
            <a:avLst/>
          </a:prstGeom>
        </p:spPr>
        <p:txBody>
          <a:bodyPr vert="horz" wrap="square" lIns="0" tIns="12065" rIns="0" bIns="0" rtlCol="0">
            <a:spAutoFit/>
          </a:bodyPr>
          <a:lstStyle/>
          <a:p>
            <a:pPr marL="12700" marR="5080">
              <a:lnSpc>
                <a:spcPct val="101400"/>
              </a:lnSpc>
              <a:spcBef>
                <a:spcPts val="95"/>
              </a:spcBef>
            </a:pPr>
            <a:r>
              <a:rPr lang="en-GB" sz="1700" spc="10" dirty="0">
                <a:cs typeface="Arial MT"/>
              </a:rPr>
              <a:t>Coherent wavefronts yield </a:t>
            </a:r>
            <a:r>
              <a:rPr lang="en-GB" sz="1700" spc="15" dirty="0">
                <a:cs typeface="Arial MT"/>
              </a:rPr>
              <a:t>an </a:t>
            </a:r>
            <a:r>
              <a:rPr lang="en-GB" sz="1700" spc="20" dirty="0">
                <a:cs typeface="Arial MT"/>
              </a:rPr>
              <a:t> </a:t>
            </a:r>
            <a:r>
              <a:rPr lang="en-GB" sz="1700" spc="10" dirty="0">
                <a:cs typeface="Arial MT"/>
              </a:rPr>
              <a:t>estimate</a:t>
            </a:r>
            <a:r>
              <a:rPr lang="en-GB" sz="1700" spc="-10" dirty="0">
                <a:cs typeface="Arial MT"/>
              </a:rPr>
              <a:t> </a:t>
            </a:r>
            <a:r>
              <a:rPr lang="en-GB" sz="1700" spc="10" dirty="0">
                <a:cs typeface="Arial MT"/>
              </a:rPr>
              <a:t>of</a:t>
            </a:r>
            <a:r>
              <a:rPr lang="en-GB" sz="1700" spc="-5" dirty="0">
                <a:cs typeface="Arial MT"/>
              </a:rPr>
              <a:t> </a:t>
            </a:r>
            <a:r>
              <a:rPr lang="en-GB" sz="1700" spc="10" dirty="0">
                <a:cs typeface="Arial MT"/>
              </a:rPr>
              <a:t>the</a:t>
            </a:r>
            <a:r>
              <a:rPr lang="en-GB" sz="1700" spc="-10" dirty="0">
                <a:cs typeface="Arial MT"/>
              </a:rPr>
              <a:t> </a:t>
            </a:r>
            <a:r>
              <a:rPr lang="en-GB" sz="1700" spc="5" dirty="0">
                <a:cs typeface="Arial MT"/>
              </a:rPr>
              <a:t>Green’s</a:t>
            </a:r>
            <a:r>
              <a:rPr lang="en-GB" sz="1700" spc="-5" dirty="0">
                <a:cs typeface="Arial MT"/>
              </a:rPr>
              <a:t> </a:t>
            </a:r>
            <a:r>
              <a:rPr lang="en-GB" sz="1700" spc="10" dirty="0">
                <a:cs typeface="Arial MT"/>
              </a:rPr>
              <a:t>function </a:t>
            </a:r>
            <a:r>
              <a:rPr lang="en-GB" sz="1700" spc="-525" dirty="0">
                <a:cs typeface="Arial MT"/>
              </a:rPr>
              <a:t> </a:t>
            </a:r>
            <a:r>
              <a:rPr lang="en-GB" sz="1700" spc="10" dirty="0">
                <a:cs typeface="Arial MT"/>
              </a:rPr>
              <a:t>between</a:t>
            </a:r>
            <a:r>
              <a:rPr lang="en-GB" sz="1700" dirty="0">
                <a:cs typeface="Arial MT"/>
              </a:rPr>
              <a:t> </a:t>
            </a:r>
            <a:r>
              <a:rPr lang="en-GB" sz="1700" dirty="0">
                <a:effectLst/>
              </a:rPr>
              <a:t>a receiver at depth 500 m in array 1 and all receivers of array</a:t>
            </a:r>
            <a:r>
              <a:rPr lang="en-GB" sz="1700" spc="5" dirty="0">
                <a:cs typeface="Arial MT"/>
              </a:rPr>
              <a:t> 2.</a:t>
            </a:r>
            <a:endParaRPr lang="en-GB" sz="1700" dirty="0">
              <a:cs typeface="Arial MT"/>
            </a:endParaRPr>
          </a:p>
        </p:txBody>
      </p:sp>
      <p:sp>
        <p:nvSpPr>
          <p:cNvPr id="14" name="object 14">
            <a:extLst>
              <a:ext uri="{FF2B5EF4-FFF2-40B4-BE49-F238E27FC236}">
                <a16:creationId xmlns:a16="http://schemas.microsoft.com/office/drawing/2014/main" id="{767B3D27-8E92-88B9-685D-9F23895C1584}"/>
              </a:ext>
            </a:extLst>
          </p:cNvPr>
          <p:cNvSpPr txBox="1"/>
          <p:nvPr/>
        </p:nvSpPr>
        <p:spPr>
          <a:xfrm>
            <a:off x="6443656" y="1447984"/>
            <a:ext cx="3822065" cy="640560"/>
          </a:xfrm>
          <a:prstGeom prst="rect">
            <a:avLst/>
          </a:prstGeom>
        </p:spPr>
        <p:txBody>
          <a:bodyPr vert="horz" wrap="square" lIns="0" tIns="17145" rIns="0" bIns="0" rtlCol="0">
            <a:spAutoFit/>
          </a:bodyPr>
          <a:lstStyle/>
          <a:p>
            <a:pPr marR="5080" algn="r">
              <a:lnSpc>
                <a:spcPct val="100000"/>
              </a:lnSpc>
              <a:spcBef>
                <a:spcPts val="135"/>
              </a:spcBef>
            </a:pPr>
            <a:r>
              <a:rPr sz="1350" b="1" spc="-5" dirty="0">
                <a:latin typeface="Arial"/>
                <a:cs typeface="Arial"/>
              </a:rPr>
              <a:t>NPAL</a:t>
            </a:r>
            <a:r>
              <a:rPr sz="1350" b="1" spc="-60" dirty="0">
                <a:latin typeface="Arial"/>
                <a:cs typeface="Arial"/>
              </a:rPr>
              <a:t> </a:t>
            </a:r>
            <a:r>
              <a:rPr sz="1350" b="1" spc="15" dirty="0">
                <a:latin typeface="Arial"/>
                <a:cs typeface="Arial"/>
              </a:rPr>
              <a:t>data</a:t>
            </a:r>
            <a:endParaRPr sz="1350" dirty="0">
              <a:latin typeface="Arial"/>
              <a:cs typeface="Arial"/>
            </a:endParaRPr>
          </a:p>
          <a:p>
            <a:pPr marL="12700">
              <a:lnSpc>
                <a:spcPct val="100000"/>
              </a:lnSpc>
              <a:spcBef>
                <a:spcPts val="1230"/>
              </a:spcBef>
            </a:pPr>
            <a:r>
              <a:rPr sz="1700" spc="15" dirty="0">
                <a:latin typeface="Arial MT"/>
                <a:cs typeface="Arial MT"/>
              </a:rPr>
              <a:t>Experimental</a:t>
            </a:r>
            <a:r>
              <a:rPr sz="1700" spc="-5" dirty="0">
                <a:latin typeface="Arial MT"/>
                <a:cs typeface="Arial MT"/>
              </a:rPr>
              <a:t> </a:t>
            </a:r>
            <a:r>
              <a:rPr sz="1700" spc="10" dirty="0">
                <a:latin typeface="Arial MT"/>
                <a:cs typeface="Arial MT"/>
              </a:rPr>
              <a:t>results</a:t>
            </a:r>
            <a:r>
              <a:rPr sz="1700" spc="-5" dirty="0">
                <a:latin typeface="Arial MT"/>
                <a:cs typeface="Arial MT"/>
              </a:rPr>
              <a:t> </a:t>
            </a:r>
            <a:r>
              <a:rPr sz="1700" spc="15" dirty="0">
                <a:latin typeface="Arial MT"/>
                <a:cs typeface="Arial MT"/>
              </a:rPr>
              <a:t>(70</a:t>
            </a:r>
            <a:r>
              <a:rPr sz="1700" spc="-5" dirty="0">
                <a:latin typeface="Arial MT"/>
                <a:cs typeface="Arial MT"/>
              </a:rPr>
              <a:t> </a:t>
            </a:r>
            <a:r>
              <a:rPr sz="1700" spc="15" dirty="0">
                <a:latin typeface="Arial MT"/>
                <a:cs typeface="Arial MT"/>
              </a:rPr>
              <a:t>–</a:t>
            </a:r>
            <a:r>
              <a:rPr sz="1700" dirty="0">
                <a:latin typeface="Arial MT"/>
                <a:cs typeface="Arial MT"/>
              </a:rPr>
              <a:t> </a:t>
            </a:r>
            <a:r>
              <a:rPr sz="1700" spc="15" dirty="0">
                <a:latin typeface="Arial MT"/>
                <a:cs typeface="Arial MT"/>
              </a:rPr>
              <a:t>130</a:t>
            </a:r>
            <a:r>
              <a:rPr sz="1700" spc="-5" dirty="0">
                <a:latin typeface="Arial MT"/>
                <a:cs typeface="Arial MT"/>
              </a:rPr>
              <a:t> </a:t>
            </a:r>
            <a:r>
              <a:rPr sz="1700" spc="15" dirty="0">
                <a:latin typeface="Arial MT"/>
                <a:cs typeface="Arial MT"/>
              </a:rPr>
              <a:t>Hz)</a:t>
            </a:r>
            <a:endParaRPr sz="1700" dirty="0">
              <a:latin typeface="Arial MT"/>
              <a:cs typeface="Arial MT"/>
            </a:endParaRPr>
          </a:p>
        </p:txBody>
      </p:sp>
    </p:spTree>
    <p:extLst>
      <p:ext uri="{BB962C8B-B14F-4D97-AF65-F5344CB8AC3E}">
        <p14:creationId xmlns:p14="http://schemas.microsoft.com/office/powerpoint/2010/main" val="4130011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AD6C14A1-6A28-24A9-498B-B16B0954C3CC}"/>
              </a:ext>
            </a:extLst>
          </p:cNvPr>
          <p:cNvSpPr>
            <a:spLocks noGrp="1"/>
          </p:cNvSpPr>
          <p:nvPr>
            <p:ph type="title"/>
          </p:nvPr>
        </p:nvSpPr>
        <p:spPr>
          <a:xfrm>
            <a:off x="2611808" y="808056"/>
            <a:ext cx="7958331" cy="1077229"/>
          </a:xfrm>
        </p:spPr>
        <p:txBody>
          <a:bodyPr/>
          <a:lstStyle/>
          <a:p>
            <a:r>
              <a:rPr lang="en-US" dirty="0"/>
              <a:t>Inverse source problem</a:t>
            </a:r>
          </a:p>
        </p:txBody>
      </p:sp>
      <mc:AlternateContent xmlns:mc="http://schemas.openxmlformats.org/markup-compatibility/2006" xmlns:a14="http://schemas.microsoft.com/office/drawing/2010/main">
        <mc:Choice Requires="a14">
          <p:sp>
            <p:nvSpPr>
              <p:cNvPr id="9" name="Espace réservé du contenu 2">
                <a:extLst>
                  <a:ext uri="{FF2B5EF4-FFF2-40B4-BE49-F238E27FC236}">
                    <a16:creationId xmlns:a16="http://schemas.microsoft.com/office/drawing/2014/main" id="{CC093D69-3AF6-0BB4-3988-A1554C2E768A}"/>
                  </a:ext>
                </a:extLst>
              </p:cNvPr>
              <p:cNvSpPr>
                <a:spLocks noGrp="1"/>
              </p:cNvSpPr>
              <p:nvPr>
                <p:ph idx="1"/>
              </p:nvPr>
            </p:nvSpPr>
            <p:spPr>
              <a:xfrm>
                <a:off x="2611808" y="1650124"/>
                <a:ext cx="7958330" cy="4399820"/>
              </a:xfrm>
            </p:spPr>
            <p:txBody>
              <a:bodyPr>
                <a:normAutofit/>
              </a:bodyPr>
              <a:lstStyle/>
              <a:p>
                <a:pPr marL="0" indent="0">
                  <a:spcBef>
                    <a:spcPts val="400"/>
                  </a:spcBef>
                  <a:buNone/>
                </a:pPr>
                <a:r>
                  <a:rPr lang="en-US" b="1" dirty="0">
                    <a:solidFill>
                      <a:srgbClr val="FFFF00"/>
                    </a:solidFill>
                  </a:rPr>
                  <a:t>If neither </a:t>
                </a:r>
                <a14:m>
                  <m:oMath xmlns:m="http://schemas.openxmlformats.org/officeDocument/2006/math">
                    <m:r>
                      <a:rPr lang="en-US" b="1" i="1">
                        <a:solidFill>
                          <a:srgbClr val="FFFF00"/>
                        </a:solidFill>
                        <a:latin typeface="Cambria Math" panose="02040503050406030204" pitchFamily="18" charset="0"/>
                      </a:rPr>
                      <m:t>𝑮</m:t>
                    </m:r>
                  </m:oMath>
                </a14:m>
                <a:r>
                  <a:rPr lang="en-US" b="1" dirty="0">
                    <a:solidFill>
                      <a:srgbClr val="FFFF00"/>
                    </a:solidFill>
                  </a:rPr>
                  <a:t> nor </a:t>
                </a:r>
                <a14:m>
                  <m:oMath xmlns:m="http://schemas.openxmlformats.org/officeDocument/2006/math">
                    <m:r>
                      <a:rPr lang="fr-FR" b="1" i="1" smtClean="0">
                        <a:solidFill>
                          <a:srgbClr val="FFFF00"/>
                        </a:solidFill>
                        <a:latin typeface="Cambria Math" panose="02040503050406030204" pitchFamily="18" charset="0"/>
                      </a:rPr>
                      <m:t>𝒔</m:t>
                    </m:r>
                  </m:oMath>
                </a14:m>
                <a:r>
                  <a:rPr lang="en-US" b="1" dirty="0">
                    <a:solidFill>
                      <a:srgbClr val="FFFF00"/>
                    </a:solidFill>
                  </a:rPr>
                  <a:t> are known </a:t>
                </a:r>
              </a:p>
              <a:p>
                <a:pPr marL="0" indent="0">
                  <a:spcBef>
                    <a:spcPts val="400"/>
                  </a:spcBef>
                  <a:spcAft>
                    <a:spcPts val="0"/>
                  </a:spcAft>
                  <a:buNone/>
                </a:pPr>
                <a:r>
                  <a:rPr lang="en-US" sz="1800" dirty="0"/>
                  <a:t>The idea here is to take benefit from the noisy underwater environment, by considering noise as a superposition of waves from randomly distributed and uncorrelated sources, to “learn” the medium, </a:t>
                </a:r>
                <a:r>
                  <a:rPr lang="en-US" sz="1800" i="1" dirty="0"/>
                  <a:t>i.e. </a:t>
                </a:r>
                <a:r>
                  <a:rPr lang="en-US" sz="1800" dirty="0"/>
                  <a:t>build an approximate </a:t>
                </a:r>
                <a14:m>
                  <m:oMath xmlns:m="http://schemas.openxmlformats.org/officeDocument/2006/math">
                    <m:r>
                      <a:rPr lang="fr-FR" sz="1800" i="1">
                        <a:latin typeface="Cambria Math" panose="02040503050406030204" pitchFamily="18" charset="0"/>
                      </a:rPr>
                      <m:t>𝐺</m:t>
                    </m:r>
                  </m:oMath>
                </a14:m>
                <a:r>
                  <a:rPr lang="en-US" sz="1800" dirty="0"/>
                  <a:t>.</a:t>
                </a:r>
              </a:p>
              <a:p>
                <a:pPr marL="0" indent="0">
                  <a:spcBef>
                    <a:spcPts val="400"/>
                  </a:spcBef>
                  <a:spcAft>
                    <a:spcPts val="0"/>
                  </a:spcAft>
                  <a:buNone/>
                </a:pPr>
                <a:r>
                  <a:rPr lang="en-US" sz="1800" dirty="0"/>
                  <a:t>Let us consider two noise sources located at </a:t>
                </a:r>
                <a14:m>
                  <m:oMath xmlns:m="http://schemas.openxmlformats.org/officeDocument/2006/math">
                    <m:sSub>
                      <m:sSubPr>
                        <m:ctrlPr>
                          <a:rPr lang="en-US" sz="1800" i="1" smtClean="0">
                            <a:latin typeface="Cambria Math" panose="02040503050406030204" pitchFamily="18" charset="0"/>
                          </a:rPr>
                        </m:ctrlPr>
                      </m:sSubPr>
                      <m:e>
                        <m:r>
                          <a:rPr lang="fr-FR" sz="1800" b="1" i="0" smtClean="0">
                            <a:latin typeface="Cambria Math" panose="02040503050406030204" pitchFamily="18" charset="0"/>
                          </a:rPr>
                          <m:t>𝐫</m:t>
                        </m:r>
                      </m:e>
                      <m:sub>
                        <m:r>
                          <a:rPr lang="fr-FR" sz="1800" b="0" i="1" smtClean="0">
                            <a:latin typeface="Cambria Math" panose="02040503050406030204" pitchFamily="18" charset="0"/>
                          </a:rPr>
                          <m:t>𝑖</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fr-FR" sz="1800" b="1" i="0">
                            <a:latin typeface="Cambria Math" panose="02040503050406030204" pitchFamily="18" charset="0"/>
                          </a:rPr>
                          <m:t>𝐫</m:t>
                        </m:r>
                      </m:e>
                      <m:sub>
                        <m:r>
                          <a:rPr lang="fr-FR" sz="1800" b="0" i="1" smtClean="0">
                            <a:latin typeface="Cambria Math" panose="02040503050406030204" pitchFamily="18" charset="0"/>
                          </a:rPr>
                          <m:t>𝑗</m:t>
                        </m:r>
                      </m:sub>
                    </m:sSub>
                  </m:oMath>
                </a14:m>
                <a:r>
                  <a:rPr lang="en-US" sz="1800" dirty="0"/>
                  <a:t> and let us correlate the signals received at </a:t>
                </a:r>
                <a14:m>
                  <m:oMath xmlns:m="http://schemas.openxmlformats.org/officeDocument/2006/math">
                    <m:r>
                      <a:rPr lang="fr-FR" sz="1800" b="1" i="0">
                        <a:latin typeface="Cambria Math" panose="02040503050406030204" pitchFamily="18" charset="0"/>
                      </a:rPr>
                      <m:t>𝐫</m:t>
                    </m:r>
                    <m:r>
                      <a:rPr lang="fr-FR" sz="1800" b="1" i="1">
                        <a:latin typeface="Cambria Math" panose="02040503050406030204" pitchFamily="18" charset="0"/>
                      </a:rPr>
                      <m:t> </m:t>
                    </m:r>
                  </m:oMath>
                </a14:m>
                <a:r>
                  <a:rPr lang="en-US" sz="1800" dirty="0"/>
                  <a:t>and </a:t>
                </a:r>
                <a14:m>
                  <m:oMath xmlns:m="http://schemas.openxmlformats.org/officeDocument/2006/math">
                    <m:r>
                      <a:rPr lang="fr-FR" sz="1800" b="1" i="0">
                        <a:latin typeface="Cambria Math" panose="02040503050406030204" pitchFamily="18" charset="0"/>
                      </a:rPr>
                      <m:t>𝐫</m:t>
                    </m:r>
                    <m:r>
                      <a:rPr lang="fr-FR" sz="1800" b="1" i="1" smtClean="0">
                        <a:latin typeface="Cambria Math" panose="02040503050406030204" pitchFamily="18" charset="0"/>
                      </a:rPr>
                      <m:t>′</m:t>
                    </m:r>
                  </m:oMath>
                </a14:m>
                <a:endParaRPr lang="en-US" sz="1800" dirty="0"/>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rPr>
                        <m:t>𝐶</m:t>
                      </m:r>
                      <m:d>
                        <m:dPr>
                          <m:ctrlPr>
                            <a:rPr lang="fr-FR" sz="1800" b="0" i="1" smtClean="0">
                              <a:latin typeface="Cambria Math" panose="02040503050406030204" pitchFamily="18" charset="0"/>
                            </a:rPr>
                          </m:ctrlPr>
                        </m:dPr>
                        <m:e>
                          <m:r>
                            <a:rPr lang="fr-FR" sz="1800" b="1" i="0">
                              <a:latin typeface="Cambria Math" panose="02040503050406030204" pitchFamily="18" charset="0"/>
                            </a:rPr>
                            <m:t>𝐫</m:t>
                          </m:r>
                          <m:r>
                            <a:rPr lang="fr-FR" sz="1800" b="1" i="0">
                              <a:latin typeface="Cambria Math" panose="02040503050406030204" pitchFamily="18" charset="0"/>
                            </a:rPr>
                            <m:t> ,</m:t>
                          </m:r>
                          <m:sSup>
                            <m:sSupPr>
                              <m:ctrlPr>
                                <a:rPr lang="fr-FR" sz="1800" b="1" i="1">
                                  <a:latin typeface="Cambria Math" panose="02040503050406030204" pitchFamily="18" charset="0"/>
                                </a:rPr>
                              </m:ctrlPr>
                            </m:sSupPr>
                            <m:e>
                              <m:r>
                                <a:rPr lang="fr-FR" sz="1800" b="1" i="0">
                                  <a:latin typeface="Cambria Math" panose="02040503050406030204" pitchFamily="18" charset="0"/>
                                </a:rPr>
                                <m:t>𝐫</m:t>
                              </m:r>
                            </m:e>
                            <m:sup>
                              <m:r>
                                <a:rPr lang="fr-FR" sz="1800" b="1" i="0">
                                  <a:latin typeface="Cambria Math" panose="02040503050406030204" pitchFamily="18" charset="0"/>
                                </a:rPr>
                                <m:t>′</m:t>
                              </m:r>
                            </m:sup>
                          </m:sSup>
                          <m:r>
                            <a:rPr lang="fr-FR" sz="1800" b="0" i="1" smtClean="0">
                              <a:latin typeface="Cambria Math" panose="02040503050406030204" pitchFamily="18" charset="0"/>
                            </a:rPr>
                            <m:t>,</m:t>
                          </m:r>
                          <m:r>
                            <a:rPr lang="fr-FR" sz="1800" b="0" i="1" smtClean="0">
                              <a:latin typeface="Cambria Math" panose="02040503050406030204" pitchFamily="18" charset="0"/>
                            </a:rPr>
                            <m:t>𝑡</m:t>
                          </m:r>
                        </m:e>
                      </m:d>
                      <m:r>
                        <a:rPr lang="fr-FR" sz="1800" b="1" i="1" smtClean="0">
                          <a:latin typeface="Cambria Math" panose="02040503050406030204" pitchFamily="18" charset="0"/>
                        </a:rPr>
                        <m:t>=</m:t>
                      </m:r>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𝐶</m:t>
                          </m:r>
                        </m:e>
                        <m:sub>
                          <m:r>
                            <a:rPr lang="fr-FR" sz="1800" b="0" i="1" smtClean="0">
                              <a:latin typeface="Cambria Math" panose="02040503050406030204" pitchFamily="18" charset="0"/>
                            </a:rPr>
                            <m:t>𝑖𝑖</m:t>
                          </m:r>
                        </m:sub>
                      </m:sSub>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𝑖</m:t>
                          </m:r>
                          <m:r>
                            <a:rPr lang="fr-FR" sz="1800" b="0" i="1" smtClean="0">
                              <a:latin typeface="Cambria Math" panose="02040503050406030204" pitchFamily="18" charset="0"/>
                            </a:rPr>
                            <m:t>𝑗</m:t>
                          </m:r>
                        </m:sub>
                      </m:sSub>
                      <m:r>
                        <a:rPr lang="fr-FR" sz="1800" b="0" i="0"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b="0" i="1" smtClean="0">
                              <a:latin typeface="Cambria Math" panose="02040503050406030204" pitchFamily="18" charset="0"/>
                            </a:rPr>
                            <m:t>𝑗</m:t>
                          </m:r>
                          <m:r>
                            <a:rPr lang="fr-FR" sz="1800" i="1">
                              <a:latin typeface="Cambria Math" panose="02040503050406030204" pitchFamily="18" charset="0"/>
                            </a:rPr>
                            <m:t>𝑖</m:t>
                          </m:r>
                        </m:sub>
                      </m:sSub>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b="0" i="1" smtClean="0">
                              <a:latin typeface="Cambria Math" panose="02040503050406030204" pitchFamily="18" charset="0"/>
                            </a:rPr>
                            <m:t>𝑗𝑗</m:t>
                          </m:r>
                        </m:sub>
                      </m:sSub>
                    </m:oMath>
                  </m:oMathPara>
                </a14:m>
                <a:endParaRPr lang="en-US" sz="1800" dirty="0"/>
              </a:p>
              <a:p>
                <a:pPr marL="0" indent="0">
                  <a:spcBef>
                    <a:spcPts val="400"/>
                  </a:spcBef>
                  <a:spcAft>
                    <a:spcPts val="0"/>
                  </a:spcAft>
                  <a:buNone/>
                </a:pPr>
                <a:r>
                  <a:rPr lang="en-US" sz="1800" dirty="0"/>
                  <a:t>with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𝑖𝑖</m:t>
                        </m:r>
                      </m:sub>
                    </m:sSub>
                    <m:r>
                      <a:rPr lang="fr-FR" sz="1800" b="0" i="1" smtClean="0">
                        <a:latin typeface="Cambria Math" panose="02040503050406030204" pitchFamily="18" charset="0"/>
                      </a:rPr>
                      <m:t>=</m:t>
                    </m:r>
                    <m:sSub>
                      <m:sSubPr>
                        <m:ctrlPr>
                          <a:rPr lang="fr-FR" sz="1800" i="1">
                            <a:latin typeface="Cambria Math" panose="02040503050406030204" pitchFamily="18" charset="0"/>
                          </a:rPr>
                        </m:ctrlPr>
                      </m:sSubPr>
                      <m:e>
                        <m:r>
                          <a:rPr lang="fr-FR" sz="1800" b="0" i="1" smtClean="0">
                            <a:latin typeface="Cambria Math" panose="02040503050406030204" pitchFamily="18" charset="0"/>
                          </a:rPr>
                          <m:t>𝑁</m:t>
                        </m:r>
                      </m:e>
                      <m:sub>
                        <m:r>
                          <a:rPr lang="fr-FR" sz="1800" i="1">
                            <a:latin typeface="Cambria Math" panose="02040503050406030204" pitchFamily="18" charset="0"/>
                          </a:rPr>
                          <m:t>𝑖</m:t>
                        </m:r>
                      </m:sub>
                    </m:sSub>
                    <m:r>
                      <a:rPr lang="fr-FR" sz="1800" b="0" i="1" smtClean="0">
                        <a:latin typeface="Cambria Math" panose="02040503050406030204" pitchFamily="18" charset="0"/>
                      </a:rPr>
                      <m:t>𝐺</m:t>
                    </m:r>
                    <m:d>
                      <m:dPr>
                        <m:ctrlPr>
                          <a:rPr lang="fr-FR" sz="1800" b="0" i="1" smtClean="0">
                            <a:latin typeface="Cambria Math" panose="02040503050406030204" pitchFamily="18" charset="0"/>
                          </a:rPr>
                        </m:ctrlPr>
                      </m:dPr>
                      <m:e>
                        <m:r>
                          <a:rPr lang="fr-FR" sz="1800" b="1" i="0">
                            <a:latin typeface="Cambria Math" panose="02040503050406030204" pitchFamily="18" charset="0"/>
                          </a:rPr>
                          <m:t>𝐫</m:t>
                        </m:r>
                        <m:r>
                          <a:rPr lang="fr-FR" sz="1800" b="0" i="1" smtClean="0">
                            <a:latin typeface="Cambria Math" panose="02040503050406030204" pitchFamily="18" charset="0"/>
                          </a:rPr>
                          <m:t>,</m:t>
                        </m:r>
                        <m:sSub>
                          <m:sSubPr>
                            <m:ctrlPr>
                              <a:rPr lang="en-US" sz="1800" i="1">
                                <a:latin typeface="Cambria Math" panose="02040503050406030204" pitchFamily="18" charset="0"/>
                              </a:rPr>
                            </m:ctrlPr>
                          </m:sSubPr>
                          <m:e>
                            <m:r>
                              <a:rPr lang="fr-FR" sz="1800" b="1" i="0">
                                <a:latin typeface="Cambria Math" panose="02040503050406030204" pitchFamily="18" charset="0"/>
                              </a:rPr>
                              <m:t>𝐫</m:t>
                            </m:r>
                          </m:e>
                          <m:sub>
                            <m:r>
                              <a:rPr lang="fr-FR" sz="1800" i="1">
                                <a:latin typeface="Cambria Math" panose="02040503050406030204" pitchFamily="18" charset="0"/>
                              </a:rPr>
                              <m:t>𝑖</m:t>
                            </m:r>
                          </m:sub>
                        </m:sSub>
                        <m:r>
                          <a:rPr lang="fr-FR" sz="1800" b="0" i="1" smtClean="0">
                            <a:latin typeface="Cambria Math" panose="02040503050406030204" pitchFamily="18" charset="0"/>
                          </a:rPr>
                          <m:t>,</m:t>
                        </m:r>
                        <m:r>
                          <a:rPr lang="fr-FR" sz="1800" b="0" i="1" smtClean="0">
                            <a:latin typeface="Cambria Math" panose="02040503050406030204" pitchFamily="18" charset="0"/>
                          </a:rPr>
                          <m:t>𝑡</m:t>
                        </m:r>
                      </m:e>
                    </m:d>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m:t>
                        </m:r>
                      </m:e>
                      <m:sub>
                        <m:r>
                          <a:rPr lang="fr-FR" sz="1800" b="0" i="1" smtClean="0">
                            <a:latin typeface="Cambria Math" panose="02040503050406030204" pitchFamily="18" charset="0"/>
                          </a:rPr>
                          <m:t>𝑡</m:t>
                        </m:r>
                      </m:sub>
                    </m:sSub>
                    <m:r>
                      <a:rPr lang="fr-FR" sz="1800" b="0" i="1" smtClean="0">
                        <a:latin typeface="Cambria Math" panose="02040503050406030204" pitchFamily="18" charset="0"/>
                      </a:rPr>
                      <m:t>𝐺</m:t>
                    </m:r>
                    <m:r>
                      <a:rPr lang="fr-FR" sz="1800" b="0" i="1" smtClean="0">
                        <a:latin typeface="Cambria Math" panose="02040503050406030204" pitchFamily="18" charset="0"/>
                      </a:rPr>
                      <m:t>(</m:t>
                    </m:r>
                    <m:sSub>
                      <m:sSubPr>
                        <m:ctrlPr>
                          <a:rPr lang="en-US" sz="1800" i="1">
                            <a:latin typeface="Cambria Math" panose="02040503050406030204" pitchFamily="18" charset="0"/>
                          </a:rPr>
                        </m:ctrlPr>
                      </m:sSubPr>
                      <m:e>
                        <m:sSup>
                          <m:sSupPr>
                            <m:ctrlPr>
                              <a:rPr lang="fr-FR" sz="1800" b="1" i="1" smtClean="0">
                                <a:latin typeface="Cambria Math" panose="02040503050406030204" pitchFamily="18" charset="0"/>
                              </a:rPr>
                            </m:ctrlPr>
                          </m:sSupPr>
                          <m:e>
                            <m:r>
                              <a:rPr lang="fr-FR" sz="1800" b="1" i="0">
                                <a:latin typeface="Cambria Math" panose="02040503050406030204" pitchFamily="18" charset="0"/>
                              </a:rPr>
                              <m:t>𝐫</m:t>
                            </m:r>
                          </m:e>
                          <m:sup>
                            <m:r>
                              <a:rPr lang="fr-FR" sz="1800" b="1" i="0" smtClean="0">
                                <a:latin typeface="Cambria Math" panose="02040503050406030204" pitchFamily="18" charset="0"/>
                              </a:rPr>
                              <m:t>′</m:t>
                            </m:r>
                          </m:sup>
                        </m:sSup>
                        <m:r>
                          <a:rPr lang="fr-FR" sz="1800" b="1" i="0" smtClean="0">
                            <a:latin typeface="Cambria Math" panose="02040503050406030204" pitchFamily="18" charset="0"/>
                          </a:rPr>
                          <m:t>,</m:t>
                        </m:r>
                        <m:r>
                          <a:rPr lang="fr-FR" sz="1800" b="1" i="0">
                            <a:latin typeface="Cambria Math" panose="02040503050406030204" pitchFamily="18" charset="0"/>
                          </a:rPr>
                          <m:t>𝐫</m:t>
                        </m:r>
                      </m:e>
                      <m:sub>
                        <m:r>
                          <a:rPr lang="fr-FR" sz="1800" i="1">
                            <a:latin typeface="Cambria Math" panose="02040503050406030204" pitchFamily="18" charset="0"/>
                          </a:rPr>
                          <m:t>𝑖</m:t>
                        </m:r>
                      </m:sub>
                    </m:sSub>
                    <m:r>
                      <a:rPr lang="fr-FR" sz="1800" b="0" i="1" smtClean="0">
                        <a:latin typeface="Cambria Math" panose="02040503050406030204" pitchFamily="18" charset="0"/>
                      </a:rPr>
                      <m:t>,−</m:t>
                    </m:r>
                    <m:r>
                      <a:rPr lang="fr-FR" sz="1800" b="0" i="1" smtClean="0">
                        <a:latin typeface="Cambria Math" panose="02040503050406030204" pitchFamily="18" charset="0"/>
                      </a:rPr>
                      <m:t>𝑡</m:t>
                    </m:r>
                    <m:r>
                      <a:rPr lang="fr-FR" sz="1800" b="0" i="1" smtClean="0">
                        <a:latin typeface="Cambria Math" panose="02040503050406030204" pitchFamily="18" charset="0"/>
                      </a:rPr>
                      <m:t>)</m:t>
                    </m:r>
                  </m:oMath>
                </a14:m>
                <a:r>
                  <a:rPr lang="en-US" sz="1800" dirty="0"/>
                  <a:t> where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𝑁</m:t>
                        </m:r>
                      </m:e>
                      <m:sub>
                        <m:r>
                          <a:rPr lang="fr-FR" sz="1800" i="1">
                            <a:latin typeface="Cambria Math" panose="02040503050406030204" pitchFamily="18" charset="0"/>
                          </a:rPr>
                          <m:t>𝑖</m:t>
                        </m:r>
                      </m:sub>
                    </m:sSub>
                  </m:oMath>
                </a14:m>
                <a:r>
                  <a:rPr lang="en-US" sz="1800" dirty="0"/>
                  <a:t> is noise energy of source </a:t>
                </a:r>
                <a14:m>
                  <m:oMath xmlns:m="http://schemas.openxmlformats.org/officeDocument/2006/math">
                    <m:r>
                      <a:rPr lang="fr-FR" sz="1800" b="0" i="1" smtClean="0">
                        <a:latin typeface="Cambria Math" panose="02040503050406030204" pitchFamily="18" charset="0"/>
                      </a:rPr>
                      <m:t>𝑖</m:t>
                    </m:r>
                  </m:oMath>
                </a14:m>
                <a:endParaRPr lang="en-US" sz="1800" dirty="0"/>
              </a:p>
              <a:p>
                <a:pPr marL="0" indent="0">
                  <a:spcBef>
                    <a:spcPts val="400"/>
                  </a:spcBef>
                  <a:spcAft>
                    <a:spcPts val="0"/>
                  </a:spcAft>
                  <a:buNone/>
                </a:pPr>
                <a:r>
                  <a:rPr lang="en-US" sz="1800" dirty="0"/>
                  <a:t>and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𝑖</m:t>
                        </m:r>
                        <m:r>
                          <a:rPr lang="fr-FR" sz="1800" b="0" i="1" smtClean="0">
                            <a:latin typeface="Cambria Math" panose="02040503050406030204" pitchFamily="18" charset="0"/>
                          </a:rPr>
                          <m:t>𝑗</m:t>
                        </m:r>
                      </m:sub>
                    </m:sSub>
                    <m:r>
                      <a:rPr lang="fr-FR" sz="1800" i="1">
                        <a:latin typeface="Cambria Math" panose="02040503050406030204" pitchFamily="18" charset="0"/>
                      </a:rPr>
                      <m:t>=</m:t>
                    </m:r>
                    <m:r>
                      <a:rPr lang="fr-FR" sz="1800" b="0" i="1" smtClean="0">
                        <a:latin typeface="Cambria Math" panose="02040503050406030204" pitchFamily="18" charset="0"/>
                      </a:rPr>
                      <m:t>0</m:t>
                    </m:r>
                  </m:oMath>
                </a14:m>
                <a:r>
                  <a:rPr lang="en-US" sz="1800" dirty="0"/>
                  <a:t> because the noise sources are uncorrelated.</a:t>
                </a:r>
              </a:p>
              <a:p>
                <a:pPr marL="0" indent="0">
                  <a:spcBef>
                    <a:spcPts val="400"/>
                  </a:spcBef>
                  <a:spcAft>
                    <a:spcPts val="0"/>
                  </a:spcAft>
                  <a:buNone/>
                </a:pP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i="1">
                            <a:latin typeface="Cambria Math" panose="02040503050406030204" pitchFamily="18" charset="0"/>
                          </a:rPr>
                          <m:t>𝑖𝑖</m:t>
                        </m:r>
                      </m:sub>
                    </m:sSub>
                  </m:oMath>
                </a14:m>
                <a:r>
                  <a:rPr lang="en-US" sz="1800" dirty="0"/>
                  <a:t> is nothing but the amplitude of the ”noise wave” transmitted from </a:t>
                </a:r>
                <a14:m>
                  <m:oMath xmlns:m="http://schemas.openxmlformats.org/officeDocument/2006/math">
                    <m:r>
                      <a:rPr lang="fr-FR" sz="1800" b="1" i="0">
                        <a:latin typeface="Cambria Math" panose="02040503050406030204" pitchFamily="18" charset="0"/>
                      </a:rPr>
                      <m:t>𝐫</m:t>
                    </m:r>
                  </m:oMath>
                </a14:m>
                <a:r>
                  <a:rPr lang="en-US" sz="1800" dirty="0"/>
                  <a:t> to </a:t>
                </a:r>
                <a14:m>
                  <m:oMath xmlns:m="http://schemas.openxmlformats.org/officeDocument/2006/math">
                    <m:sSub>
                      <m:sSubPr>
                        <m:ctrlPr>
                          <a:rPr lang="en-US" sz="1800" i="1">
                            <a:latin typeface="Cambria Math" panose="02040503050406030204" pitchFamily="18" charset="0"/>
                          </a:rPr>
                        </m:ctrlPr>
                      </m:sSubPr>
                      <m:e>
                        <m:r>
                          <a:rPr lang="fr-FR" sz="1800" b="1" i="0">
                            <a:latin typeface="Cambria Math" panose="02040503050406030204" pitchFamily="18" charset="0"/>
                          </a:rPr>
                          <m:t>𝐫</m:t>
                        </m:r>
                      </m:e>
                      <m:sub>
                        <m:r>
                          <a:rPr lang="fr-FR" sz="1800" i="1">
                            <a:latin typeface="Cambria Math" panose="02040503050406030204" pitchFamily="18" charset="0"/>
                          </a:rPr>
                          <m:t>𝑖</m:t>
                        </m:r>
                      </m:sub>
                    </m:sSub>
                    <m:r>
                      <a:rPr lang="fr-FR" sz="1800" i="1">
                        <a:latin typeface="Cambria Math" panose="02040503050406030204" pitchFamily="18" charset="0"/>
                      </a:rPr>
                      <m:t> </m:t>
                    </m:r>
                  </m:oMath>
                </a14:m>
                <a:r>
                  <a:rPr lang="en-US" sz="1800" dirty="0"/>
                  <a:t>and backpropagated to </a:t>
                </a:r>
                <a14:m>
                  <m:oMath xmlns:m="http://schemas.openxmlformats.org/officeDocument/2006/math">
                    <m:sSup>
                      <m:sSupPr>
                        <m:ctrlPr>
                          <a:rPr lang="fr-FR" sz="1800" b="1" i="1">
                            <a:latin typeface="Cambria Math" panose="02040503050406030204" pitchFamily="18" charset="0"/>
                          </a:rPr>
                        </m:ctrlPr>
                      </m:sSupPr>
                      <m:e>
                        <m:r>
                          <a:rPr lang="fr-FR" sz="1800" b="1" i="0">
                            <a:latin typeface="Cambria Math" panose="02040503050406030204" pitchFamily="18" charset="0"/>
                          </a:rPr>
                          <m:t>𝐫</m:t>
                        </m:r>
                      </m:e>
                      <m:sup>
                        <m:r>
                          <a:rPr lang="fr-FR" sz="1800" b="1" i="0">
                            <a:latin typeface="Cambria Math" panose="02040503050406030204" pitchFamily="18" charset="0"/>
                          </a:rPr>
                          <m:t>′</m:t>
                        </m:r>
                      </m:sup>
                    </m:sSup>
                  </m:oMath>
                </a14:m>
                <a:r>
                  <a:rPr lang="en-US" sz="1800" dirty="0"/>
                  <a:t>. The same for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𝐶</m:t>
                        </m:r>
                      </m:e>
                      <m:sub>
                        <m:r>
                          <a:rPr lang="fr-FR" sz="1800" b="0" i="1" smtClean="0">
                            <a:latin typeface="Cambria Math" panose="02040503050406030204" pitchFamily="18" charset="0"/>
                          </a:rPr>
                          <m:t>𝑗𝑗</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fr-FR" sz="1800" b="1" i="0">
                            <a:latin typeface="Cambria Math" panose="02040503050406030204" pitchFamily="18" charset="0"/>
                          </a:rPr>
                          <m:t>𝐫</m:t>
                        </m:r>
                      </m:e>
                      <m:sub>
                        <m:r>
                          <a:rPr lang="fr-FR" sz="1800" b="0" i="1" smtClean="0">
                            <a:latin typeface="Cambria Math" panose="02040503050406030204" pitchFamily="18" charset="0"/>
                          </a:rPr>
                          <m:t>𝑗</m:t>
                        </m:r>
                      </m:sub>
                    </m:sSub>
                  </m:oMath>
                </a14:m>
                <a:r>
                  <a:rPr lang="en-US" sz="1800" dirty="0"/>
                  <a:t>.</a:t>
                </a:r>
              </a:p>
            </p:txBody>
          </p:sp>
        </mc:Choice>
        <mc:Fallback xmlns="">
          <p:sp>
            <p:nvSpPr>
              <p:cNvPr id="9" name="Espace réservé du contenu 2">
                <a:extLst>
                  <a:ext uri="{FF2B5EF4-FFF2-40B4-BE49-F238E27FC236}">
                    <a16:creationId xmlns:a16="http://schemas.microsoft.com/office/drawing/2014/main" id="{CC093D69-3AF6-0BB4-3988-A1554C2E768A}"/>
                  </a:ext>
                </a:extLst>
              </p:cNvPr>
              <p:cNvSpPr>
                <a:spLocks noGrp="1" noRot="1" noChangeAspect="1" noMove="1" noResize="1" noEditPoints="1" noAdjustHandles="1" noChangeArrowheads="1" noChangeShapeType="1" noTextEdit="1"/>
              </p:cNvSpPr>
              <p:nvPr>
                <p:ph idx="1"/>
              </p:nvPr>
            </p:nvSpPr>
            <p:spPr>
              <a:xfrm>
                <a:off x="2611808" y="1650124"/>
                <a:ext cx="7958330" cy="4399820"/>
              </a:xfrm>
              <a:blipFill>
                <a:blip r:embed="rId2"/>
                <a:stretch>
                  <a:fillRect l="-796" r="-1115"/>
                </a:stretch>
              </a:blipFill>
            </p:spPr>
            <p:txBody>
              <a:bodyPr/>
              <a:lstStyle/>
              <a:p>
                <a:r>
                  <a:rPr lang="fr-FR">
                    <a:noFill/>
                  </a:rPr>
                  <a:t> </a:t>
                </a:r>
              </a:p>
            </p:txBody>
          </p:sp>
        </mc:Fallback>
      </mc:AlternateContent>
    </p:spTree>
    <p:extLst>
      <p:ext uri="{BB962C8B-B14F-4D97-AF65-F5344CB8AC3E}">
        <p14:creationId xmlns:p14="http://schemas.microsoft.com/office/powerpoint/2010/main" val="428011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A00A6A9-E509-1D4E-34EA-59E4EA7C1D7D}"/>
              </a:ext>
            </a:extLst>
          </p:cNvPr>
          <p:cNvSpPr>
            <a:spLocks noGrp="1"/>
          </p:cNvSpPr>
          <p:nvPr>
            <p:ph type="title"/>
          </p:nvPr>
        </p:nvSpPr>
        <p:spPr>
          <a:xfrm>
            <a:off x="2611808" y="808056"/>
            <a:ext cx="7958331" cy="1077229"/>
          </a:xfrm>
        </p:spPr>
        <p:txBody>
          <a:bodyPr/>
          <a:lstStyle/>
          <a:p>
            <a:r>
              <a:rPr lang="en-US" dirty="0"/>
              <a:t>Noise interferometry</a:t>
            </a:r>
          </a:p>
        </p:txBody>
      </p:sp>
      <mc:AlternateContent xmlns:mc="http://schemas.openxmlformats.org/markup-compatibility/2006" xmlns:a14="http://schemas.microsoft.com/office/drawing/2010/main">
        <mc:Choice Requires="a14">
          <p:sp>
            <p:nvSpPr>
              <p:cNvPr id="5" name="Espace réservé du contenu 2">
                <a:extLst>
                  <a:ext uri="{FF2B5EF4-FFF2-40B4-BE49-F238E27FC236}">
                    <a16:creationId xmlns:a16="http://schemas.microsoft.com/office/drawing/2014/main" id="{82A98DFC-D34F-B28C-C3D0-C8E7B767DFF2}"/>
                  </a:ext>
                </a:extLst>
              </p:cNvPr>
              <p:cNvSpPr>
                <a:spLocks noGrp="1"/>
              </p:cNvSpPr>
              <p:nvPr>
                <p:ph idx="1"/>
              </p:nvPr>
            </p:nvSpPr>
            <p:spPr>
              <a:xfrm>
                <a:off x="2611808" y="1650124"/>
                <a:ext cx="7958330" cy="4399820"/>
              </a:xfrm>
            </p:spPr>
            <p:txBody>
              <a:bodyPr>
                <a:normAutofit/>
              </a:bodyPr>
              <a:lstStyle/>
              <a:p>
                <a:pPr marL="0" indent="0">
                  <a:spcBef>
                    <a:spcPts val="400"/>
                  </a:spcBef>
                  <a:buNone/>
                </a:pPr>
                <a:r>
                  <a:rPr lang="en-US" b="1" dirty="0">
                    <a:solidFill>
                      <a:srgbClr val="FFFF00"/>
                    </a:solidFill>
                  </a:rPr>
                  <a:t>Noise correlation </a:t>
                </a:r>
                <a:r>
                  <a:rPr lang="en-US" sz="1800" dirty="0">
                    <a:solidFill>
                      <a:srgbClr val="FFFF00"/>
                    </a:solidFill>
                  </a:rPr>
                  <a:t>(continued)</a:t>
                </a:r>
                <a:endParaRPr lang="en-US" sz="1800" b="1" dirty="0">
                  <a:solidFill>
                    <a:srgbClr val="FFFF00"/>
                  </a:solidFill>
                </a:endParaRPr>
              </a:p>
              <a:p>
                <a:pPr marL="0" indent="0">
                  <a:spcBef>
                    <a:spcPts val="400"/>
                  </a:spcBef>
                  <a:spcAft>
                    <a:spcPts val="0"/>
                  </a:spcAft>
                  <a:buNone/>
                </a:pPr>
                <a:r>
                  <a:rPr lang="en-US" sz="1800" dirty="0"/>
                  <a:t>The contribution of a set of noise sources to </a:t>
                </a:r>
                <a14:m>
                  <m:oMath xmlns:m="http://schemas.openxmlformats.org/officeDocument/2006/math">
                    <m:r>
                      <a:rPr lang="fr-FR" sz="1800" i="1">
                        <a:latin typeface="Cambria Math" panose="02040503050406030204" pitchFamily="18" charset="0"/>
                      </a:rPr>
                      <m:t>𝐶</m:t>
                    </m:r>
                  </m:oMath>
                </a14:m>
                <a:r>
                  <a:rPr lang="en-US" sz="1800" dirty="0"/>
                  <a:t> can thus be considered as that of a time reversal mirror (TRM), sending back the waves from one (surrogate) transmitter to a receiver, leading to</a:t>
                </a:r>
              </a:p>
              <a:p>
                <a:pPr marL="0" indent="0">
                  <a:spcBef>
                    <a:spcPts val="400"/>
                  </a:spcBef>
                  <a:spcAft>
                    <a:spcPts val="0"/>
                  </a:spcAft>
                  <a:buNone/>
                </a:pPr>
                <a14:m>
                  <m:oMath xmlns:m="http://schemas.openxmlformats.org/officeDocument/2006/math">
                    <m:r>
                      <a:rPr lang="fr-FR" sz="1800" b="0" i="1" smtClean="0">
                        <a:latin typeface="Cambria Math" panose="02040503050406030204" pitchFamily="18" charset="0"/>
                      </a:rPr>
                      <m:t>𝐶</m:t>
                    </m:r>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𝑡</m:t>
                        </m:r>
                      </m:e>
                    </m:d>
                    <m:r>
                      <a:rPr lang="fr-FR" sz="1800" b="0" i="1" smtClean="0">
                        <a:latin typeface="Cambria Math" panose="02040503050406030204" pitchFamily="18" charset="0"/>
                      </a:rPr>
                      <m:t>=</m:t>
                    </m:r>
                    <m:r>
                      <a:rPr lang="fr-FR" sz="1800" b="0" i="1" smtClean="0">
                        <a:latin typeface="Cambria Math" panose="02040503050406030204" pitchFamily="18" charset="0"/>
                      </a:rPr>
                      <m:t>𝑛</m:t>
                    </m:r>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i="1">
                        <a:latin typeface="Cambria Math" panose="02040503050406030204" pitchFamily="18" charset="0"/>
                      </a:rPr>
                      <m:t>∗</m:t>
                    </m:r>
                    <m:d>
                      <m:dPr>
                        <m:begChr m:val="["/>
                        <m:endChr m:val="]"/>
                        <m:ctrlPr>
                          <a:rPr lang="fr-FR" sz="1800" i="1">
                            <a:latin typeface="Cambria Math" panose="02040503050406030204" pitchFamily="18" charset="0"/>
                          </a:rPr>
                        </m:ctrlPr>
                      </m:dPr>
                      <m:e>
                        <m:r>
                          <a:rPr lang="fr-FR" sz="1800" i="1">
                            <a:latin typeface="Cambria Math" panose="02040503050406030204" pitchFamily="18" charset="0"/>
                          </a:rPr>
                          <m:t>𝐺</m:t>
                        </m:r>
                        <m:d>
                          <m:dPr>
                            <m:ctrlPr>
                              <a:rPr lang="fr-FR" sz="1800" i="1">
                                <a:latin typeface="Cambria Math" panose="02040503050406030204" pitchFamily="18" charset="0"/>
                              </a:rPr>
                            </m:ctrlPr>
                          </m:dPr>
                          <m:e>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𝐹</m:t>
                                </m:r>
                              </m:sub>
                            </m:sSub>
                            <m:r>
                              <a:rPr lang="fr-FR" sz="1800" i="1">
                                <a:latin typeface="Cambria Math" panose="02040503050406030204" pitchFamily="18" charset="0"/>
                              </a:rPr>
                              <m:t>−</m:t>
                            </m:r>
                            <m:r>
                              <a:rPr lang="fr-FR" sz="1800" i="1">
                                <a:latin typeface="Cambria Math" panose="02040503050406030204" pitchFamily="18" charset="0"/>
                              </a:rPr>
                              <m:t>𝑡</m:t>
                            </m:r>
                          </m:e>
                        </m:d>
                        <m:r>
                          <a:rPr lang="fr-FR" sz="1800" i="1">
                            <a:latin typeface="Cambria Math" panose="02040503050406030204" pitchFamily="18" charset="0"/>
                          </a:rPr>
                          <m:t>−</m:t>
                        </m:r>
                        <m:r>
                          <a:rPr lang="fr-FR" sz="1800" i="1">
                            <a:latin typeface="Cambria Math" panose="02040503050406030204" pitchFamily="18" charset="0"/>
                          </a:rPr>
                          <m:t>𝐺</m:t>
                        </m:r>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𝐹</m:t>
                            </m:r>
                          </m:sub>
                        </m:sSub>
                        <m:r>
                          <a:rPr lang="fr-FR" sz="1800" i="1">
                            <a:latin typeface="Cambria Math" panose="02040503050406030204" pitchFamily="18" charset="0"/>
                          </a:rPr>
                          <m:t>)</m:t>
                        </m:r>
                      </m:e>
                    </m:d>
                  </m:oMath>
                </a14:m>
                <a:r>
                  <a:rPr lang="en-US" sz="1800" dirty="0"/>
                  <a:t> , if focusing occurs at </a:t>
                </a:r>
                <a14:m>
                  <m:oMath xmlns:m="http://schemas.openxmlformats.org/officeDocument/2006/math">
                    <m:r>
                      <a:rPr lang="fr-FR" sz="1800" i="1">
                        <a:latin typeface="Cambria Math" panose="02040503050406030204" pitchFamily="18" charset="0"/>
                      </a:rPr>
                      <m:t>𝑡</m:t>
                    </m:r>
                    <m:r>
                      <a:rPr lang="fr-FR" sz="1800" i="1">
                        <a:latin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𝑡</m:t>
                        </m:r>
                      </m:e>
                      <m:sub>
                        <m:r>
                          <a:rPr lang="fr-FR" sz="1800" i="1">
                            <a:latin typeface="Cambria Math" panose="02040503050406030204" pitchFamily="18" charset="0"/>
                          </a:rPr>
                          <m:t>𝐹</m:t>
                        </m:r>
                      </m:sub>
                    </m:sSub>
                  </m:oMath>
                </a14:m>
                <a:endParaRPr lang="en-US" sz="1800" dirty="0"/>
              </a:p>
              <a:p>
                <a:pPr marL="0" indent="0">
                  <a:spcBef>
                    <a:spcPts val="400"/>
                  </a:spcBef>
                  <a:spcAft>
                    <a:spcPts val="0"/>
                  </a:spcAft>
                  <a:buNone/>
                </a:pPr>
                <a:r>
                  <a:rPr lang="en-US" sz="1800" dirty="0"/>
                  <a:t>However, all noise sources have different characteristics (</a:t>
                </a:r>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𝑛</m:t>
                        </m:r>
                      </m:e>
                      <m:sub>
                        <m:r>
                          <a:rPr lang="fr-FR" sz="1800" b="0" i="1" smtClean="0">
                            <a:latin typeface="Cambria Math" panose="02040503050406030204" pitchFamily="18" charset="0"/>
                          </a:rPr>
                          <m:t>𝑖</m:t>
                        </m:r>
                      </m:sub>
                    </m:sSub>
                    <m:d>
                      <m:dPr>
                        <m:ctrlPr>
                          <a:rPr lang="fr-FR" sz="1800" i="1">
                            <a:latin typeface="Cambria Math" panose="02040503050406030204" pitchFamily="18" charset="0"/>
                          </a:rPr>
                        </m:ctrlPr>
                      </m:dPr>
                      <m:e>
                        <m:r>
                          <a:rPr lang="fr-FR" sz="1800" i="1">
                            <a:latin typeface="Cambria Math" panose="02040503050406030204" pitchFamily="18" charset="0"/>
                          </a:rPr>
                          <m:t>𝑡</m:t>
                        </m:r>
                      </m:e>
                    </m:d>
                    <m:r>
                      <a:rPr lang="fr-FR" sz="1800" i="1" smtClean="0">
                        <a:latin typeface="Cambria Math" panose="02040503050406030204" pitchFamily="18" charset="0"/>
                        <a:ea typeface="Cambria Math" panose="02040503050406030204" pitchFamily="18" charset="0"/>
                      </a:rPr>
                      <m:t>≠</m:t>
                    </m:r>
                    <m:sSub>
                      <m:sSubPr>
                        <m:ctrlPr>
                          <a:rPr lang="fr-FR" sz="1800" i="1">
                            <a:latin typeface="Cambria Math" panose="02040503050406030204" pitchFamily="18" charset="0"/>
                          </a:rPr>
                        </m:ctrlPr>
                      </m:sSubPr>
                      <m:e>
                        <m:r>
                          <a:rPr lang="fr-FR" sz="1800" i="1">
                            <a:latin typeface="Cambria Math" panose="02040503050406030204" pitchFamily="18" charset="0"/>
                          </a:rPr>
                          <m:t>𝑛</m:t>
                        </m:r>
                      </m:e>
                      <m:sub>
                        <m:r>
                          <a:rPr lang="fr-FR" sz="1800" b="0" i="1" smtClean="0">
                            <a:latin typeface="Cambria Math" panose="02040503050406030204" pitchFamily="18" charset="0"/>
                          </a:rPr>
                          <m:t>𝑗</m:t>
                        </m:r>
                      </m:sub>
                    </m:sSub>
                    <m:d>
                      <m:dPr>
                        <m:ctrlPr>
                          <a:rPr lang="fr-FR" sz="1800" i="1">
                            <a:latin typeface="Cambria Math" panose="02040503050406030204" pitchFamily="18" charset="0"/>
                          </a:rPr>
                        </m:ctrlPr>
                      </m:dPr>
                      <m:e>
                        <m:r>
                          <a:rPr lang="fr-FR" sz="1800" i="1">
                            <a:latin typeface="Cambria Math" panose="02040503050406030204" pitchFamily="18" charset="0"/>
                          </a:rPr>
                          <m:t>𝑡</m:t>
                        </m:r>
                      </m:e>
                    </m:d>
                  </m:oMath>
                </a14:m>
                <a:r>
                  <a:rPr lang="en-US" sz="1800" dirty="0"/>
                  <a:t>), as if the various transducers of the TRM would send back the wave with arbitrary amplitudes. </a:t>
                </a:r>
              </a:p>
              <a:p>
                <a:pPr marL="0" indent="0">
                  <a:spcBef>
                    <a:spcPts val="400"/>
                  </a:spcBef>
                  <a:spcAft>
                    <a:spcPts val="0"/>
                  </a:spcAft>
                  <a:buNone/>
                </a:pPr>
                <a:r>
                  <a:rPr lang="en-US" sz="1800" dirty="0"/>
                  <a:t>This uncontrolled parameter does not prevent from using this technique, since the most important here is to reconstruct correctly the time delays resulting from the various paths, more than the true amplitude of the signal (of which </a:t>
                </a:r>
                <a14:m>
                  <m:oMath xmlns:m="http://schemas.openxmlformats.org/officeDocument/2006/math">
                    <m:r>
                      <a:rPr lang="fr-FR" sz="1800" b="0" i="1" smtClean="0">
                        <a:latin typeface="Cambria Math" panose="02040503050406030204" pitchFamily="18" charset="0"/>
                      </a:rPr>
                      <m:t>1/</m:t>
                    </m:r>
                    <m:r>
                      <a:rPr lang="fr-FR" sz="1800" b="0" i="1" smtClean="0">
                        <a:latin typeface="Cambria Math" panose="02040503050406030204" pitchFamily="18" charset="0"/>
                      </a:rPr>
                      <m:t>𝑡</m:t>
                    </m:r>
                  </m:oMath>
                </a14:m>
                <a:r>
                  <a:rPr lang="en-US" sz="1800" dirty="0"/>
                  <a:t> decay is known)</a:t>
                </a:r>
              </a:p>
            </p:txBody>
          </p:sp>
        </mc:Choice>
        <mc:Fallback xmlns="">
          <p:sp>
            <p:nvSpPr>
              <p:cNvPr id="5" name="Espace réservé du contenu 2">
                <a:extLst>
                  <a:ext uri="{FF2B5EF4-FFF2-40B4-BE49-F238E27FC236}">
                    <a16:creationId xmlns:a16="http://schemas.microsoft.com/office/drawing/2014/main" id="{82A98DFC-D34F-B28C-C3D0-C8E7B767DFF2}"/>
                  </a:ext>
                </a:extLst>
              </p:cNvPr>
              <p:cNvSpPr>
                <a:spLocks noGrp="1" noRot="1" noChangeAspect="1" noMove="1" noResize="1" noEditPoints="1" noAdjustHandles="1" noChangeArrowheads="1" noChangeShapeType="1" noTextEdit="1"/>
              </p:cNvSpPr>
              <p:nvPr>
                <p:ph idx="1"/>
              </p:nvPr>
            </p:nvSpPr>
            <p:spPr>
              <a:xfrm>
                <a:off x="2611808" y="1650124"/>
                <a:ext cx="7958330" cy="4399820"/>
              </a:xfrm>
              <a:blipFill>
                <a:blip r:embed="rId3"/>
                <a:stretch>
                  <a:fillRect l="-796" r="-796" b="-1729"/>
                </a:stretch>
              </a:blipFill>
            </p:spPr>
            <p:txBody>
              <a:bodyPr/>
              <a:lstStyle/>
              <a:p>
                <a:r>
                  <a:rPr lang="fr-FR">
                    <a:noFill/>
                  </a:rPr>
                  <a:t> </a:t>
                </a:r>
              </a:p>
            </p:txBody>
          </p:sp>
        </mc:Fallback>
      </mc:AlternateContent>
    </p:spTree>
    <p:extLst>
      <p:ext uri="{BB962C8B-B14F-4D97-AF65-F5344CB8AC3E}">
        <p14:creationId xmlns:p14="http://schemas.microsoft.com/office/powerpoint/2010/main" val="3621262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690EED-077B-A8A4-B953-A09870712BF5}"/>
              </a:ext>
            </a:extLst>
          </p:cNvPr>
          <p:cNvSpPr>
            <a:spLocks noGrp="1"/>
          </p:cNvSpPr>
          <p:nvPr>
            <p:ph type="title"/>
          </p:nvPr>
        </p:nvSpPr>
        <p:spPr/>
        <p:txBody>
          <a:bodyPr/>
          <a:lstStyle/>
          <a:p>
            <a:r>
              <a:rPr lang="fr-FR" dirty="0"/>
              <a:t>NTRM (</a:t>
            </a:r>
            <a:r>
              <a:rPr lang="en-GB" dirty="0"/>
              <a:t>theory</a:t>
            </a:r>
            <a:r>
              <a:rPr lang="fr-FR" dirty="0"/>
              <a:t>)</a:t>
            </a:r>
          </a:p>
        </p:txBody>
      </p:sp>
      <p:pic>
        <p:nvPicPr>
          <p:cNvPr id="5" name="Espace réservé du contenu 4">
            <a:extLst>
              <a:ext uri="{FF2B5EF4-FFF2-40B4-BE49-F238E27FC236}">
                <a16:creationId xmlns:a16="http://schemas.microsoft.com/office/drawing/2014/main" id="{0001AA7E-10EC-2B91-A34C-F31D29833276}"/>
              </a:ext>
            </a:extLst>
          </p:cNvPr>
          <p:cNvPicPr>
            <a:picLocks noGrp="1" noChangeAspect="1"/>
          </p:cNvPicPr>
          <p:nvPr>
            <p:ph idx="1"/>
          </p:nvPr>
        </p:nvPicPr>
        <p:blipFill>
          <a:blip r:embed="rId3"/>
          <a:stretch>
            <a:fillRect/>
          </a:stretch>
        </p:blipFill>
        <p:spPr>
          <a:xfrm>
            <a:off x="2905919" y="2127250"/>
            <a:ext cx="7531100" cy="3848100"/>
          </a:xfrm>
        </p:spPr>
      </p:pic>
    </p:spTree>
    <p:extLst>
      <p:ext uri="{BB962C8B-B14F-4D97-AF65-F5344CB8AC3E}">
        <p14:creationId xmlns:p14="http://schemas.microsoft.com/office/powerpoint/2010/main" val="1965206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690EED-077B-A8A4-B953-A09870712BF5}"/>
              </a:ext>
            </a:extLst>
          </p:cNvPr>
          <p:cNvSpPr>
            <a:spLocks noGrp="1"/>
          </p:cNvSpPr>
          <p:nvPr>
            <p:ph type="title"/>
          </p:nvPr>
        </p:nvSpPr>
        <p:spPr/>
        <p:txBody>
          <a:bodyPr/>
          <a:lstStyle/>
          <a:p>
            <a:r>
              <a:rPr lang="fr-FR" dirty="0"/>
              <a:t>NTRM (</a:t>
            </a:r>
            <a:r>
              <a:rPr lang="fr-FR" i="1" dirty="0"/>
              <a:t>in silico</a:t>
            </a:r>
            <a:r>
              <a:rPr lang="fr-FR" dirty="0"/>
              <a:t>)</a:t>
            </a:r>
          </a:p>
        </p:txBody>
      </p:sp>
      <p:pic>
        <p:nvPicPr>
          <p:cNvPr id="7" name="Espace réservé du contenu 6">
            <a:extLst>
              <a:ext uri="{FF2B5EF4-FFF2-40B4-BE49-F238E27FC236}">
                <a16:creationId xmlns:a16="http://schemas.microsoft.com/office/drawing/2014/main" id="{D4F1D5FA-2A0A-71FB-EBE2-F8481A22160A}"/>
              </a:ext>
            </a:extLst>
          </p:cNvPr>
          <p:cNvPicPr>
            <a:picLocks noGrp="1" noChangeAspect="1"/>
          </p:cNvPicPr>
          <p:nvPr>
            <p:ph idx="1"/>
          </p:nvPr>
        </p:nvPicPr>
        <p:blipFill>
          <a:blip r:embed="rId2"/>
          <a:stretch>
            <a:fillRect/>
          </a:stretch>
        </p:blipFill>
        <p:spPr>
          <a:xfrm>
            <a:off x="2298427" y="1519238"/>
            <a:ext cx="4783684" cy="3997325"/>
          </a:xfrm>
        </p:spPr>
      </p:pic>
      <p:pic>
        <p:nvPicPr>
          <p:cNvPr id="9" name="Image 8" descr="Une image contenant texte&#10;&#10;Description générée automatiquement">
            <a:extLst>
              <a:ext uri="{FF2B5EF4-FFF2-40B4-BE49-F238E27FC236}">
                <a16:creationId xmlns:a16="http://schemas.microsoft.com/office/drawing/2014/main" id="{A0B6AB14-FF27-453C-4ADC-00FABBF99133}"/>
              </a:ext>
            </a:extLst>
          </p:cNvPr>
          <p:cNvPicPr>
            <a:picLocks noChangeAspect="1"/>
          </p:cNvPicPr>
          <p:nvPr/>
        </p:nvPicPr>
        <p:blipFill>
          <a:blip r:embed="rId3"/>
          <a:stretch>
            <a:fillRect/>
          </a:stretch>
        </p:blipFill>
        <p:spPr>
          <a:xfrm>
            <a:off x="5158354" y="3251199"/>
            <a:ext cx="5517851" cy="2798745"/>
          </a:xfrm>
          <a:prstGeom prst="rect">
            <a:avLst/>
          </a:prstGeom>
        </p:spPr>
      </p:pic>
    </p:spTree>
    <p:extLst>
      <p:ext uri="{BB962C8B-B14F-4D97-AF65-F5344CB8AC3E}">
        <p14:creationId xmlns:p14="http://schemas.microsoft.com/office/powerpoint/2010/main" val="48428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FFA3AF-5E1A-4C4C-9B98-2FA0176FE1B2}"/>
              </a:ext>
            </a:extLst>
          </p:cNvPr>
          <p:cNvSpPr>
            <a:spLocks noGrp="1"/>
          </p:cNvSpPr>
          <p:nvPr>
            <p:ph type="title"/>
          </p:nvPr>
        </p:nvSpPr>
        <p:spPr/>
        <p:txBody>
          <a:bodyPr/>
          <a:lstStyle/>
          <a:p>
            <a:r>
              <a:rPr lang="en-US" dirty="0"/>
              <a:t>Acoustic waves</a:t>
            </a:r>
          </a:p>
        </p:txBody>
      </p:sp>
      <p:pic>
        <p:nvPicPr>
          <p:cNvPr id="9" name="Image 8">
            <a:extLst>
              <a:ext uri="{FF2B5EF4-FFF2-40B4-BE49-F238E27FC236}">
                <a16:creationId xmlns:a16="http://schemas.microsoft.com/office/drawing/2014/main" id="{3EAA5E29-3B3C-824C-A754-B70C5A4621F1}"/>
              </a:ext>
            </a:extLst>
          </p:cNvPr>
          <p:cNvPicPr>
            <a:picLocks noChangeAspect="1"/>
          </p:cNvPicPr>
          <p:nvPr/>
        </p:nvPicPr>
        <p:blipFill>
          <a:blip r:embed="rId2"/>
          <a:stretch>
            <a:fillRect/>
          </a:stretch>
        </p:blipFill>
        <p:spPr>
          <a:xfrm>
            <a:off x="1780804" y="2047260"/>
            <a:ext cx="5511991" cy="3159790"/>
          </a:xfrm>
          <a:prstGeom prst="rect">
            <a:avLst/>
          </a:prstGeom>
        </p:spPr>
      </p:pic>
      <p:pic>
        <p:nvPicPr>
          <p:cNvPr id="11" name="Image 10">
            <a:extLst>
              <a:ext uri="{FF2B5EF4-FFF2-40B4-BE49-F238E27FC236}">
                <a16:creationId xmlns:a16="http://schemas.microsoft.com/office/drawing/2014/main" id="{032D7469-C4D0-184D-BE03-255758287373}"/>
              </a:ext>
            </a:extLst>
          </p:cNvPr>
          <p:cNvPicPr>
            <a:picLocks noChangeAspect="1"/>
          </p:cNvPicPr>
          <p:nvPr/>
        </p:nvPicPr>
        <p:blipFill>
          <a:blip r:embed="rId3"/>
          <a:stretch>
            <a:fillRect/>
          </a:stretch>
        </p:blipFill>
        <p:spPr>
          <a:xfrm>
            <a:off x="1492544" y="1796935"/>
            <a:ext cx="2019300" cy="1739900"/>
          </a:xfrm>
          <a:prstGeom prst="rect">
            <a:avLst/>
          </a:prstGeom>
        </p:spPr>
      </p:pic>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F0247B0-01E5-2E4E-83B1-63E481DD7E7A}"/>
                  </a:ext>
                </a:extLst>
              </p:cNvPr>
              <p:cNvSpPr txBox="1"/>
              <p:nvPr/>
            </p:nvSpPr>
            <p:spPr>
              <a:xfrm>
                <a:off x="2502194" y="5526448"/>
                <a:ext cx="3508461" cy="369332"/>
              </a:xfrm>
              <a:prstGeom prst="rect">
                <a:avLst/>
              </a:prstGeom>
              <a:noFill/>
            </p:spPr>
            <p:txBody>
              <a:bodyPr wrap="none" rtlCol="0">
                <a:spAutoFit/>
              </a:bodyPr>
              <a:lstStyle/>
              <a:p>
                <a:r>
                  <a:rPr lang="fr-FR" dirty="0"/>
                  <a:t>3.5 KHz </a:t>
                </a:r>
                <a:r>
                  <a:rPr lang="en-US" dirty="0"/>
                  <a:t>transducers (</a:t>
                </a:r>
                <a14:m>
                  <m:oMath xmlns:m="http://schemas.openxmlformats.org/officeDocument/2006/math">
                    <m:r>
                      <a:rPr lang="fr-FR" i="1">
                        <a:latin typeface="Cambria Math" panose="02040503050406030204" pitchFamily="18" charset="0"/>
                      </a:rPr>
                      <m:t>𝜆</m:t>
                    </m:r>
                  </m:oMath>
                </a14:m>
                <a:r>
                  <a:rPr lang="en-US" dirty="0"/>
                  <a:t> = 43 cm)</a:t>
                </a:r>
              </a:p>
            </p:txBody>
          </p:sp>
        </mc:Choice>
        <mc:Fallback xmlns="">
          <p:sp>
            <p:nvSpPr>
              <p:cNvPr id="12" name="ZoneTexte 11">
                <a:extLst>
                  <a:ext uri="{FF2B5EF4-FFF2-40B4-BE49-F238E27FC236}">
                    <a16:creationId xmlns:a16="http://schemas.microsoft.com/office/drawing/2014/main" id="{FF0247B0-01E5-2E4E-83B1-63E481DD7E7A}"/>
                  </a:ext>
                </a:extLst>
              </p:cNvPr>
              <p:cNvSpPr txBox="1">
                <a:spLocks noRot="1" noChangeAspect="1" noMove="1" noResize="1" noEditPoints="1" noAdjustHandles="1" noChangeArrowheads="1" noChangeShapeType="1" noTextEdit="1"/>
              </p:cNvSpPr>
              <p:nvPr/>
            </p:nvSpPr>
            <p:spPr>
              <a:xfrm>
                <a:off x="2502194" y="5526448"/>
                <a:ext cx="3508461" cy="369332"/>
              </a:xfrm>
              <a:prstGeom prst="rect">
                <a:avLst/>
              </a:prstGeom>
              <a:blipFill>
                <a:blip r:embed="rId4"/>
                <a:stretch>
                  <a:fillRect l="-1444" t="-6667" r="-361" b="-23333"/>
                </a:stretch>
              </a:blipFill>
            </p:spPr>
            <p:txBody>
              <a:bodyPr/>
              <a:lstStyle/>
              <a:p>
                <a:r>
                  <a:rPr lang="en-US">
                    <a:noFill/>
                  </a:rPr>
                  <a:t> </a:t>
                </a:r>
              </a:p>
            </p:txBody>
          </p:sp>
        </mc:Fallback>
      </mc:AlternateContent>
      <p:sp>
        <p:nvSpPr>
          <p:cNvPr id="13" name="ZoneTexte 12">
            <a:extLst>
              <a:ext uri="{FF2B5EF4-FFF2-40B4-BE49-F238E27FC236}">
                <a16:creationId xmlns:a16="http://schemas.microsoft.com/office/drawing/2014/main" id="{20B7D244-6F28-9B49-ABC8-29C27DC737B1}"/>
              </a:ext>
            </a:extLst>
          </p:cNvPr>
          <p:cNvSpPr txBox="1"/>
          <p:nvPr/>
        </p:nvSpPr>
        <p:spPr>
          <a:xfrm>
            <a:off x="7581056" y="1940876"/>
            <a:ext cx="3298374" cy="646331"/>
          </a:xfrm>
          <a:prstGeom prst="rect">
            <a:avLst/>
          </a:prstGeom>
          <a:noFill/>
        </p:spPr>
        <p:txBody>
          <a:bodyPr wrap="square" rtlCol="0">
            <a:spAutoFit/>
          </a:bodyPr>
          <a:lstStyle/>
          <a:p>
            <a:r>
              <a:rPr lang="en-US" dirty="0"/>
              <a:t>Density fluctuations remains small* (linear regime)</a:t>
            </a:r>
          </a:p>
        </p:txBody>
      </p:sp>
      <p:pic>
        <p:nvPicPr>
          <p:cNvPr id="4" name="Image 3" descr="Une image contenant texte, carte&#10;&#10;Description générée automatiquement">
            <a:extLst>
              <a:ext uri="{FF2B5EF4-FFF2-40B4-BE49-F238E27FC236}">
                <a16:creationId xmlns:a16="http://schemas.microsoft.com/office/drawing/2014/main" id="{D8887201-B6ED-DC42-9894-BD00624AE6D4}"/>
              </a:ext>
            </a:extLst>
          </p:cNvPr>
          <p:cNvPicPr>
            <a:picLocks noChangeAspect="1"/>
          </p:cNvPicPr>
          <p:nvPr/>
        </p:nvPicPr>
        <p:blipFill>
          <a:blip r:embed="rId5"/>
          <a:stretch>
            <a:fillRect/>
          </a:stretch>
        </p:blipFill>
        <p:spPr>
          <a:xfrm>
            <a:off x="7581055" y="3052981"/>
            <a:ext cx="3179134" cy="2818293"/>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990BBBE9-D5FA-EB42-BEEE-49B173BDCE67}"/>
                  </a:ext>
                </a:extLst>
              </p:cNvPr>
              <p:cNvSpPr txBox="1"/>
              <p:nvPr/>
            </p:nvSpPr>
            <p:spPr>
              <a:xfrm>
                <a:off x="1324303" y="6194158"/>
                <a:ext cx="9532893" cy="484300"/>
              </a:xfrm>
              <a:prstGeom prst="rect">
                <a:avLst/>
              </a:prstGeom>
              <a:noFill/>
            </p:spPr>
            <p:txBody>
              <a:bodyPr wrap="square" rtlCol="0">
                <a:spAutoFit/>
              </a:bodyPr>
              <a:lstStyle/>
              <a:p>
                <a:r>
                  <a:rPr lang="en-US" dirty="0"/>
                  <a:t>* w</a:t>
                </a:r>
                <a:r>
                  <a:rPr lang="en-US" sz="1600" dirty="0"/>
                  <a:t>ith compressibility </a:t>
                </a:r>
                <a14:m>
                  <m:oMath xmlns:m="http://schemas.openxmlformats.org/officeDocument/2006/math">
                    <m:r>
                      <a:rPr lang="fr-FR" sz="1600" b="0" i="1" smtClean="0">
                        <a:latin typeface="Cambria Math" panose="02040503050406030204" pitchFamily="18" charset="0"/>
                      </a:rPr>
                      <m:t>𝜒</m:t>
                    </m:r>
                  </m:oMath>
                </a14:m>
                <a:r>
                  <a:rPr lang="en-US" sz="1600" dirty="0"/>
                  <a:t> &lt; 10</a:t>
                </a:r>
                <a:r>
                  <a:rPr lang="en-US" sz="1600" baseline="30000" dirty="0"/>
                  <a:t>-9</a:t>
                </a:r>
                <a:r>
                  <a:rPr lang="en-US" sz="1600" dirty="0"/>
                  <a:t> Pa</a:t>
                </a:r>
                <a:r>
                  <a:rPr lang="en-US" sz="1600" baseline="30000" dirty="0"/>
                  <a:t>-1</a:t>
                </a:r>
                <a:r>
                  <a:rPr lang="en-US" sz="1600" dirty="0"/>
                  <a:t>, 10 bars pression wave (240 dB) leads to </a:t>
                </a:r>
                <a14:m>
                  <m:oMath xmlns:m="http://schemas.openxmlformats.org/officeDocument/2006/math">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𝛿𝜌</m:t>
                        </m:r>
                      </m:num>
                      <m:den>
                        <m:r>
                          <a:rPr lang="fr-FR" sz="1600" b="0" i="1" smtClean="0">
                            <a:latin typeface="Cambria Math" panose="02040503050406030204" pitchFamily="18" charset="0"/>
                          </a:rPr>
                          <m:t>𝜌</m:t>
                        </m:r>
                      </m:den>
                    </m:f>
                    <m:r>
                      <a:rPr lang="fr-FR" sz="1600" b="0" i="1" smtClean="0">
                        <a:latin typeface="Cambria Math" panose="02040503050406030204" pitchFamily="18" charset="0"/>
                      </a:rPr>
                      <m:t>≈</m:t>
                    </m:r>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10</m:t>
                        </m:r>
                      </m:e>
                      <m:sup>
                        <m:r>
                          <a:rPr lang="fr-FR" sz="1600" b="0" i="1" smtClean="0">
                            <a:latin typeface="Cambria Math" panose="02040503050406030204" pitchFamily="18" charset="0"/>
                          </a:rPr>
                          <m:t>−3</m:t>
                        </m:r>
                      </m:sup>
                    </m:sSup>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𝑢</m:t>
                        </m:r>
                      </m:num>
                      <m:den>
                        <m:r>
                          <a:rPr lang="fr-FR" sz="1600" b="0" i="1" smtClean="0">
                            <a:latin typeface="Cambria Math" panose="02040503050406030204" pitchFamily="18" charset="0"/>
                          </a:rPr>
                          <m:t>𝑐</m:t>
                        </m:r>
                      </m:den>
                    </m:f>
                  </m:oMath>
                </a14:m>
                <a:endParaRPr lang="en-US" sz="1600" dirty="0"/>
              </a:p>
            </p:txBody>
          </p:sp>
        </mc:Choice>
        <mc:Fallback xmlns="">
          <p:sp>
            <p:nvSpPr>
              <p:cNvPr id="3" name="ZoneTexte 2">
                <a:extLst>
                  <a:ext uri="{FF2B5EF4-FFF2-40B4-BE49-F238E27FC236}">
                    <a16:creationId xmlns:a16="http://schemas.microsoft.com/office/drawing/2014/main" id="{990BBBE9-D5FA-EB42-BEEE-49B173BDCE67}"/>
                  </a:ext>
                </a:extLst>
              </p:cNvPr>
              <p:cNvSpPr txBox="1">
                <a:spLocks noRot="1" noChangeAspect="1" noMove="1" noResize="1" noEditPoints="1" noAdjustHandles="1" noChangeArrowheads="1" noChangeShapeType="1" noTextEdit="1"/>
              </p:cNvSpPr>
              <p:nvPr/>
            </p:nvSpPr>
            <p:spPr>
              <a:xfrm>
                <a:off x="1324303" y="6194158"/>
                <a:ext cx="9532893" cy="484300"/>
              </a:xfrm>
              <a:prstGeom prst="rect">
                <a:avLst/>
              </a:prstGeom>
              <a:blipFill>
                <a:blip r:embed="rId6"/>
                <a:stretch>
                  <a:fillRect l="-533"/>
                </a:stretch>
              </a:blipFill>
            </p:spPr>
            <p:txBody>
              <a:bodyPr/>
              <a:lstStyle/>
              <a:p>
                <a:r>
                  <a:rPr lang="fr-FR">
                    <a:noFill/>
                  </a:rPr>
                  <a:t> </a:t>
                </a:r>
              </a:p>
            </p:txBody>
          </p:sp>
        </mc:Fallback>
      </mc:AlternateContent>
    </p:spTree>
    <p:extLst>
      <p:ext uri="{BB962C8B-B14F-4D97-AF65-F5344CB8AC3E}">
        <p14:creationId xmlns:p14="http://schemas.microsoft.com/office/powerpoint/2010/main" val="2948873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343879-E2FD-2789-B182-F3FE614219ED}"/>
              </a:ext>
            </a:extLst>
          </p:cNvPr>
          <p:cNvSpPr>
            <a:spLocks noGrp="1"/>
          </p:cNvSpPr>
          <p:nvPr>
            <p:ph type="title"/>
          </p:nvPr>
        </p:nvSpPr>
        <p:spPr/>
        <p:txBody>
          <a:bodyPr/>
          <a:lstStyle/>
          <a:p>
            <a:r>
              <a:rPr lang="fr-FR" dirty="0"/>
              <a:t>NTRM (</a:t>
            </a:r>
            <a:r>
              <a:rPr lang="fr-FR" i="1" dirty="0"/>
              <a:t>in silico</a:t>
            </a:r>
            <a:r>
              <a:rPr lang="fr-FR" dirty="0"/>
              <a:t>)</a:t>
            </a:r>
          </a:p>
        </p:txBody>
      </p:sp>
      <p:pic>
        <p:nvPicPr>
          <p:cNvPr id="4" name="Espace réservé du contenu 3" descr="Une image contenant texte, meubles, capture d’écran, commode&#10;&#10;Description générée automatiquement">
            <a:extLst>
              <a:ext uri="{FF2B5EF4-FFF2-40B4-BE49-F238E27FC236}">
                <a16:creationId xmlns:a16="http://schemas.microsoft.com/office/drawing/2014/main" id="{3EB0DEA9-6D2E-C5A3-CFC0-7BF1DC7F0457}"/>
              </a:ext>
            </a:extLst>
          </p:cNvPr>
          <p:cNvPicPr>
            <a:picLocks noGrp="1" noChangeAspect="1"/>
          </p:cNvPicPr>
          <p:nvPr>
            <p:ph idx="1"/>
          </p:nvPr>
        </p:nvPicPr>
        <p:blipFill rotWithShape="1">
          <a:blip r:embed="rId2"/>
          <a:srcRect l="61517" t="24153" b="24561"/>
          <a:stretch/>
        </p:blipFill>
        <p:spPr>
          <a:xfrm>
            <a:off x="6499274" y="3488051"/>
            <a:ext cx="4070865" cy="2309628"/>
          </a:xfrm>
          <a:prstGeom prst="rect">
            <a:avLst/>
          </a:prstGeom>
        </p:spPr>
      </p:pic>
      <p:pic>
        <p:nvPicPr>
          <p:cNvPr id="7" name="Espace réservé du contenu 3" descr="Une image contenant texte, meubles, capture d’écran, commode&#10;&#10;Description générée automatiquement">
            <a:extLst>
              <a:ext uri="{FF2B5EF4-FFF2-40B4-BE49-F238E27FC236}">
                <a16:creationId xmlns:a16="http://schemas.microsoft.com/office/drawing/2014/main" id="{AD780AA0-84A6-EC47-D8DD-43AAE643430C}"/>
              </a:ext>
            </a:extLst>
          </p:cNvPr>
          <p:cNvPicPr>
            <a:picLocks noChangeAspect="1"/>
          </p:cNvPicPr>
          <p:nvPr/>
        </p:nvPicPr>
        <p:blipFill rotWithShape="1">
          <a:blip r:embed="rId2"/>
          <a:srcRect r="46032"/>
          <a:stretch/>
        </p:blipFill>
        <p:spPr>
          <a:xfrm>
            <a:off x="2384404" y="1653691"/>
            <a:ext cx="4207495" cy="3319025"/>
          </a:xfrm>
          <a:prstGeom prst="rect">
            <a:avLst/>
          </a:prstGeom>
        </p:spPr>
      </p:pic>
    </p:spTree>
    <p:extLst>
      <p:ext uri="{BB962C8B-B14F-4D97-AF65-F5344CB8AC3E}">
        <p14:creationId xmlns:p14="http://schemas.microsoft.com/office/powerpoint/2010/main" val="1700882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837BEA-C95C-C903-7456-DF6358AB7986}"/>
              </a:ext>
            </a:extLst>
          </p:cNvPr>
          <p:cNvSpPr>
            <a:spLocks noGrp="1"/>
          </p:cNvSpPr>
          <p:nvPr>
            <p:ph type="title"/>
          </p:nvPr>
        </p:nvSpPr>
        <p:spPr/>
        <p:txBody>
          <a:bodyPr/>
          <a:lstStyle/>
          <a:p>
            <a:r>
              <a:rPr lang="fr-FR" dirty="0"/>
              <a:t>NTRM (</a:t>
            </a:r>
            <a:r>
              <a:rPr lang="fr-FR" i="1" dirty="0"/>
              <a:t>in silico</a:t>
            </a:r>
            <a:r>
              <a:rPr lang="fr-FR" dirty="0"/>
              <a:t>)</a:t>
            </a:r>
          </a:p>
        </p:txBody>
      </p:sp>
      <p:pic>
        <p:nvPicPr>
          <p:cNvPr id="5" name="Espace réservé du contenu 4">
            <a:extLst>
              <a:ext uri="{FF2B5EF4-FFF2-40B4-BE49-F238E27FC236}">
                <a16:creationId xmlns:a16="http://schemas.microsoft.com/office/drawing/2014/main" id="{833CCC60-AF66-A7DF-F980-8E5B30F4B332}"/>
              </a:ext>
            </a:extLst>
          </p:cNvPr>
          <p:cNvPicPr>
            <a:picLocks noGrp="1" noChangeAspect="1"/>
          </p:cNvPicPr>
          <p:nvPr>
            <p:ph idx="1"/>
          </p:nvPr>
        </p:nvPicPr>
        <p:blipFill rotWithShape="1">
          <a:blip r:embed="rId2"/>
          <a:srcRect l="18921" r="17383" b="28235"/>
          <a:stretch/>
        </p:blipFill>
        <p:spPr>
          <a:xfrm>
            <a:off x="2432812" y="2082019"/>
            <a:ext cx="7963214" cy="2827607"/>
          </a:xfrm>
        </p:spPr>
      </p:pic>
      <p:pic>
        <p:nvPicPr>
          <p:cNvPr id="6" name="Espace réservé du contenu 4">
            <a:extLst>
              <a:ext uri="{FF2B5EF4-FFF2-40B4-BE49-F238E27FC236}">
                <a16:creationId xmlns:a16="http://schemas.microsoft.com/office/drawing/2014/main" id="{6B35788D-65AF-3D96-159C-4261D80FB758}"/>
              </a:ext>
            </a:extLst>
          </p:cNvPr>
          <p:cNvPicPr>
            <a:picLocks noChangeAspect="1"/>
          </p:cNvPicPr>
          <p:nvPr/>
        </p:nvPicPr>
        <p:blipFill rotWithShape="1">
          <a:blip r:embed="rId2"/>
          <a:srcRect t="71287"/>
          <a:stretch/>
        </p:blipFill>
        <p:spPr>
          <a:xfrm>
            <a:off x="1886448" y="5050302"/>
            <a:ext cx="8948069" cy="809730"/>
          </a:xfrm>
          <a:prstGeom prst="rect">
            <a:avLst/>
          </a:prstGeom>
        </p:spPr>
      </p:pic>
    </p:spTree>
    <p:extLst>
      <p:ext uri="{BB962C8B-B14F-4D97-AF65-F5344CB8AC3E}">
        <p14:creationId xmlns:p14="http://schemas.microsoft.com/office/powerpoint/2010/main" val="14703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C12E1-DCE4-BD90-10C7-4B702A494867}"/>
              </a:ext>
            </a:extLst>
          </p:cNvPr>
          <p:cNvSpPr>
            <a:spLocks noGrp="1"/>
          </p:cNvSpPr>
          <p:nvPr>
            <p:ph type="title"/>
          </p:nvPr>
        </p:nvSpPr>
        <p:spPr/>
        <p:txBody>
          <a:bodyPr/>
          <a:lstStyle/>
          <a:p>
            <a:r>
              <a:rPr lang="fr-FR" dirty="0"/>
              <a:t>NTRM (</a:t>
            </a:r>
            <a:r>
              <a:rPr lang="fr-FR" i="1" dirty="0"/>
              <a:t>in situ</a:t>
            </a:r>
            <a:r>
              <a:rPr lang="fr-FR" dirty="0"/>
              <a:t>)</a:t>
            </a:r>
          </a:p>
        </p:txBody>
      </p:sp>
      <p:pic>
        <p:nvPicPr>
          <p:cNvPr id="4" name="Espace réservé du contenu 3">
            <a:extLst>
              <a:ext uri="{FF2B5EF4-FFF2-40B4-BE49-F238E27FC236}">
                <a16:creationId xmlns:a16="http://schemas.microsoft.com/office/drawing/2014/main" id="{EA7A2117-130B-271C-3C63-D81A1C44C812}"/>
              </a:ext>
            </a:extLst>
          </p:cNvPr>
          <p:cNvPicPr>
            <a:picLocks noGrp="1" noChangeAspect="1"/>
          </p:cNvPicPr>
          <p:nvPr>
            <p:ph idx="1"/>
          </p:nvPr>
        </p:nvPicPr>
        <p:blipFill rotWithShape="1">
          <a:blip r:embed="rId2"/>
          <a:srcRect t="79919"/>
          <a:stretch/>
        </p:blipFill>
        <p:spPr>
          <a:xfrm>
            <a:off x="2445439" y="5106573"/>
            <a:ext cx="8125582" cy="1323218"/>
          </a:xfrm>
          <a:prstGeom prst="rect">
            <a:avLst/>
          </a:prstGeom>
        </p:spPr>
      </p:pic>
      <p:pic>
        <p:nvPicPr>
          <p:cNvPr id="5" name="Espace réservé du contenu 3">
            <a:extLst>
              <a:ext uri="{FF2B5EF4-FFF2-40B4-BE49-F238E27FC236}">
                <a16:creationId xmlns:a16="http://schemas.microsoft.com/office/drawing/2014/main" id="{C5D652BC-817B-BA69-BCB2-2CD82A8886B2}"/>
              </a:ext>
            </a:extLst>
          </p:cNvPr>
          <p:cNvPicPr>
            <a:picLocks noChangeAspect="1"/>
          </p:cNvPicPr>
          <p:nvPr/>
        </p:nvPicPr>
        <p:blipFill rotWithShape="1">
          <a:blip r:embed="rId2"/>
          <a:srcRect l="11512" r="12003" b="19671"/>
          <a:stretch/>
        </p:blipFill>
        <p:spPr>
          <a:xfrm>
            <a:off x="2883875" y="1557685"/>
            <a:ext cx="3968630" cy="3380075"/>
          </a:xfrm>
          <a:prstGeom prst="rect">
            <a:avLst/>
          </a:prstGeom>
        </p:spPr>
      </p:pic>
      <p:pic>
        <p:nvPicPr>
          <p:cNvPr id="7" name="Image 6">
            <a:extLst>
              <a:ext uri="{FF2B5EF4-FFF2-40B4-BE49-F238E27FC236}">
                <a16:creationId xmlns:a16="http://schemas.microsoft.com/office/drawing/2014/main" id="{231BE5A6-484A-D4AE-8482-E60D6205DAF9}"/>
              </a:ext>
            </a:extLst>
          </p:cNvPr>
          <p:cNvPicPr>
            <a:picLocks noChangeAspect="1"/>
          </p:cNvPicPr>
          <p:nvPr/>
        </p:nvPicPr>
        <p:blipFill rotWithShape="1">
          <a:blip r:embed="rId3"/>
          <a:srcRect l="16588" r="31638"/>
          <a:stretch/>
        </p:blipFill>
        <p:spPr>
          <a:xfrm>
            <a:off x="7039148" y="2422779"/>
            <a:ext cx="3530991" cy="2146300"/>
          </a:xfrm>
          <a:prstGeom prst="rect">
            <a:avLst/>
          </a:prstGeom>
        </p:spPr>
      </p:pic>
    </p:spTree>
    <p:extLst>
      <p:ext uri="{BB962C8B-B14F-4D97-AF65-F5344CB8AC3E}">
        <p14:creationId xmlns:p14="http://schemas.microsoft.com/office/powerpoint/2010/main" val="238532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FD4ADB0-BFBE-9414-5F86-AA49D4BDFE10}"/>
              </a:ext>
            </a:extLst>
          </p:cNvPr>
          <p:cNvSpPr>
            <a:spLocks noGrp="1"/>
          </p:cNvSpPr>
          <p:nvPr>
            <p:ph type="title"/>
          </p:nvPr>
        </p:nvSpPr>
        <p:spPr>
          <a:xfrm>
            <a:off x="2468880" y="808056"/>
            <a:ext cx="8101259" cy="1077229"/>
          </a:xfrm>
        </p:spPr>
        <p:txBody>
          <a:bodyPr/>
          <a:lstStyle/>
          <a:p>
            <a:r>
              <a:rPr lang="en-GB" dirty="0"/>
              <a:t>Noise </a:t>
            </a:r>
            <a:r>
              <a:rPr lang="en-GB" dirty="0" err="1"/>
              <a:t>interforemetry</a:t>
            </a:r>
            <a:r>
              <a:rPr lang="en-GB" dirty="0"/>
              <a:t> </a:t>
            </a:r>
            <a:r>
              <a:rPr lang="en-GB" sz="2800" dirty="0"/>
              <a:t>(bibliography)</a:t>
            </a:r>
          </a:p>
        </p:txBody>
      </p:sp>
      <p:sp>
        <p:nvSpPr>
          <p:cNvPr id="5" name="Espace réservé du contenu 2">
            <a:extLst>
              <a:ext uri="{FF2B5EF4-FFF2-40B4-BE49-F238E27FC236}">
                <a16:creationId xmlns:a16="http://schemas.microsoft.com/office/drawing/2014/main" id="{80BA2DD5-5012-774B-4B4E-6858C4B5C7A8}"/>
              </a:ext>
            </a:extLst>
          </p:cNvPr>
          <p:cNvSpPr>
            <a:spLocks noGrp="1"/>
          </p:cNvSpPr>
          <p:nvPr>
            <p:ph idx="1"/>
          </p:nvPr>
        </p:nvSpPr>
        <p:spPr>
          <a:xfrm>
            <a:off x="2611808" y="1859132"/>
            <a:ext cx="7958330" cy="4399820"/>
          </a:xfrm>
        </p:spPr>
        <p:txBody>
          <a:bodyPr>
            <a:normAutofit fontScale="92500" lnSpcReduction="20000"/>
          </a:bodyPr>
          <a:lstStyle/>
          <a:p>
            <a:pPr>
              <a:spcBef>
                <a:spcPts val="400"/>
              </a:spcBef>
              <a:buFontTx/>
              <a:buChar char="-"/>
            </a:pPr>
            <a:r>
              <a:rPr lang="en-US" sz="1700" dirty="0"/>
              <a:t>Ambient noise cross-correlation in free space: Theoretical approach, </a:t>
            </a:r>
            <a:r>
              <a:rPr lang="en-US" sz="1700" i="1" dirty="0"/>
              <a:t>Roux  &amp; al., </a:t>
            </a:r>
            <a:r>
              <a:rPr lang="en-US" sz="1700" dirty="0"/>
              <a:t>JASA, 2004</a:t>
            </a:r>
          </a:p>
          <a:p>
            <a:pPr>
              <a:spcBef>
                <a:spcPts val="400"/>
              </a:spcBef>
              <a:buFontTx/>
              <a:buChar char="-"/>
            </a:pPr>
            <a:r>
              <a:rPr lang="en-US" sz="1700" dirty="0"/>
              <a:t>Time reversal of ocean noise, </a:t>
            </a:r>
            <a:r>
              <a:rPr lang="en-US" sz="1700" i="1" dirty="0"/>
              <a:t>Roux &amp; Kuperman</a:t>
            </a:r>
            <a:r>
              <a:rPr lang="en-US" sz="1700" dirty="0"/>
              <a:t>, JASA, 2005</a:t>
            </a:r>
          </a:p>
          <a:p>
            <a:pPr>
              <a:spcBef>
                <a:spcPts val="400"/>
              </a:spcBef>
              <a:buFontTx/>
              <a:buChar char="-"/>
            </a:pPr>
            <a:r>
              <a:rPr lang="en-US" sz="1700" dirty="0"/>
              <a:t>Extracting the local Green’s function on a horizontal array from ambient ocean noise, </a:t>
            </a:r>
            <a:r>
              <a:rPr lang="en-US" sz="1700" i="1" dirty="0"/>
              <a:t>S.E. Fried &amp; al.</a:t>
            </a:r>
            <a:r>
              <a:rPr lang="en-US" sz="1700" dirty="0"/>
              <a:t>, JASA Express Letters 2008</a:t>
            </a:r>
          </a:p>
          <a:p>
            <a:pPr>
              <a:spcBef>
                <a:spcPts val="400"/>
              </a:spcBef>
              <a:buFontTx/>
              <a:buChar char="-"/>
            </a:pPr>
            <a:r>
              <a:rPr lang="en-US" sz="1700" dirty="0"/>
              <a:t>Ocean acoustic remote sensing using ambient noise: results from the Florida Straits, </a:t>
            </a:r>
            <a:r>
              <a:rPr lang="en-US" sz="1700" i="1" dirty="0"/>
              <a:t>M. G. Brown et al.</a:t>
            </a:r>
            <a:r>
              <a:rPr lang="en-US" sz="1700" dirty="0"/>
              <a:t>, Geophysical Journal International (2016) 206, 574-589</a:t>
            </a:r>
          </a:p>
          <a:p>
            <a:pPr>
              <a:spcBef>
                <a:spcPts val="400"/>
              </a:spcBef>
              <a:buFontTx/>
              <a:buChar char="-"/>
            </a:pPr>
            <a:r>
              <a:rPr lang="en-US" sz="1700" dirty="0"/>
              <a:t>Monitoring deep ocean temperature, </a:t>
            </a:r>
            <a:r>
              <a:rPr lang="en-US" sz="1700" i="1" dirty="0"/>
              <a:t>K. F. Woolfe  et al.</a:t>
            </a:r>
            <a:r>
              <a:rPr lang="en-US" sz="1700" dirty="0"/>
              <a:t>, GRL 2025</a:t>
            </a:r>
          </a:p>
          <a:p>
            <a:pPr>
              <a:spcBef>
                <a:spcPts val="400"/>
              </a:spcBef>
              <a:buFontTx/>
              <a:buChar char="-"/>
            </a:pPr>
            <a:r>
              <a:rPr lang="en-US" sz="1700" dirty="0">
                <a:hlinkClick r:id="rId2">
                  <a:extLst>
                    <a:ext uri="{A12FA001-AC4F-418D-AE19-62706E023703}">
                      <ahyp:hlinkClr xmlns:ahyp="http://schemas.microsoft.com/office/drawing/2018/hyperlinkcolor" val="tx"/>
                    </a:ext>
                  </a:extLst>
                </a:hlinkClick>
              </a:rPr>
              <a:t>https://www.nature.com/articles/s41598-022-08745-5.pdf</a:t>
            </a:r>
            <a:endParaRPr lang="en-US" sz="1700" dirty="0"/>
          </a:p>
          <a:p>
            <a:pPr>
              <a:spcBef>
                <a:spcPts val="400"/>
              </a:spcBef>
              <a:buFontTx/>
              <a:buChar char="-"/>
            </a:pPr>
            <a:r>
              <a:rPr lang="en-US" sz="1700" dirty="0">
                <a:hlinkClick r:id="rId3">
                  <a:extLst>
                    <a:ext uri="{A12FA001-AC4F-418D-AE19-62706E023703}">
                      <ahyp:hlinkClr xmlns:ahyp="http://schemas.microsoft.com/office/drawing/2018/hyperlinkcolor" val="tx"/>
                    </a:ext>
                  </a:extLst>
                </a:hlinkClick>
              </a:rPr>
              <a:t>https://www.youtube.com/watch?v=GVxDaaE51cw</a:t>
            </a:r>
            <a:endParaRPr lang="en-US" sz="1700" dirty="0"/>
          </a:p>
          <a:p>
            <a:pPr>
              <a:spcBef>
                <a:spcPts val="400"/>
              </a:spcBef>
              <a:spcAft>
                <a:spcPts val="0"/>
              </a:spcAft>
              <a:buFontTx/>
              <a:buChar char="-"/>
            </a:pPr>
            <a:r>
              <a:rPr lang="en-US" sz="1700" dirty="0" err="1"/>
              <a:t>DeepGreen</a:t>
            </a:r>
            <a:r>
              <a:rPr lang="en-US" sz="1700" dirty="0"/>
              <a:t>: deep learning of Green’s functions for nonlinear boundary value problems, </a:t>
            </a:r>
            <a:r>
              <a:rPr lang="en-US" sz="1700" i="1" dirty="0"/>
              <a:t>C.R. Gin &amp; al</a:t>
            </a:r>
            <a:r>
              <a:rPr lang="en-US" sz="1700" dirty="0"/>
              <a:t>., Scientific Reports, </a:t>
            </a:r>
            <a:r>
              <a:rPr lang="en-US" sz="1700" b="1" dirty="0"/>
              <a:t>11</a:t>
            </a:r>
            <a:r>
              <a:rPr lang="en-US" sz="1700" dirty="0"/>
              <a:t>, 21614 (2021)</a:t>
            </a:r>
          </a:p>
          <a:p>
            <a:pPr marL="0" indent="0">
              <a:spcBef>
                <a:spcPts val="400"/>
              </a:spcBef>
              <a:buNone/>
            </a:pPr>
            <a:r>
              <a:rPr lang="fr-FR" sz="1700" dirty="0"/>
              <a:t>     (https://</a:t>
            </a:r>
            <a:r>
              <a:rPr lang="fr-FR" sz="1700" dirty="0" err="1"/>
              <a:t>www.nature.com</a:t>
            </a:r>
            <a:r>
              <a:rPr lang="fr-FR" sz="1700" dirty="0"/>
              <a:t>/articles/s41598-021-00773-x)</a:t>
            </a:r>
            <a:endParaRPr lang="en-US" sz="1700" dirty="0"/>
          </a:p>
          <a:p>
            <a:pPr marL="0" indent="0">
              <a:spcBef>
                <a:spcPts val="400"/>
              </a:spcBef>
              <a:buNone/>
            </a:pPr>
            <a:endParaRPr lang="en-US" sz="1800" dirty="0"/>
          </a:p>
        </p:txBody>
      </p:sp>
    </p:spTree>
    <p:extLst>
      <p:ext uri="{BB962C8B-B14F-4D97-AF65-F5344CB8AC3E}">
        <p14:creationId xmlns:p14="http://schemas.microsoft.com/office/powerpoint/2010/main" val="119727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B4218F7-73FB-D44C-B2AC-E6F715334383}"/>
              </a:ext>
            </a:extLst>
          </p:cNvPr>
          <p:cNvSpPr/>
          <p:nvPr/>
        </p:nvSpPr>
        <p:spPr>
          <a:xfrm>
            <a:off x="6058045" y="4099033"/>
            <a:ext cx="272218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773599" y="1744715"/>
                <a:ext cx="7796540" cy="4305600"/>
              </a:xfrm>
            </p:spPr>
            <p:txBody>
              <a:bodyPr/>
              <a:lstStyle/>
              <a:p>
                <a:pPr marL="0" indent="0">
                  <a:buNone/>
                </a:pPr>
                <a:r>
                  <a:rPr lang="fr-FR" sz="2400" b="1" dirty="0">
                    <a:solidFill>
                      <a:srgbClr val="FFFF00"/>
                    </a:solidFill>
                  </a:rPr>
                  <a:t>Propagation </a:t>
                </a:r>
                <a:r>
                  <a:rPr lang="en-US" sz="2400" b="1" dirty="0">
                    <a:solidFill>
                      <a:srgbClr val="FFFF00"/>
                    </a:solidFill>
                  </a:rPr>
                  <a:t>equation </a:t>
                </a:r>
                <a:r>
                  <a:rPr lang="en-US" sz="2400" dirty="0">
                    <a:solidFill>
                      <a:srgbClr val="FFFF00"/>
                    </a:solidFill>
                  </a:rPr>
                  <a:t>(linearized)</a:t>
                </a:r>
                <a:endParaRPr lang="en-US" sz="2400" b="1" dirty="0">
                  <a:solidFill>
                    <a:srgbClr val="FFFF00"/>
                  </a:solidFill>
                </a:endParaRPr>
              </a:p>
              <a:p>
                <a14:m>
                  <m:oMath xmlns:m="http://schemas.openxmlformats.org/officeDocument/2006/math">
                    <m:sSub>
                      <m:sSubPr>
                        <m:ctrlPr>
                          <a:rPr lang="fr-FR" i="1" smtClean="0">
                            <a:latin typeface="Cambria Math" panose="02040503050406030204" pitchFamily="18" charset="0"/>
                          </a:rPr>
                        </m:ctrlPr>
                      </m:sSubPr>
                      <m:e>
                        <m:r>
                          <m:rPr>
                            <m:sty m:val="p"/>
                          </m:rPr>
                          <a:rPr lang="fr-FR" i="1">
                            <a:latin typeface="Cambria Math" panose="02040503050406030204" pitchFamily="18" charset="0"/>
                          </a:rPr>
                          <m:t>ρ</m:t>
                        </m:r>
                      </m:e>
                      <m:sub>
                        <m:r>
                          <a:rPr lang="fr-FR" b="0" i="1" smtClean="0">
                            <a:latin typeface="Cambria Math" panose="02040503050406030204" pitchFamily="18" charset="0"/>
                          </a:rPr>
                          <m:t>0</m:t>
                        </m:r>
                      </m:sub>
                    </m:sSub>
                    <m:f>
                      <m:fPr>
                        <m:ctrlPr>
                          <a:rPr lang="fr-FR" i="1" smtClean="0">
                            <a:latin typeface="Cambria Math" panose="02040503050406030204" pitchFamily="18" charset="0"/>
                          </a:rPr>
                        </m:ctrlPr>
                      </m:fPr>
                      <m:num>
                        <m:r>
                          <a:rPr lang="fr-FR" i="1" smtClean="0">
                            <a:latin typeface="Cambria Math" panose="02040503050406030204" pitchFamily="18" charset="0"/>
                          </a:rPr>
                          <m:t>𝜕</m:t>
                        </m:r>
                        <m:r>
                          <a:rPr lang="fr-FR" b="1" i="0" smtClean="0">
                            <a:latin typeface="Cambria Math" panose="02040503050406030204" pitchFamily="18" charset="0"/>
                          </a:rPr>
                          <m:t>𝐮</m:t>
                        </m:r>
                      </m:num>
                      <m:den>
                        <m:r>
                          <a:rPr lang="fr-FR" i="1" smtClean="0">
                            <a:latin typeface="Cambria Math" panose="02040503050406030204" pitchFamily="18" charset="0"/>
                          </a:rPr>
                          <m:t>𝜕</m:t>
                        </m:r>
                        <m:r>
                          <a:rPr lang="fr-FR" b="0" i="1" smtClean="0">
                            <a:latin typeface="Cambria Math" panose="02040503050406030204" pitchFamily="18" charset="0"/>
                          </a:rPr>
                          <m:t>𝑡</m:t>
                        </m:r>
                      </m:den>
                    </m:f>
                    <m:r>
                      <m:rPr>
                        <m:nor/>
                      </m:rPr>
                      <a:rPr lang="fr-FR"/>
                      <m:t>= −</m:t>
                    </m:r>
                    <m:r>
                      <a:rPr lang="fr-FR" i="0" smtClean="0">
                        <a:latin typeface="Cambria Math" panose="02040503050406030204" pitchFamily="18" charset="0"/>
                      </a:rPr>
                      <m:t>𝛻</m:t>
                    </m:r>
                    <m:r>
                      <m:rPr>
                        <m:sty m:val="p"/>
                      </m:rPr>
                      <a:rPr lang="fr-FR" i="1" smtClean="0">
                        <a:latin typeface="Cambria Math" panose="02040503050406030204" pitchFamily="18" charset="0"/>
                      </a:rPr>
                      <m:t>δ</m:t>
                    </m:r>
                    <m:r>
                      <a:rPr lang="fr-FR" b="0" i="1" smtClean="0">
                        <a:latin typeface="Cambria Math" panose="02040503050406030204" pitchFamily="18" charset="0"/>
                      </a:rPr>
                      <m:t>𝑝</m:t>
                    </m:r>
                  </m:oMath>
                </a14:m>
                <a:r>
                  <a:rPr lang="fr-FR" dirty="0"/>
                  <a:t>		</a:t>
                </a:r>
                <a:r>
                  <a:rPr lang="en-US" sz="1800" dirty="0"/>
                  <a:t>Newton’s law</a:t>
                </a:r>
                <a:r>
                  <a:rPr lang="fr-FR" dirty="0"/>
                  <a:t>			</a:t>
                </a:r>
                <a:r>
                  <a:rPr lang="fr-FR" sz="1800" dirty="0">
                    <a:latin typeface="Cambria Math" panose="02040503050406030204" pitchFamily="18" charset="0"/>
                    <a:ea typeface="Cambria Math" panose="02040503050406030204" pitchFamily="18" charset="0"/>
                  </a:rPr>
                  <a:t>(1)</a:t>
                </a:r>
              </a:p>
              <a:p>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𝛿</m:t>
                        </m:r>
                        <m:r>
                          <a:rPr lang="fr-FR" b="0" i="1" smtClean="0">
                            <a:latin typeface="Cambria Math" panose="02040503050406030204" pitchFamily="18" charset="0"/>
                          </a:rPr>
                          <m:t>𝑣</m:t>
                        </m:r>
                      </m:num>
                      <m:den>
                        <m:r>
                          <a:rPr lang="fr-FR" b="0" i="1" smtClean="0">
                            <a:latin typeface="Cambria Math" panose="02040503050406030204" pitchFamily="18" charset="0"/>
                          </a:rPr>
                          <m:t>𝑣</m:t>
                        </m:r>
                      </m:den>
                    </m:f>
                    <m:r>
                      <a:rPr lang="fr-FR" b="0" i="1" smtClean="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𝛿</m:t>
                        </m:r>
                        <m:r>
                          <a:rPr lang="fr-FR" b="0" i="1" smtClean="0">
                            <a:latin typeface="Cambria Math" panose="02040503050406030204" pitchFamily="18" charset="0"/>
                          </a:rPr>
                          <m:t>𝜌</m:t>
                        </m:r>
                      </m:num>
                      <m:den>
                        <m:r>
                          <a:rPr lang="fr-FR" b="0" i="1" smtClean="0">
                            <a:latin typeface="Cambria Math" panose="02040503050406030204" pitchFamily="18" charset="0"/>
                          </a:rPr>
                          <m:t>𝜌</m:t>
                        </m:r>
                      </m:den>
                    </m:f>
                    <m:r>
                      <a:rPr lang="fr-FR" i="1">
                        <a:latin typeface="Cambria Math" panose="02040503050406030204" pitchFamily="18" charset="0"/>
                      </a:rPr>
                      <m:t>=</m:t>
                    </m:r>
                    <m:r>
                      <a:rPr lang="fr-FR" b="0" i="1" smtClean="0">
                        <a:latin typeface="Cambria Math" panose="02040503050406030204" pitchFamily="18" charset="0"/>
                      </a:rPr>
                      <m:t>−</m:t>
                    </m:r>
                    <m:r>
                      <a:rPr lang="fr-FR" b="0" i="1" smtClean="0">
                        <a:latin typeface="Cambria Math" panose="02040503050406030204" pitchFamily="18" charset="0"/>
                      </a:rPr>
                      <m:t>𝜒𝛿</m:t>
                    </m:r>
                    <m:r>
                      <a:rPr lang="fr-FR" b="0" i="1" smtClean="0">
                        <a:latin typeface="Cambria Math" panose="02040503050406030204" pitchFamily="18" charset="0"/>
                      </a:rPr>
                      <m:t>𝑝</m:t>
                    </m:r>
                  </m:oMath>
                </a14:m>
                <a:r>
                  <a:rPr lang="fr-FR" dirty="0"/>
                  <a:t>	 </a:t>
                </a:r>
                <a14:m>
                  <m:oMath xmlns:m="http://schemas.openxmlformats.org/officeDocument/2006/math">
                    <m:r>
                      <a:rPr lang="fr-FR" i="1">
                        <a:latin typeface="Cambria Math" panose="02040503050406030204" pitchFamily="18" charset="0"/>
                      </a:rPr>
                      <m:t>⇒ </m:t>
                    </m:r>
                    <m:r>
                      <a:rPr lang="fr-FR" b="0" i="0" smtClean="0">
                        <a:latin typeface="Cambria Math" charset="0"/>
                      </a:rPr>
                      <m:t>  </m:t>
                    </m:r>
                    <m:r>
                      <a:rPr lang="fr-FR" i="0"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r>
                      <a:rPr lang="fr-FR" b="1" i="0" smtClean="0">
                        <a:latin typeface="Cambria Math" panose="02040503050406030204" pitchFamily="18" charset="0"/>
                        <a:ea typeface="Cambria Math" panose="02040503050406030204" pitchFamily="18" charset="0"/>
                      </a:rPr>
                      <m:t>𝐮</m:t>
                    </m:r>
                    <m:r>
                      <a:rPr lang="fr-FR" i="1">
                        <a:latin typeface="Cambria Math" panose="02040503050406030204" pitchFamily="18" charset="0"/>
                      </a:rPr>
                      <m:t>=</m:t>
                    </m:r>
                  </m:oMath>
                </a14:m>
                <a:r>
                  <a:rPr lang="fr-FR" dirty="0"/>
                  <a:t> </a:t>
                </a: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𝜒</m:t>
                    </m:r>
                    <m:f>
                      <m:fPr>
                        <m:ctrlPr>
                          <a:rPr lang="fr-FR" i="1" smtClean="0">
                            <a:latin typeface="Cambria Math" panose="02040503050406030204" pitchFamily="18" charset="0"/>
                          </a:rPr>
                        </m:ctrlPr>
                      </m:fPr>
                      <m:num>
                        <m:r>
                          <a:rPr lang="fr-FR" i="1" smtClean="0">
                            <a:latin typeface="Cambria Math" panose="02040503050406030204" pitchFamily="18" charset="0"/>
                          </a:rPr>
                          <m:t>𝜕</m:t>
                        </m:r>
                        <m:r>
                          <a:rPr lang="fr-FR" i="1">
                            <a:latin typeface="Cambria Math" panose="02040503050406030204" pitchFamily="18" charset="0"/>
                          </a:rPr>
                          <m:t>𝛿</m:t>
                        </m:r>
                        <m:r>
                          <a:rPr lang="fr-FR" i="1">
                            <a:latin typeface="Cambria Math" panose="02040503050406030204" pitchFamily="18" charset="0"/>
                          </a:rPr>
                          <m:t>𝑝</m:t>
                        </m:r>
                      </m:num>
                      <m:den>
                        <m:r>
                          <a:rPr lang="fr-FR" i="1" smtClean="0">
                            <a:latin typeface="Cambria Math" panose="02040503050406030204" pitchFamily="18" charset="0"/>
                          </a:rPr>
                          <m:t>𝜕</m:t>
                        </m:r>
                        <m:r>
                          <a:rPr lang="fr-FR" b="0" i="1" smtClean="0">
                            <a:latin typeface="Cambria Math" panose="02040503050406030204" pitchFamily="18" charset="0"/>
                          </a:rPr>
                          <m:t>𝑡</m:t>
                        </m:r>
                      </m:den>
                    </m:f>
                  </m:oMath>
                </a14:m>
                <a:r>
                  <a:rPr lang="fr-FR" dirty="0"/>
                  <a:t>		</a:t>
                </a:r>
                <a:r>
                  <a:rPr lang="fr-FR" sz="1800" dirty="0">
                    <a:latin typeface="Cambria Math" panose="02040503050406030204" pitchFamily="18" charset="0"/>
                    <a:ea typeface="Cambria Math" panose="02040503050406030204" pitchFamily="18" charset="0"/>
                  </a:rPr>
                  <a:t>(2)</a:t>
                </a:r>
              </a:p>
              <a:p>
                <a:r>
                  <a:rPr lang="en-US" sz="1800" dirty="0"/>
                  <a:t>combining</a:t>
                </a:r>
                <a:r>
                  <a:rPr lang="fr-FR" sz="1800" dirty="0"/>
                  <a:t> </a:t>
                </a:r>
                <a14:m>
                  <m:oMath xmlns:m="http://schemas.openxmlformats.org/officeDocument/2006/math">
                    <m:d>
                      <m:dPr>
                        <m:ctrlPr>
                          <a:rPr lang="fr-FR" sz="1800" i="1">
                            <a:latin typeface="Cambria Math" panose="02040503050406030204" pitchFamily="18" charset="0"/>
                          </a:rPr>
                        </m:ctrlPr>
                      </m:dPr>
                      <m:e>
                        <m:r>
                          <a:rPr lang="fr-FR" sz="1800">
                            <a:latin typeface="Cambria Math" charset="0"/>
                          </a:rPr>
                          <m:t>1</m:t>
                        </m:r>
                      </m:e>
                    </m:d>
                  </m:oMath>
                </a14:m>
                <a:r>
                  <a:rPr lang="fr-FR" sz="1800" dirty="0"/>
                  <a:t> and</a:t>
                </a:r>
                <a:r>
                  <a:rPr lang="fr-FR" dirty="0"/>
                  <a:t> </a:t>
                </a:r>
                <a14:m>
                  <m:oMath xmlns:m="http://schemas.openxmlformats.org/officeDocument/2006/math">
                    <m:d>
                      <m:dPr>
                        <m:ctrlPr>
                          <a:rPr lang="fr-FR" i="1">
                            <a:latin typeface="Cambria Math" panose="02040503050406030204" pitchFamily="18" charset="0"/>
                          </a:rPr>
                        </m:ctrlPr>
                      </m:dPr>
                      <m:e>
                        <m:r>
                          <a:rPr lang="fr-FR" i="1">
                            <a:latin typeface="Cambria Math" panose="02040503050406030204" pitchFamily="18" charset="0"/>
                          </a:rPr>
                          <m:t>2</m:t>
                        </m:r>
                      </m:e>
                    </m:d>
                    <m:r>
                      <a:rPr lang="fr-FR" b="0" i="1" smtClean="0">
                        <a:latin typeface="Cambria Math" panose="02040503050406030204" pitchFamily="18" charset="0"/>
                      </a:rPr>
                      <m:t>  ⇒  </m:t>
                    </m:r>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ea typeface="Cambria Math" panose="02040503050406030204" pitchFamily="18" charset="0"/>
                          </a:rPr>
                          <m:t>0</m:t>
                        </m:r>
                      </m:sub>
                    </m:sSub>
                    <m:r>
                      <a:rPr lang="fr-FR" b="0" i="1" smtClean="0">
                        <a:latin typeface="Cambria Math" panose="02040503050406030204" pitchFamily="18" charset="0"/>
                      </a:rPr>
                      <m:t>𝜒</m:t>
                    </m:r>
                    <m:f>
                      <m:fPr>
                        <m:ctrlPr>
                          <a:rPr lang="fr-FR" i="1">
                            <a:latin typeface="Cambria Math" panose="02040503050406030204" pitchFamily="18" charset="0"/>
                          </a:rPr>
                        </m:ctrlPr>
                      </m:fPr>
                      <m:num>
                        <m:sSup>
                          <m:sSupPr>
                            <m:ctrlPr>
                              <a:rPr lang="fr-FR" i="1" smtClean="0">
                                <a:latin typeface="Cambria Math" panose="02040503050406030204" pitchFamily="18" charset="0"/>
                              </a:rPr>
                            </m:ctrlPr>
                          </m:sSupPr>
                          <m:e>
                            <m:r>
                              <a:rPr lang="fr-FR" b="0" i="1" smtClean="0">
                                <a:latin typeface="Cambria Math" panose="02040503050406030204" pitchFamily="18" charset="0"/>
                              </a:rPr>
                              <m:t>𝜕</m:t>
                            </m:r>
                          </m:e>
                          <m:sup>
                            <m:r>
                              <a:rPr lang="fr-FR" i="1" smtClean="0">
                                <a:latin typeface="Cambria Math" panose="02040503050406030204" pitchFamily="18" charset="0"/>
                              </a:rPr>
                              <m:t>2</m:t>
                            </m:r>
                          </m:sup>
                        </m:sSup>
                        <m:r>
                          <a:rPr lang="fr-FR" b="0" i="1" smtClean="0">
                            <a:latin typeface="Cambria Math" panose="02040503050406030204" pitchFamily="18" charset="0"/>
                          </a:rPr>
                          <m:t>𝛿</m:t>
                        </m:r>
                        <m:r>
                          <a:rPr lang="fr-FR" b="0" i="1" smtClean="0">
                            <a:latin typeface="Cambria Math" panose="02040503050406030204" pitchFamily="18" charset="0"/>
                          </a:rPr>
                          <m:t>𝑝</m:t>
                        </m:r>
                      </m:num>
                      <m:den>
                        <m:r>
                          <a:rPr lang="fr-FR" i="1">
                            <a:latin typeface="Cambria Math" panose="02040503050406030204" pitchFamily="18" charset="0"/>
                          </a:rPr>
                          <m:t>𝜕</m:t>
                        </m:r>
                        <m:sSup>
                          <m:sSupPr>
                            <m:ctrlPr>
                              <a:rPr lang="fr-FR" i="1" smtClean="0">
                                <a:latin typeface="Cambria Math" panose="02040503050406030204" pitchFamily="18" charset="0"/>
                              </a:rPr>
                            </m:ctrlPr>
                          </m:sSupPr>
                          <m:e>
                            <m:r>
                              <a:rPr lang="fr-FR" b="0" i="1" smtClean="0">
                                <a:latin typeface="Cambria Math" panose="02040503050406030204" pitchFamily="18" charset="0"/>
                              </a:rPr>
                              <m:t>𝑡</m:t>
                            </m:r>
                          </m:e>
                          <m:sup>
                            <m:r>
                              <a:rPr lang="fr-FR" i="1" smtClean="0">
                                <a:latin typeface="Cambria Math" panose="02040503050406030204" pitchFamily="18" charset="0"/>
                              </a:rPr>
                              <m:t>2</m:t>
                            </m:r>
                          </m:sup>
                        </m:sSup>
                      </m:den>
                    </m:f>
                    <m:r>
                      <a:rPr lang="fr-FR" b="0" i="1" smtClean="0">
                        <a:latin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ea typeface="Cambria Math" panose="02040503050406030204" pitchFamily="18" charset="0"/>
                          </a:rPr>
                          <m:t>0</m:t>
                        </m:r>
                      </m:sub>
                    </m:sSub>
                    <m:r>
                      <a:rPr lang="fr-FR" i="0"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ea typeface="Cambria Math" panose="02040503050406030204" pitchFamily="18" charset="0"/>
                                  </a:rPr>
                                  <m:t>0</m:t>
                                </m:r>
                              </m:sub>
                            </m:sSub>
                          </m:den>
                        </m:f>
                        <m:r>
                          <a:rPr lang="fr-FR" i="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𝑝</m:t>
                        </m:r>
                      </m:e>
                    </m:d>
                  </m:oMath>
                </a14:m>
                <a:endParaRPr lang="en-US" dirty="0"/>
              </a:p>
              <a:p>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ea typeface="Cambria Math" panose="02040503050406030204" pitchFamily="18" charset="0"/>
                          </a:rPr>
                          <m:t>0</m:t>
                        </m:r>
                      </m:sub>
                    </m:sSub>
                    <m:r>
                      <a:rPr lang="fr-FR" i="1">
                        <a:latin typeface="Cambria Math" panose="02040503050406030204" pitchFamily="18" charset="0"/>
                      </a:rPr>
                      <m:t>𝜒</m:t>
                    </m:r>
                    <m:r>
                      <a:rPr lang="fr-FR" i="1">
                        <a:latin typeface="Cambria Math" panose="02040503050406030204" pitchFamily="18" charset="0"/>
                      </a:rPr>
                      <m:t>=</m:t>
                    </m:r>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sSup>
                          <m:sSupPr>
                            <m:ctrlPr>
                              <a:rPr lang="fr-FR" i="1" smtClean="0">
                                <a:latin typeface="Cambria Math" panose="02040503050406030204" pitchFamily="18" charset="0"/>
                              </a:rPr>
                            </m:ctrlPr>
                          </m:sSupPr>
                          <m:e>
                            <m:r>
                              <a:rPr lang="fr-FR" b="0" i="1" smtClean="0">
                                <a:latin typeface="Cambria Math" panose="02040503050406030204" pitchFamily="18" charset="0"/>
                              </a:rPr>
                              <m:t>𝑐</m:t>
                            </m:r>
                          </m:e>
                          <m:sup>
                            <m:r>
                              <a:rPr lang="fr-FR" i="1" smtClean="0">
                                <a:latin typeface="Cambria Math" panose="02040503050406030204" pitchFamily="18" charset="0"/>
                              </a:rPr>
                              <m:t>2</m:t>
                            </m:r>
                          </m:sup>
                        </m:sSup>
                      </m:den>
                    </m:f>
                  </m:oMath>
                </a14:m>
                <a:endParaRPr lang="fr-FR" b="0" i="1" dirty="0">
                  <a:latin typeface="Cambria Math" panose="02040503050406030204" pitchFamily="18" charset="0"/>
                </a:endParaRPr>
              </a:p>
              <a:p>
                <a14:m>
                  <m:oMath xmlns:m="http://schemas.openxmlformats.org/officeDocument/2006/math">
                    <m:r>
                      <a:rPr lang="fr-FR" b="0" i="1" smtClean="0">
                        <a:latin typeface="Cambria Math" panose="02040503050406030204" pitchFamily="18" charset="0"/>
                      </a:rPr>
                      <m:t>𝜒</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𝜒</m:t>
                        </m:r>
                      </m:e>
                      <m:sub>
                        <m:r>
                          <a:rPr lang="fr-FR" b="0" i="1" smtClean="0">
                            <a:latin typeface="Cambria Math" panose="02040503050406030204" pitchFamily="18" charset="0"/>
                          </a:rPr>
                          <m:t>𝑆</m:t>
                        </m:r>
                      </m:sub>
                    </m:sSub>
                  </m:oMath>
                </a14:m>
                <a:endParaRPr lang="en-US" dirty="0"/>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773599" y="1744715"/>
                <a:ext cx="7796540" cy="4305600"/>
              </a:xfrm>
              <a:blipFill>
                <a:blip r:embed="rId3"/>
                <a:stretch>
                  <a:fillRect l="-1301"/>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Acoustic waves</a:t>
            </a:r>
          </a:p>
        </p:txBody>
      </p:sp>
    </p:spTree>
    <p:extLst>
      <p:ext uri="{BB962C8B-B14F-4D97-AF65-F5344CB8AC3E}">
        <p14:creationId xmlns:p14="http://schemas.microsoft.com/office/powerpoint/2010/main" val="26735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428634" y="1645850"/>
            <a:ext cx="7430812" cy="903499"/>
          </a:xfrm>
        </p:spPr>
        <p:txBody>
          <a:bodyPr>
            <a:normAutofit/>
          </a:bodyPr>
          <a:lstStyle/>
          <a:p>
            <a:pPr marL="0" indent="0">
              <a:spcAft>
                <a:spcPts val="1200"/>
              </a:spcAft>
              <a:buNone/>
            </a:pPr>
            <a:r>
              <a:rPr lang="en-US" sz="2400" b="1" dirty="0">
                <a:solidFill>
                  <a:srgbClr val="FFFF00"/>
                </a:solidFill>
              </a:rPr>
              <a:t>Reflexion and transmission from a flat interface </a:t>
            </a:r>
            <a:endParaRPr lang="en-US" sz="1800" dirty="0"/>
          </a:p>
        </p:txBody>
      </p:sp>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Acoustic waves</a:t>
            </a:r>
          </a:p>
        </p:txBody>
      </p:sp>
      <p:cxnSp>
        <p:nvCxnSpPr>
          <p:cNvPr id="4" name="Connecteur droit avec flèche 3">
            <a:extLst>
              <a:ext uri="{FF2B5EF4-FFF2-40B4-BE49-F238E27FC236}">
                <a16:creationId xmlns:a16="http://schemas.microsoft.com/office/drawing/2014/main" id="{74782ADA-027F-9845-9704-6C6E01678EF3}"/>
              </a:ext>
            </a:extLst>
          </p:cNvPr>
          <p:cNvCxnSpPr>
            <a:cxnSpLocks/>
          </p:cNvCxnSpPr>
          <p:nvPr/>
        </p:nvCxnSpPr>
        <p:spPr>
          <a:xfrm flipV="1">
            <a:off x="7894766" y="3380831"/>
            <a:ext cx="0" cy="1601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droit avec flèche 4">
            <a:extLst>
              <a:ext uri="{FF2B5EF4-FFF2-40B4-BE49-F238E27FC236}">
                <a16:creationId xmlns:a16="http://schemas.microsoft.com/office/drawing/2014/main" id="{99B0B45B-BC19-9942-9A52-1A3F760CB041}"/>
              </a:ext>
            </a:extLst>
          </p:cNvPr>
          <p:cNvCxnSpPr>
            <a:cxnSpLocks/>
          </p:cNvCxnSpPr>
          <p:nvPr/>
        </p:nvCxnSpPr>
        <p:spPr>
          <a:xfrm flipV="1">
            <a:off x="8261524" y="4418685"/>
            <a:ext cx="2279248" cy="9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AD8409A-EDE3-C347-8BA8-C1C766A1984F}"/>
              </a:ext>
            </a:extLst>
          </p:cNvPr>
          <p:cNvSpPr/>
          <p:nvPr/>
        </p:nvSpPr>
        <p:spPr>
          <a:xfrm>
            <a:off x="7889510" y="4441661"/>
            <a:ext cx="2279245" cy="631763"/>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CCE234-0D45-9F4C-AB32-31650F13C4A8}"/>
              </a:ext>
            </a:extLst>
          </p:cNvPr>
          <p:cNvSpPr/>
          <p:nvPr/>
        </p:nvSpPr>
        <p:spPr>
          <a:xfrm>
            <a:off x="7889510" y="3620666"/>
            <a:ext cx="2279225" cy="807345"/>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758815A-FD49-D142-904D-39642F55F438}"/>
                  </a:ext>
                </a:extLst>
              </p:cNvPr>
              <p:cNvSpPr/>
              <p:nvPr/>
            </p:nvSpPr>
            <p:spPr>
              <a:xfrm>
                <a:off x="7712280" y="3035692"/>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𝑧</m:t>
                      </m:r>
                    </m:oMath>
                  </m:oMathPara>
                </a14:m>
                <a:endParaRPr lang="en-US" dirty="0"/>
              </a:p>
            </p:txBody>
          </p:sp>
        </mc:Choice>
        <mc:Fallback xmlns="">
          <p:sp>
            <p:nvSpPr>
              <p:cNvPr id="9" name="Rectangle 8">
                <a:extLst>
                  <a:ext uri="{FF2B5EF4-FFF2-40B4-BE49-F238E27FC236}">
                    <a16:creationId xmlns:a16="http://schemas.microsoft.com/office/drawing/2014/main" id="{9758815A-FD49-D142-904D-39642F55F438}"/>
                  </a:ext>
                </a:extLst>
              </p:cNvPr>
              <p:cNvSpPr>
                <a:spLocks noRot="1" noChangeAspect="1" noMove="1" noResize="1" noEditPoints="1" noAdjustHandles="1" noChangeArrowheads="1" noChangeShapeType="1" noTextEdit="1"/>
              </p:cNvSpPr>
              <p:nvPr/>
            </p:nvSpPr>
            <p:spPr>
              <a:xfrm>
                <a:off x="7712280" y="3035692"/>
                <a:ext cx="364972" cy="369332"/>
              </a:xfrm>
              <a:prstGeom prst="rect">
                <a:avLst/>
              </a:prstGeom>
              <a:blipFill>
                <a:blip r:embed="rId2"/>
                <a:stretch>
                  <a:fillRect/>
                </a:stretch>
              </a:blipFill>
            </p:spPr>
            <p:txBody>
              <a:bodyPr/>
              <a:lstStyle/>
              <a:p>
                <a:r>
                  <a:rPr lang="fr-FR">
                    <a:noFill/>
                  </a:rPr>
                  <a:t> </a:t>
                </a:r>
              </a:p>
            </p:txBody>
          </p:sp>
        </mc:Fallback>
      </mc:AlternateContent>
      <p:sp>
        <p:nvSpPr>
          <p:cNvPr id="13" name="Arc 12">
            <a:extLst>
              <a:ext uri="{FF2B5EF4-FFF2-40B4-BE49-F238E27FC236}">
                <a16:creationId xmlns:a16="http://schemas.microsoft.com/office/drawing/2014/main" id="{7C39814B-B90A-7C45-AEDA-A937BD1B42BF}"/>
              </a:ext>
            </a:extLst>
          </p:cNvPr>
          <p:cNvSpPr/>
          <p:nvPr/>
        </p:nvSpPr>
        <p:spPr>
          <a:xfrm rot="6124518">
            <a:off x="7800678" y="3595667"/>
            <a:ext cx="558158" cy="558613"/>
          </a:xfrm>
          <a:prstGeom prst="arc">
            <a:avLst>
              <a:gd name="adj1" fmla="val 16200000"/>
              <a:gd name="adj2" fmla="val 20056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357EF4-ECF8-8445-B98B-174F3806CE0C}"/>
                  </a:ext>
                </a:extLst>
              </p:cNvPr>
              <p:cNvSpPr/>
              <p:nvPr/>
            </p:nvSpPr>
            <p:spPr>
              <a:xfrm>
                <a:off x="7872375" y="3797306"/>
                <a:ext cx="464486" cy="37824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bg1"/>
                              </a:solidFill>
                              <a:latin typeface="Cambria Math" panose="02040503050406030204" pitchFamily="18" charset="0"/>
                            </a:rPr>
                          </m:ctrlPr>
                        </m:sSupPr>
                        <m:e>
                          <m:r>
                            <a:rPr lang="fr-FR" i="1">
                              <a:solidFill>
                                <a:schemeClr val="bg1"/>
                              </a:solidFill>
                              <a:latin typeface="Cambria Math" panose="02040503050406030204" pitchFamily="18" charset="0"/>
                            </a:rPr>
                            <m:t>𝜃</m:t>
                          </m:r>
                        </m:e>
                        <m:sup>
                          <m:r>
                            <a:rPr lang="fr-FR" b="0" i="1" smtClean="0">
                              <a:solidFill>
                                <a:schemeClr val="bg1"/>
                              </a:solidFill>
                              <a:latin typeface="Cambria Math" panose="02040503050406030204" pitchFamily="18" charset="0"/>
                            </a:rPr>
                            <m:t>𝑖</m:t>
                          </m:r>
                        </m:sup>
                      </m:sSup>
                    </m:oMath>
                  </m:oMathPara>
                </a14:m>
                <a:endParaRPr lang="en-US" dirty="0">
                  <a:solidFill>
                    <a:schemeClr val="bg1"/>
                  </a:solidFill>
                </a:endParaRPr>
              </a:p>
            </p:txBody>
          </p:sp>
        </mc:Choice>
        <mc:Fallback xmlns="">
          <p:sp>
            <p:nvSpPr>
              <p:cNvPr id="14" name="Rectangle 13">
                <a:extLst>
                  <a:ext uri="{FF2B5EF4-FFF2-40B4-BE49-F238E27FC236}">
                    <a16:creationId xmlns:a16="http://schemas.microsoft.com/office/drawing/2014/main" id="{27357EF4-ECF8-8445-B98B-174F3806CE0C}"/>
                  </a:ext>
                </a:extLst>
              </p:cNvPr>
              <p:cNvSpPr>
                <a:spLocks noRot="1" noChangeAspect="1" noMove="1" noResize="1" noEditPoints="1" noAdjustHandles="1" noChangeArrowheads="1" noChangeShapeType="1" noTextEdit="1"/>
              </p:cNvSpPr>
              <p:nvPr/>
            </p:nvSpPr>
            <p:spPr>
              <a:xfrm>
                <a:off x="7872375" y="3797306"/>
                <a:ext cx="464486" cy="378245"/>
              </a:xfrm>
              <a:prstGeom prst="rect">
                <a:avLst/>
              </a:prstGeom>
              <a:blipFill>
                <a:blip r:embed="rId3"/>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43C7D7E2-B68E-7A4E-93B5-E4A9B5A1FD31}"/>
                  </a:ext>
                </a:extLst>
              </p:cNvPr>
              <p:cNvSpPr/>
              <p:nvPr/>
            </p:nvSpPr>
            <p:spPr>
              <a:xfrm>
                <a:off x="2400622" y="2465108"/>
                <a:ext cx="4118964" cy="3255763"/>
              </a:xfrm>
              <a:prstGeom prst="rect">
                <a:avLst/>
              </a:prstGeom>
            </p:spPr>
            <p:txBody>
              <a:bodyPr wrap="square">
                <a:spAutoFit/>
              </a:bodyPr>
              <a:lstStyle/>
              <a:p>
                <a:pPr>
                  <a:lnSpc>
                    <a:spcPts val="2400"/>
                  </a:lnSpc>
                </a:pPr>
                <a:r>
                  <a:rPr lang="en-US" dirty="0"/>
                  <a:t>two semi-infinite </a:t>
                </a:r>
                <a:r>
                  <a:rPr lang="en-US" dirty="0">
                    <a:solidFill>
                      <a:srgbClr val="FFC000"/>
                    </a:solidFill>
                  </a:rPr>
                  <a:t>homogeneous </a:t>
                </a:r>
                <a:r>
                  <a:rPr lang="en-US" dirty="0"/>
                  <a:t>media: </a:t>
                </a:r>
                <a14:m>
                  <m:oMath xmlns:m="http://schemas.openxmlformats.org/officeDocument/2006/math">
                    <m:r>
                      <a:rPr lang="fr-FR" i="1">
                        <a:solidFill>
                          <a:srgbClr val="FFC000"/>
                        </a:solidFill>
                        <a:latin typeface="Cambria Math" panose="02040503050406030204" pitchFamily="18" charset="0"/>
                      </a:rPr>
                      <m:t>𝜌</m:t>
                    </m:r>
                    <m:r>
                      <a:rPr lang="fr-FR" i="1">
                        <a:solidFill>
                          <a:srgbClr val="FFC000"/>
                        </a:solidFill>
                        <a:latin typeface="Cambria Math" panose="02040503050406030204" pitchFamily="18" charset="0"/>
                      </a:rPr>
                      <m:t>,</m:t>
                    </m:r>
                    <m:r>
                      <a:rPr lang="fr-FR" i="1">
                        <a:solidFill>
                          <a:srgbClr val="FFC000"/>
                        </a:solidFill>
                        <a:latin typeface="Cambria Math" panose="02040503050406030204" pitchFamily="18" charset="0"/>
                      </a:rPr>
                      <m:t>𝑐</m:t>
                    </m:r>
                    <m:r>
                      <a:rPr lang="fr-FR" i="1">
                        <a:solidFill>
                          <a:srgbClr val="FFC000"/>
                        </a:solidFill>
                        <a:latin typeface="Cambria Math" panose="02040503050406030204" pitchFamily="18" charset="0"/>
                      </a:rPr>
                      <m:t> </m:t>
                    </m:r>
                  </m:oMath>
                </a14:m>
                <a:r>
                  <a:rPr lang="en-US" dirty="0">
                    <a:solidFill>
                      <a:srgbClr val="FFC000"/>
                    </a:solidFill>
                  </a:rPr>
                  <a:t> </a:t>
                </a:r>
                <a:r>
                  <a:rPr lang="en-US" dirty="0"/>
                  <a:t>for </a:t>
                </a:r>
                <a:r>
                  <a:rPr lang="en-US" i="1" dirty="0">
                    <a:latin typeface="Cambria Math" panose="02040503050406030204" pitchFamily="18" charset="0"/>
                    <a:ea typeface="Cambria Math" panose="02040503050406030204" pitchFamily="18" charset="0"/>
                  </a:rPr>
                  <a:t>z</a:t>
                </a:r>
                <a:r>
                  <a:rPr lang="en-US" dirty="0">
                    <a:latin typeface="Cambria Math" panose="02040503050406030204" pitchFamily="18" charset="0"/>
                    <a:ea typeface="Cambria Math" panose="02040503050406030204" pitchFamily="18" charset="0"/>
                  </a:rPr>
                  <a:t>  &gt; 0</a:t>
                </a:r>
                <a:r>
                  <a:rPr lang="en-US" dirty="0"/>
                  <a:t> and </a:t>
                </a:r>
                <a14:m>
                  <m:oMath xmlns:m="http://schemas.openxmlformats.org/officeDocument/2006/math">
                    <m:sSup>
                      <m:sSupPr>
                        <m:ctrlPr>
                          <a:rPr lang="fr-FR" i="1">
                            <a:solidFill>
                              <a:srgbClr val="FFC000"/>
                            </a:solidFill>
                            <a:latin typeface="Cambria Math" panose="02040503050406030204" pitchFamily="18" charset="0"/>
                          </a:rPr>
                        </m:ctrlPr>
                      </m:sSupPr>
                      <m:e>
                        <m:r>
                          <a:rPr lang="fr-FR" i="1">
                            <a:solidFill>
                              <a:srgbClr val="FFC000"/>
                            </a:solidFill>
                            <a:latin typeface="Cambria Math" panose="02040503050406030204" pitchFamily="18" charset="0"/>
                          </a:rPr>
                          <m:t>𝜌</m:t>
                        </m:r>
                      </m:e>
                      <m:sup>
                        <m:r>
                          <a:rPr lang="fr-FR" i="1">
                            <a:solidFill>
                              <a:srgbClr val="FFC000"/>
                            </a:solidFill>
                            <a:latin typeface="Cambria Math" panose="02040503050406030204" pitchFamily="18" charset="0"/>
                          </a:rPr>
                          <m:t>′</m:t>
                        </m:r>
                      </m:sup>
                    </m:sSup>
                    <m:r>
                      <a:rPr lang="fr-FR" i="1">
                        <a:solidFill>
                          <a:srgbClr val="FFC000"/>
                        </a:solidFill>
                        <a:latin typeface="Cambria Math" panose="02040503050406030204" pitchFamily="18" charset="0"/>
                      </a:rPr>
                      <m:t>,</m:t>
                    </m:r>
                    <m:r>
                      <a:rPr lang="fr-FR" i="1">
                        <a:solidFill>
                          <a:srgbClr val="FFC000"/>
                        </a:solidFill>
                        <a:latin typeface="Cambria Math" panose="02040503050406030204" pitchFamily="18" charset="0"/>
                      </a:rPr>
                      <m:t>𝑐</m:t>
                    </m:r>
                    <m:r>
                      <a:rPr lang="fr-FR" i="1">
                        <a:solidFill>
                          <a:srgbClr val="FFC000"/>
                        </a:solidFill>
                        <a:latin typeface="Cambria Math" panose="02040503050406030204" pitchFamily="18" charset="0"/>
                      </a:rPr>
                      <m:t>′</m:t>
                    </m:r>
                  </m:oMath>
                </a14:m>
                <a:r>
                  <a:rPr lang="en-US" dirty="0">
                    <a:solidFill>
                      <a:srgbClr val="FFC000"/>
                    </a:solidFill>
                  </a:rPr>
                  <a:t> </a:t>
                </a:r>
                <a:r>
                  <a:rPr lang="en-US" dirty="0"/>
                  <a:t>for </a:t>
                </a:r>
                <a:r>
                  <a:rPr lang="en-US" i="1" dirty="0">
                    <a:latin typeface="Cambria Math" panose="02040503050406030204" pitchFamily="18" charset="0"/>
                    <a:ea typeface="Cambria Math" panose="02040503050406030204" pitchFamily="18" charset="0"/>
                  </a:rPr>
                  <a:t>z </a:t>
                </a:r>
                <a:r>
                  <a:rPr lang="en-US" dirty="0">
                    <a:latin typeface="Cambria Math" panose="02040503050406030204" pitchFamily="18" charset="0"/>
                    <a:ea typeface="Cambria Math" panose="02040503050406030204" pitchFamily="18" charset="0"/>
                  </a:rPr>
                  <a:t> &lt; 0</a:t>
                </a:r>
              </a:p>
              <a:p>
                <a:endParaRPr lang="en-US" dirty="0">
                  <a:latin typeface="Cambria Math" panose="02040503050406030204" pitchFamily="18" charset="0"/>
                  <a:ea typeface="Cambria Math" panose="02040503050406030204" pitchFamily="18" charset="0"/>
                </a:endParaRPr>
              </a:p>
              <a:p>
                <a:pPr>
                  <a:lnSpc>
                    <a:spcPts val="2400"/>
                  </a:lnSpc>
                </a:pPr>
                <a:r>
                  <a:rPr lang="en-US" dirty="0">
                    <a:solidFill>
                      <a:srgbClr val="FFC000"/>
                    </a:solidFill>
                  </a:rPr>
                  <a:t>time-harmonic</a:t>
                </a:r>
                <a:r>
                  <a:rPr lang="en-US" dirty="0"/>
                  <a:t> incident plane wave impinging on the interface from  </a:t>
                </a:r>
                <a:r>
                  <a:rPr lang="en-US" i="1" dirty="0">
                    <a:latin typeface="Cambria Math" panose="02040503050406030204" pitchFamily="18" charset="0"/>
                    <a:ea typeface="Cambria Math" panose="02040503050406030204" pitchFamily="18" charset="0"/>
                  </a:rPr>
                  <a:t>z  </a:t>
                </a:r>
                <a:r>
                  <a:rPr lang="en-US" dirty="0"/>
                  <a:t>&gt; 0</a:t>
                </a:r>
              </a:p>
              <a:p>
                <a:pPr>
                  <a:lnSpc>
                    <a:spcPts val="2400"/>
                  </a:lnSpc>
                </a:pPr>
                <a14:m>
                  <m:oMath xmlns:m="http://schemas.openxmlformats.org/officeDocument/2006/math">
                    <m:r>
                      <a:rPr lang="fr-FR" i="1">
                        <a:latin typeface="Cambria Math" panose="02040503050406030204" pitchFamily="18" charset="0"/>
                      </a:rPr>
                      <m:t>𝛿</m:t>
                    </m:r>
                    <m:r>
                      <a:rPr lang="fr-FR" i="1">
                        <a:latin typeface="Cambria Math" panose="02040503050406030204" pitchFamily="18" charset="0"/>
                      </a:rPr>
                      <m:t>𝑝</m:t>
                    </m:r>
                    <m:d>
                      <m:dPr>
                        <m:ctrlPr>
                          <a:rPr lang="fr-FR" i="1">
                            <a:latin typeface="Cambria Math" panose="02040503050406030204" pitchFamily="18" charset="0"/>
                          </a:rPr>
                        </m:ctrlPr>
                      </m:dPr>
                      <m:e>
                        <m:r>
                          <a:rPr lang="fr-FR" b="1">
                            <a:latin typeface="Cambria Math" panose="02040503050406030204" pitchFamily="18" charset="0"/>
                          </a:rPr>
                          <m:t>𝐫</m:t>
                        </m:r>
                        <m:r>
                          <a:rPr lang="fr-FR">
                            <a:latin typeface="Cambria Math" panose="02040503050406030204" pitchFamily="18" charset="0"/>
                          </a:rPr>
                          <m:t>,</m:t>
                        </m:r>
                        <m:r>
                          <a:rPr lang="fr-FR" i="1">
                            <a:latin typeface="Cambria Math" panose="02040503050406030204" pitchFamily="18" charset="0"/>
                          </a:rPr>
                          <m:t>𝑡</m:t>
                        </m:r>
                      </m:e>
                    </m:d>
                    <m:r>
                      <a:rPr lang="fr-FR" i="1">
                        <a:latin typeface="Cambria Math" panose="02040503050406030204" pitchFamily="18" charset="0"/>
                      </a:rPr>
                      <m:t>=</m:t>
                    </m:r>
                    <m:r>
                      <a:rPr lang="fr-FR" i="1">
                        <a:latin typeface="Cambria Math" panose="02040503050406030204" pitchFamily="18" charset="0"/>
                      </a:rPr>
                      <m:t>ℜ</m:t>
                    </m:r>
                    <m:r>
                      <a:rPr lang="fr-FR" i="1">
                        <a:latin typeface="Cambria Math" panose="02040503050406030204" pitchFamily="18" charset="0"/>
                      </a:rPr>
                      <m:t>(</m:t>
                    </m:r>
                    <m:r>
                      <a:rPr lang="fr-FR" i="1">
                        <a:latin typeface="Cambria Math" panose="02040503050406030204" pitchFamily="18" charset="0"/>
                      </a:rPr>
                      <m:t>𝛿</m:t>
                    </m:r>
                    <m:acc>
                      <m:accPr>
                        <m:chr m:val="̃"/>
                        <m:ctrlPr>
                          <a:rPr lang="fr-FR" i="1">
                            <a:latin typeface="Cambria Math" panose="02040503050406030204" pitchFamily="18" charset="0"/>
                          </a:rPr>
                        </m:ctrlPr>
                      </m:accPr>
                      <m:e>
                        <m:r>
                          <a:rPr lang="fr-FR" i="1">
                            <a:latin typeface="Cambria Math" panose="02040503050406030204" pitchFamily="18" charset="0"/>
                          </a:rPr>
                          <m:t>𝑝</m:t>
                        </m:r>
                      </m:e>
                    </m:acc>
                    <m:d>
                      <m:dPr>
                        <m:ctrlPr>
                          <a:rPr lang="fr-FR" i="1">
                            <a:latin typeface="Cambria Math" panose="02040503050406030204" pitchFamily="18" charset="0"/>
                          </a:rPr>
                        </m:ctrlPr>
                      </m:dPr>
                      <m:e>
                        <m:r>
                          <a:rPr lang="fr-FR" b="1">
                            <a:latin typeface="Cambria Math" panose="02040503050406030204" pitchFamily="18" charset="0"/>
                          </a:rPr>
                          <m:t>𝐫</m:t>
                        </m:r>
                      </m:e>
                    </m:d>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m:t>
                        </m:r>
                        <m:r>
                          <a:rPr lang="en-US" i="1">
                            <a:latin typeface="Cambria Math" panose="02040503050406030204" pitchFamily="18" charset="0"/>
                          </a:rPr>
                          <m:t>𝑡</m:t>
                        </m:r>
                      </m:sup>
                    </m:sSup>
                  </m:oMath>
                </a14:m>
                <a:r>
                  <a:rPr lang="en-US" dirty="0"/>
                  <a:t>)</a:t>
                </a:r>
              </a:p>
              <a:p>
                <a:pPr>
                  <a:lnSpc>
                    <a:spcPts val="2400"/>
                  </a:lnSpc>
                </a:pPr>
                <a:endParaRPr lang="en-US" dirty="0"/>
              </a:p>
              <a:p>
                <a:pPr>
                  <a:lnSpc>
                    <a:spcPts val="2800"/>
                  </a:lnSpc>
                </a:pPr>
                <a:r>
                  <a:rPr lang="fr-FR" dirty="0"/>
                  <a:t>	</a:t>
                </a:r>
                <a14:m>
                  <m:oMath xmlns:m="http://schemas.openxmlformats.org/officeDocument/2006/math">
                    <m:r>
                      <a:rPr lang="fr-FR" i="1">
                        <a:latin typeface="Cambria Math" panose="02040503050406030204" pitchFamily="18" charset="0"/>
                      </a:rPr>
                      <m:t>𝛿</m:t>
                    </m:r>
                    <m:sSup>
                      <m:sSupPr>
                        <m:ctrlPr>
                          <a:rPr lang="fr-FR" i="1">
                            <a:latin typeface="Cambria Math" panose="02040503050406030204" pitchFamily="18" charset="0"/>
                          </a:rPr>
                        </m:ctrlPr>
                      </m:sSupPr>
                      <m:e>
                        <m:acc>
                          <m:accPr>
                            <m:chr m:val="̃"/>
                            <m:ctrlPr>
                              <a:rPr lang="fr-FR" i="1">
                                <a:latin typeface="Cambria Math" panose="02040503050406030204" pitchFamily="18" charset="0"/>
                              </a:rPr>
                            </m:ctrlPr>
                          </m:accPr>
                          <m:e>
                            <m:r>
                              <a:rPr lang="fr-FR" i="1">
                                <a:latin typeface="Cambria Math" panose="02040503050406030204" pitchFamily="18" charset="0"/>
                              </a:rPr>
                              <m:t>𝑝</m:t>
                            </m:r>
                          </m:e>
                        </m:acc>
                      </m:e>
                      <m:sup>
                        <m:r>
                          <a:rPr lang="fr-FR" i="1">
                            <a:latin typeface="Cambria Math" panose="02040503050406030204" pitchFamily="18" charset="0"/>
                          </a:rPr>
                          <m:t>𝑖</m:t>
                        </m:r>
                      </m:sup>
                    </m:sSup>
                    <m:d>
                      <m:dPr>
                        <m:ctrlPr>
                          <a:rPr lang="fr-FR" i="1">
                            <a:latin typeface="Cambria Math" panose="02040503050406030204" pitchFamily="18" charset="0"/>
                          </a:rPr>
                        </m:ctrlPr>
                      </m:dPr>
                      <m:e>
                        <m:r>
                          <a:rPr lang="fr-FR" b="1">
                            <a:latin typeface="Cambria Math" panose="02040503050406030204" pitchFamily="18" charset="0"/>
                          </a:rPr>
                          <m:t>𝐫</m:t>
                        </m:r>
                      </m:e>
                    </m:d>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𝑎𝑒</m:t>
                        </m:r>
                      </m:e>
                      <m:sup>
                        <m:r>
                          <a:rPr lang="fr-FR" i="1">
                            <a:latin typeface="Cambria Math" panose="02040503050406030204" pitchFamily="18" charset="0"/>
                          </a:rPr>
                          <m:t>𝑖</m:t>
                        </m:r>
                        <m:sSup>
                          <m:sSupPr>
                            <m:ctrlPr>
                              <a:rPr lang="fr-FR" b="1" i="1">
                                <a:latin typeface="Cambria Math" panose="02040503050406030204" pitchFamily="18" charset="0"/>
                              </a:rPr>
                            </m:ctrlPr>
                          </m:sSupPr>
                          <m:e>
                            <m:r>
                              <a:rPr lang="fr-FR" b="1">
                                <a:latin typeface="Cambria Math" panose="02040503050406030204" pitchFamily="18" charset="0"/>
                              </a:rPr>
                              <m:t>𝐤</m:t>
                            </m:r>
                          </m:e>
                          <m:sup>
                            <m:r>
                              <a:rPr lang="fr-FR" b="1" i="1">
                                <a:latin typeface="Cambria Math" panose="02040503050406030204" pitchFamily="18" charset="0"/>
                              </a:rPr>
                              <m:t>𝒊</m:t>
                            </m:r>
                          </m:sup>
                        </m:sSup>
                        <m:r>
                          <a:rPr lang="fr-FR" b="1">
                            <a:latin typeface="Cambria Math" panose="02040503050406030204" pitchFamily="18" charset="0"/>
                          </a:rPr>
                          <m:t>.</m:t>
                        </m:r>
                        <m:r>
                          <a:rPr lang="fr-FR" b="1">
                            <a:latin typeface="Cambria Math" panose="02040503050406030204" pitchFamily="18" charset="0"/>
                          </a:rPr>
                          <m:t>𝐫</m:t>
                        </m:r>
                      </m:sup>
                    </m:sSup>
                    <m:r>
                      <a:rPr lang="fr-FR" i="1">
                        <a:latin typeface="Cambria Math" panose="02040503050406030204" pitchFamily="18" charset="0"/>
                      </a:rPr>
                      <m:t>=</m:t>
                    </m:r>
                    <m:r>
                      <a:rPr lang="fr-FR" i="1">
                        <a:latin typeface="Cambria Math" panose="02040503050406030204" pitchFamily="18" charset="0"/>
                      </a:rPr>
                      <m:t>𝑎</m:t>
                    </m:r>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𝑖</m:t>
                        </m:r>
                        <m:sSub>
                          <m:sSubPr>
                            <m:ctrlPr>
                              <a:rPr lang="fr-FR" b="1" i="1">
                                <a:latin typeface="Cambria Math" panose="02040503050406030204" pitchFamily="18" charset="0"/>
                              </a:rPr>
                            </m:ctrlPr>
                          </m:sSubPr>
                          <m:e>
                            <m:r>
                              <a:rPr lang="fr-FR" b="1">
                                <a:latin typeface="Cambria Math" panose="02040503050406030204" pitchFamily="18" charset="0"/>
                              </a:rPr>
                              <m:t>𝛋</m:t>
                            </m:r>
                          </m:e>
                          <m:sub>
                            <m:r>
                              <a:rPr lang="fr-FR">
                                <a:latin typeface="Cambria Math" panose="02040503050406030204" pitchFamily="18" charset="0"/>
                              </a:rPr>
                              <m:t>0</m:t>
                            </m:r>
                          </m:sub>
                        </m:sSub>
                        <m:r>
                          <a:rPr lang="fr-FR" b="1">
                            <a:latin typeface="Cambria Math" panose="02040503050406030204" pitchFamily="18" charset="0"/>
                          </a:rPr>
                          <m:t>.</m:t>
                        </m:r>
                        <m:r>
                          <a:rPr lang="fr-FR" b="1">
                            <a:latin typeface="Cambria Math" panose="02040503050406030204" pitchFamily="18" charset="0"/>
                          </a:rPr>
                          <m:t>𝐱</m:t>
                        </m:r>
                        <m:r>
                          <a:rPr lang="fr-FR" i="1">
                            <a:latin typeface="Cambria Math" panose="02040503050406030204" pitchFamily="18" charset="0"/>
                          </a:rPr>
                          <m:t>−</m:t>
                        </m:r>
                        <m:r>
                          <a:rPr lang="fr-FR" i="1">
                            <a:latin typeface="Cambria Math" panose="02040503050406030204" pitchFamily="18" charset="0"/>
                          </a:rPr>
                          <m:t>𝑖</m:t>
                        </m:r>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0</m:t>
                            </m:r>
                          </m:sub>
                        </m:sSub>
                        <m:r>
                          <a:rPr lang="fr-FR" i="1">
                            <a:latin typeface="Cambria Math" panose="02040503050406030204" pitchFamily="18" charset="0"/>
                          </a:rPr>
                          <m:t>𝑧</m:t>
                        </m:r>
                      </m:sup>
                    </m:sSup>
                    <m:r>
                      <a:rPr lang="fr-FR">
                        <a:latin typeface="Cambria Math" panose="02040503050406030204" pitchFamily="18" charset="0"/>
                      </a:rPr>
                      <m:t>  </m:t>
                    </m:r>
                  </m:oMath>
                </a14:m>
                <a:endParaRPr lang="fr-FR" dirty="0">
                  <a:latin typeface="Cambria Math" panose="02040503050406030204" pitchFamily="18" charset="0"/>
                </a:endParaRPr>
              </a:p>
              <a:p>
                <a:pPr>
                  <a:lnSpc>
                    <a:spcPts val="2800"/>
                  </a:lnSpc>
                </a:pPr>
                <a:r>
                  <a:rPr lang="fr-FR" dirty="0">
                    <a:latin typeface="Cambria Math" panose="02040503050406030204" pitchFamily="18" charset="0"/>
                  </a:rPr>
                  <a:t>	</a:t>
                </a:r>
                <a14:m>
                  <m:oMath xmlns:m="http://schemas.openxmlformats.org/officeDocument/2006/math">
                    <m:r>
                      <a:rPr lang="fr-FR" b="1" smtClean="0">
                        <a:latin typeface="Cambria Math" panose="02040503050406030204" pitchFamily="18" charset="0"/>
                      </a:rPr>
                      <m:t>𝐫</m:t>
                    </m:r>
                    <m:r>
                      <a:rPr lang="fr-FR">
                        <a:latin typeface="Cambria Math" panose="02040503050406030204" pitchFamily="18" charset="0"/>
                      </a:rPr>
                      <m:t>=</m:t>
                    </m:r>
                    <m:r>
                      <a:rPr lang="fr-FR" b="1">
                        <a:latin typeface="Cambria Math" panose="02040503050406030204" pitchFamily="18" charset="0"/>
                      </a:rPr>
                      <m:t>𝐱</m:t>
                    </m:r>
                    <m:r>
                      <a:rPr lang="fr-FR">
                        <a:latin typeface="Cambria Math" panose="02040503050406030204" pitchFamily="18" charset="0"/>
                      </a:rPr>
                      <m:t>+</m:t>
                    </m:r>
                    <m:r>
                      <a:rPr lang="fr-FR" i="1">
                        <a:latin typeface="Cambria Math" panose="02040503050406030204" pitchFamily="18" charset="0"/>
                      </a:rPr>
                      <m:t>𝑧</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FR" b="1">
                                <a:latin typeface="Cambria Math" panose="02040503050406030204" pitchFamily="18" charset="0"/>
                              </a:rPr>
                              <m:t>𝐞</m:t>
                            </m:r>
                          </m:e>
                        </m:acc>
                      </m:e>
                      <m:sub>
                        <m:r>
                          <a:rPr lang="fr-FR" i="1">
                            <a:latin typeface="Cambria Math" panose="02040503050406030204" pitchFamily="18" charset="0"/>
                          </a:rPr>
                          <m:t>𝑧</m:t>
                        </m:r>
                      </m:sub>
                    </m:sSub>
                    <m:r>
                      <a:rPr lang="fr-FR" i="1">
                        <a:latin typeface="Cambria Math" panose="02040503050406030204" pitchFamily="18" charset="0"/>
                      </a:rPr>
                      <m:t> ;</m:t>
                    </m:r>
                    <m:d>
                      <m:dPr>
                        <m:begChr m:val="‖"/>
                        <m:endChr m:val="‖"/>
                        <m:ctrlPr>
                          <a:rPr lang="fr-FR" i="1">
                            <a:latin typeface="Cambria Math" panose="02040503050406030204" pitchFamily="18" charset="0"/>
                          </a:rPr>
                        </m:ctrlPr>
                      </m:dPr>
                      <m:e>
                        <m:sSup>
                          <m:sSupPr>
                            <m:ctrlPr>
                              <a:rPr lang="fr-FR" b="1" i="1">
                                <a:latin typeface="Cambria Math" panose="02040503050406030204" pitchFamily="18" charset="0"/>
                              </a:rPr>
                            </m:ctrlPr>
                          </m:sSupPr>
                          <m:e>
                            <m:r>
                              <a:rPr lang="fr-FR" b="1">
                                <a:latin typeface="Cambria Math" panose="02040503050406030204" pitchFamily="18" charset="0"/>
                              </a:rPr>
                              <m:t>𝐤</m:t>
                            </m:r>
                          </m:e>
                          <m:sup>
                            <m:r>
                              <a:rPr lang="fr-FR" b="1" i="1">
                                <a:latin typeface="Cambria Math" panose="02040503050406030204" pitchFamily="18" charset="0"/>
                              </a:rPr>
                              <m:t>𝒊</m:t>
                            </m:r>
                          </m:sup>
                        </m:sSup>
                      </m:e>
                    </m:d>
                    <m:r>
                      <a:rPr lang="fr-FR" i="1">
                        <a:latin typeface="Cambria Math" panose="02040503050406030204" pitchFamily="18" charset="0"/>
                      </a:rPr>
                      <m:t>=</m:t>
                    </m:r>
                    <m:r>
                      <a:rPr lang="fr-FR" i="1">
                        <a:latin typeface="Cambria Math" panose="02040503050406030204" pitchFamily="18" charset="0"/>
                      </a:rPr>
                      <m:t>𝑘</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𝜔</m:t>
                        </m:r>
                      </m:num>
                      <m:den>
                        <m:r>
                          <a:rPr lang="fr-FR" i="1">
                            <a:latin typeface="Cambria Math" panose="02040503050406030204" pitchFamily="18" charset="0"/>
                          </a:rPr>
                          <m:t>𝑐</m:t>
                        </m:r>
                      </m:den>
                    </m:f>
                    <m:r>
                      <a:rPr lang="fr-FR" i="1">
                        <a:latin typeface="Cambria Math" panose="02040503050406030204" pitchFamily="18" charset="0"/>
                      </a:rPr>
                      <m:t> </m:t>
                    </m:r>
                  </m:oMath>
                </a14:m>
                <a:endParaRPr lang="fr-FR" i="1" dirty="0">
                  <a:latin typeface="Cambria Math" panose="02040503050406030204" pitchFamily="18" charset="0"/>
                </a:endParaRPr>
              </a:p>
              <a:p>
                <a:pPr>
                  <a:lnSpc>
                    <a:spcPts val="2800"/>
                  </a:lnSpc>
                </a:pPr>
                <a:r>
                  <a:rPr lang="fr-FR" dirty="0"/>
                  <a: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𝜅</m:t>
                        </m:r>
                      </m:e>
                      <m:sub>
                        <m:r>
                          <a:rPr lang="fr-FR" i="1">
                            <a:latin typeface="Cambria Math" panose="02040503050406030204" pitchFamily="18" charset="0"/>
                          </a:rPr>
                          <m:t>0</m:t>
                        </m:r>
                      </m:sub>
                    </m:sSub>
                    <m:r>
                      <a:rPr lang="fr-FR" i="1">
                        <a:latin typeface="Cambria Math" panose="02040503050406030204" pitchFamily="18" charset="0"/>
                      </a:rPr>
                      <m:t>=</m:t>
                    </m:r>
                    <m:r>
                      <a:rPr lang="fr-FR" i="1">
                        <a:latin typeface="Cambria Math" panose="02040503050406030204" pitchFamily="18" charset="0"/>
                      </a:rPr>
                      <m:t>𝑘</m:t>
                    </m:r>
                    <m:func>
                      <m:funcPr>
                        <m:ctrlPr>
                          <a:rPr lang="fr-FR" i="1">
                            <a:latin typeface="Cambria Math" panose="02040503050406030204" pitchFamily="18" charset="0"/>
                          </a:rPr>
                        </m:ctrlPr>
                      </m:funcPr>
                      <m:fName>
                        <m:r>
                          <m:rPr>
                            <m:sty m:val="p"/>
                          </m:rPr>
                          <a:rPr lang="fr-FR">
                            <a:latin typeface="Cambria Math" panose="02040503050406030204" pitchFamily="18" charset="0"/>
                          </a:rPr>
                          <m:t>sin</m:t>
                        </m:r>
                      </m:fName>
                      <m:e>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𝑖</m:t>
                            </m:r>
                          </m:sup>
                        </m:sSup>
                      </m:e>
                    </m:func>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0</m:t>
                        </m:r>
                      </m:sub>
                    </m:sSub>
                    <m:r>
                      <a:rPr lang="fr-FR" i="1">
                        <a:latin typeface="Cambria Math" panose="02040503050406030204" pitchFamily="18" charset="0"/>
                      </a:rPr>
                      <m:t>=</m:t>
                    </m:r>
                    <m:r>
                      <a:rPr lang="fr-FR" i="1">
                        <a:latin typeface="Cambria Math" panose="02040503050406030204" pitchFamily="18" charset="0"/>
                      </a:rPr>
                      <m:t>𝑘</m:t>
                    </m:r>
                    <m:func>
                      <m:funcPr>
                        <m:ctrlPr>
                          <a:rPr lang="fr-FR" i="1">
                            <a:latin typeface="Cambria Math" panose="02040503050406030204" pitchFamily="18" charset="0"/>
                          </a:rPr>
                        </m:ctrlPr>
                      </m:funcPr>
                      <m:fName>
                        <m:r>
                          <m:rPr>
                            <m:sty m:val="p"/>
                          </m:rPr>
                          <a:rPr lang="fr-FR">
                            <a:latin typeface="Cambria Math" panose="02040503050406030204" pitchFamily="18" charset="0"/>
                          </a:rPr>
                          <m:t>cos</m:t>
                        </m:r>
                      </m:fName>
                      <m:e>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𝑖</m:t>
                            </m:r>
                          </m:sup>
                        </m:sSup>
                      </m:e>
                    </m:func>
                  </m:oMath>
                </a14:m>
                <a:endParaRPr lang="fr-FR" dirty="0"/>
              </a:p>
            </p:txBody>
          </p:sp>
        </mc:Choice>
        <mc:Fallback xmlns="">
          <p:sp>
            <p:nvSpPr>
              <p:cNvPr id="19" name="Rectangle 18">
                <a:extLst>
                  <a:ext uri="{FF2B5EF4-FFF2-40B4-BE49-F238E27FC236}">
                    <a16:creationId xmlns:a16="http://schemas.microsoft.com/office/drawing/2014/main" id="{43C7D7E2-B68E-7A4E-93B5-E4A9B5A1FD31}"/>
                  </a:ext>
                </a:extLst>
              </p:cNvPr>
              <p:cNvSpPr>
                <a:spLocks noRot="1" noChangeAspect="1" noMove="1" noResize="1" noEditPoints="1" noAdjustHandles="1" noChangeArrowheads="1" noChangeShapeType="1" noTextEdit="1"/>
              </p:cNvSpPr>
              <p:nvPr/>
            </p:nvSpPr>
            <p:spPr>
              <a:xfrm>
                <a:off x="2400622" y="2465108"/>
                <a:ext cx="4118964" cy="3255763"/>
              </a:xfrm>
              <a:prstGeom prst="rect">
                <a:avLst/>
              </a:prstGeom>
              <a:blipFill>
                <a:blip r:embed="rId4"/>
                <a:stretch>
                  <a:fillRect l="-1538" t="-388" r="-1846" b="-38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8BFDAD8-2023-7042-9523-89E6D4E737C6}"/>
                  </a:ext>
                </a:extLst>
              </p:cNvPr>
              <p:cNvSpPr/>
              <p:nvPr/>
            </p:nvSpPr>
            <p:spPr>
              <a:xfrm>
                <a:off x="10380536" y="4322283"/>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𝑥</m:t>
                      </m:r>
                    </m:oMath>
                  </m:oMathPara>
                </a14:m>
                <a:endParaRPr lang="fr-FR" dirty="0"/>
              </a:p>
            </p:txBody>
          </p:sp>
        </mc:Choice>
        <mc:Fallback xmlns="">
          <p:sp>
            <p:nvSpPr>
              <p:cNvPr id="21" name="Rectangle 20">
                <a:extLst>
                  <a:ext uri="{FF2B5EF4-FFF2-40B4-BE49-F238E27FC236}">
                    <a16:creationId xmlns:a16="http://schemas.microsoft.com/office/drawing/2014/main" id="{38BFDAD8-2023-7042-9523-89E6D4E737C6}"/>
                  </a:ext>
                </a:extLst>
              </p:cNvPr>
              <p:cNvSpPr>
                <a:spLocks noRot="1" noChangeAspect="1" noMove="1" noResize="1" noEditPoints="1" noAdjustHandles="1" noChangeArrowheads="1" noChangeShapeType="1" noTextEdit="1"/>
              </p:cNvSpPr>
              <p:nvPr/>
            </p:nvSpPr>
            <p:spPr>
              <a:xfrm>
                <a:off x="10380536" y="4322283"/>
                <a:ext cx="379206" cy="369332"/>
              </a:xfrm>
              <a:prstGeom prst="rect">
                <a:avLst/>
              </a:prstGeom>
              <a:blipFill>
                <a:blip r:embed="rId5"/>
                <a:stretch>
                  <a:fillRect/>
                </a:stretch>
              </a:blipFill>
            </p:spPr>
            <p:txBody>
              <a:bodyPr/>
              <a:lstStyle/>
              <a:p>
                <a:r>
                  <a:rPr lang="fr-FR">
                    <a:noFill/>
                  </a:rPr>
                  <a:t> </a:t>
                </a:r>
              </a:p>
            </p:txBody>
          </p:sp>
        </mc:Fallback>
      </mc:AlternateContent>
      <p:cxnSp>
        <p:nvCxnSpPr>
          <p:cNvPr id="24" name="Connecteur droit avec flèche 23">
            <a:extLst>
              <a:ext uri="{FF2B5EF4-FFF2-40B4-BE49-F238E27FC236}">
                <a16:creationId xmlns:a16="http://schemas.microsoft.com/office/drawing/2014/main" id="{B9E6A636-A6BC-7840-8F7E-96CF3929D5BD}"/>
              </a:ext>
            </a:extLst>
          </p:cNvPr>
          <p:cNvCxnSpPr>
            <a:cxnSpLocks/>
          </p:cNvCxnSpPr>
          <p:nvPr/>
        </p:nvCxnSpPr>
        <p:spPr>
          <a:xfrm>
            <a:off x="7894766" y="3594945"/>
            <a:ext cx="843032" cy="6259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39B0493-C609-2D47-A9CA-88B37A9533B6}"/>
                  </a:ext>
                </a:extLst>
              </p:cNvPr>
              <p:cNvSpPr/>
              <p:nvPr/>
            </p:nvSpPr>
            <p:spPr>
              <a:xfrm>
                <a:off x="8287234" y="3660551"/>
                <a:ext cx="470962"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chemeClr val="bg1"/>
                              </a:solidFill>
                              <a:latin typeface="Cambria Math" panose="02040503050406030204" pitchFamily="18" charset="0"/>
                            </a:rPr>
                          </m:ctrlPr>
                        </m:sSupPr>
                        <m:e>
                          <m:r>
                            <a:rPr lang="fr-FR" b="1">
                              <a:solidFill>
                                <a:schemeClr val="bg1"/>
                              </a:solidFill>
                              <a:latin typeface="Cambria Math" panose="02040503050406030204" pitchFamily="18" charset="0"/>
                            </a:rPr>
                            <m:t>𝐤</m:t>
                          </m:r>
                        </m:e>
                        <m:sup>
                          <m:r>
                            <a:rPr lang="fr-FR" b="1" i="1">
                              <a:solidFill>
                                <a:schemeClr val="bg1"/>
                              </a:solidFill>
                              <a:latin typeface="Cambria Math" panose="02040503050406030204" pitchFamily="18" charset="0"/>
                            </a:rPr>
                            <m:t>𝒊</m:t>
                          </m:r>
                        </m:sup>
                      </m:sSup>
                    </m:oMath>
                  </m:oMathPara>
                </a14:m>
                <a:endParaRPr lang="fr-FR" dirty="0">
                  <a:solidFill>
                    <a:schemeClr val="bg1"/>
                  </a:solidFill>
                </a:endParaRPr>
              </a:p>
            </p:txBody>
          </p:sp>
        </mc:Choice>
        <mc:Fallback xmlns="">
          <p:sp>
            <p:nvSpPr>
              <p:cNvPr id="28" name="Rectangle 27">
                <a:extLst>
                  <a:ext uri="{FF2B5EF4-FFF2-40B4-BE49-F238E27FC236}">
                    <a16:creationId xmlns:a16="http://schemas.microsoft.com/office/drawing/2014/main" id="{039B0493-C609-2D47-A9CA-88B37A9533B6}"/>
                  </a:ext>
                </a:extLst>
              </p:cNvPr>
              <p:cNvSpPr>
                <a:spLocks noRot="1" noChangeAspect="1" noMove="1" noResize="1" noEditPoints="1" noAdjustHandles="1" noChangeArrowheads="1" noChangeShapeType="1" noTextEdit="1"/>
              </p:cNvSpPr>
              <p:nvPr/>
            </p:nvSpPr>
            <p:spPr>
              <a:xfrm>
                <a:off x="8287234" y="3660551"/>
                <a:ext cx="470962" cy="376385"/>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5CE5A35-75ED-794C-9DDC-64EDA7F5E903}"/>
                  </a:ext>
                </a:extLst>
              </p:cNvPr>
              <p:cNvSpPr/>
              <p:nvPr/>
            </p:nvSpPr>
            <p:spPr>
              <a:xfrm>
                <a:off x="8130617" y="321275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𝜅</m:t>
                          </m:r>
                        </m:e>
                        <m:sub>
                          <m:r>
                            <a:rPr lang="fr-FR" i="1">
                              <a:latin typeface="Cambria Math" panose="02040503050406030204" pitchFamily="18" charset="0"/>
                            </a:rPr>
                            <m:t>0</m:t>
                          </m:r>
                        </m:sub>
                      </m:sSub>
                    </m:oMath>
                  </m:oMathPara>
                </a14:m>
                <a:endParaRPr lang="fr-FR" dirty="0"/>
              </a:p>
            </p:txBody>
          </p:sp>
        </mc:Choice>
        <mc:Fallback xmlns="">
          <p:sp>
            <p:nvSpPr>
              <p:cNvPr id="29" name="Rectangle 28">
                <a:extLst>
                  <a:ext uri="{FF2B5EF4-FFF2-40B4-BE49-F238E27FC236}">
                    <a16:creationId xmlns:a16="http://schemas.microsoft.com/office/drawing/2014/main" id="{45CE5A35-75ED-794C-9DDC-64EDA7F5E903}"/>
                  </a:ext>
                </a:extLst>
              </p:cNvPr>
              <p:cNvSpPr>
                <a:spLocks noRot="1" noChangeAspect="1" noMove="1" noResize="1" noEditPoints="1" noAdjustHandles="1" noChangeArrowheads="1" noChangeShapeType="1" noTextEdit="1"/>
              </p:cNvSpPr>
              <p:nvPr/>
            </p:nvSpPr>
            <p:spPr>
              <a:xfrm>
                <a:off x="8130617" y="3212753"/>
                <a:ext cx="481157" cy="369332"/>
              </a:xfrm>
              <a:prstGeom prst="rect">
                <a:avLst/>
              </a:prstGeom>
              <a:blipFill>
                <a:blip r:embed="rId7"/>
                <a:stretch>
                  <a:fillRect/>
                </a:stretch>
              </a:blipFill>
            </p:spPr>
            <p:txBody>
              <a:bodyPr/>
              <a:lstStyle/>
              <a:p>
                <a:r>
                  <a:rPr lang="fr-FR">
                    <a:noFill/>
                  </a:rPr>
                  <a:t> </a:t>
                </a:r>
              </a:p>
            </p:txBody>
          </p:sp>
        </mc:Fallback>
      </mc:AlternateContent>
      <p:cxnSp>
        <p:nvCxnSpPr>
          <p:cNvPr id="31" name="Connecteur droit 30">
            <a:extLst>
              <a:ext uri="{FF2B5EF4-FFF2-40B4-BE49-F238E27FC236}">
                <a16:creationId xmlns:a16="http://schemas.microsoft.com/office/drawing/2014/main" id="{4691373B-73B6-6944-94D4-F0C3CDA5EBB6}"/>
              </a:ext>
            </a:extLst>
          </p:cNvPr>
          <p:cNvCxnSpPr/>
          <p:nvPr/>
        </p:nvCxnSpPr>
        <p:spPr>
          <a:xfrm>
            <a:off x="8697502" y="3607806"/>
            <a:ext cx="0" cy="611943"/>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657A200D-7213-F04B-B9A5-A6BFEDFEECB6}"/>
              </a:ext>
            </a:extLst>
          </p:cNvPr>
          <p:cNvCxnSpPr>
            <a:cxnSpLocks/>
          </p:cNvCxnSpPr>
          <p:nvPr/>
        </p:nvCxnSpPr>
        <p:spPr>
          <a:xfrm flipH="1">
            <a:off x="7889510" y="4214499"/>
            <a:ext cx="76051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E7EF68-E244-F64A-BFCE-1AF69ED76E31}"/>
                  </a:ext>
                </a:extLst>
              </p:cNvPr>
              <p:cNvSpPr/>
              <p:nvPr/>
            </p:nvSpPr>
            <p:spPr>
              <a:xfrm>
                <a:off x="7328927" y="3726653"/>
                <a:ext cx="649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m:t>
                          </m:r>
                          <m:r>
                            <a:rPr lang="fr-FR" i="1">
                              <a:latin typeface="Cambria Math" panose="02040503050406030204" pitchFamily="18" charset="0"/>
                            </a:rPr>
                            <m:t>𝑞</m:t>
                          </m:r>
                        </m:e>
                        <m:sub>
                          <m:r>
                            <a:rPr lang="fr-FR" i="1">
                              <a:latin typeface="Cambria Math" panose="02040503050406030204" pitchFamily="18" charset="0"/>
                            </a:rPr>
                            <m:t>0</m:t>
                          </m:r>
                        </m:sub>
                      </m:sSub>
                    </m:oMath>
                  </m:oMathPara>
                </a14:m>
                <a:endParaRPr lang="fr-FR" dirty="0"/>
              </a:p>
            </p:txBody>
          </p:sp>
        </mc:Choice>
        <mc:Fallback xmlns="">
          <p:sp>
            <p:nvSpPr>
              <p:cNvPr id="36" name="Rectangle 35">
                <a:extLst>
                  <a:ext uri="{FF2B5EF4-FFF2-40B4-BE49-F238E27FC236}">
                    <a16:creationId xmlns:a16="http://schemas.microsoft.com/office/drawing/2014/main" id="{F4E7EF68-E244-F64A-BFCE-1AF69ED76E31}"/>
                  </a:ext>
                </a:extLst>
              </p:cNvPr>
              <p:cNvSpPr>
                <a:spLocks noRot="1" noChangeAspect="1" noMove="1" noResize="1" noEditPoints="1" noAdjustHandles="1" noChangeArrowheads="1" noChangeShapeType="1" noTextEdit="1"/>
              </p:cNvSpPr>
              <p:nvPr/>
            </p:nvSpPr>
            <p:spPr>
              <a:xfrm>
                <a:off x="7328927" y="3726653"/>
                <a:ext cx="649793" cy="369332"/>
              </a:xfrm>
              <a:prstGeom prst="rect">
                <a:avLst/>
              </a:prstGeom>
              <a:blipFill>
                <a:blip r:embed="rId8"/>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09F479A-0254-BC48-804E-CFEF24B810FC}"/>
                  </a:ext>
                </a:extLst>
              </p:cNvPr>
              <p:cNvSpPr/>
              <p:nvPr/>
            </p:nvSpPr>
            <p:spPr>
              <a:xfrm>
                <a:off x="9544362" y="4416561"/>
                <a:ext cx="704232" cy="369332"/>
              </a:xfrm>
              <a:prstGeom prst="rect">
                <a:avLst/>
              </a:prstGeom>
            </p:spPr>
            <p:txBody>
              <a:bodyPr wrap="none">
                <a:spAutoFit/>
              </a:bodyPr>
              <a:lstStyle/>
              <a:p>
                <a14:m>
                  <m:oMath xmlns:m="http://schemas.openxmlformats.org/officeDocument/2006/math">
                    <m:sSup>
                      <m:sSupPr>
                        <m:ctrlPr>
                          <a:rPr lang="fr-FR" i="1" smtClean="0">
                            <a:solidFill>
                              <a:schemeClr val="bg1"/>
                            </a:solidFill>
                            <a:latin typeface="Cambria Math" panose="02040503050406030204" pitchFamily="18" charset="0"/>
                          </a:rPr>
                        </m:ctrlPr>
                      </m:sSupPr>
                      <m:e>
                        <m:r>
                          <a:rPr lang="fr-FR" i="1">
                            <a:solidFill>
                              <a:schemeClr val="bg1"/>
                            </a:solidFill>
                            <a:latin typeface="Cambria Math" panose="02040503050406030204" pitchFamily="18" charset="0"/>
                          </a:rPr>
                          <m:t>𝜌</m:t>
                        </m:r>
                      </m:e>
                      <m:sup>
                        <m:r>
                          <a:rPr lang="fr-FR" i="1">
                            <a:solidFill>
                              <a:schemeClr val="bg1"/>
                            </a:solidFill>
                            <a:latin typeface="Cambria Math" panose="02040503050406030204" pitchFamily="18" charset="0"/>
                          </a:rPr>
                          <m:t>′</m:t>
                        </m:r>
                      </m:sup>
                    </m:sSup>
                    <m:r>
                      <a:rPr lang="fr-FR" i="1">
                        <a:solidFill>
                          <a:schemeClr val="bg1"/>
                        </a:solidFill>
                        <a:latin typeface="Cambria Math" panose="02040503050406030204" pitchFamily="18" charset="0"/>
                      </a:rPr>
                      <m:t>,</m:t>
                    </m:r>
                    <m:r>
                      <a:rPr lang="fr-FR" i="1">
                        <a:solidFill>
                          <a:schemeClr val="bg1"/>
                        </a:solidFill>
                        <a:latin typeface="Cambria Math" panose="02040503050406030204" pitchFamily="18" charset="0"/>
                      </a:rPr>
                      <m:t>𝑐</m:t>
                    </m:r>
                    <m:r>
                      <a:rPr lang="fr-FR" i="1">
                        <a:solidFill>
                          <a:schemeClr val="bg1"/>
                        </a:solidFill>
                        <a:latin typeface="Cambria Math" panose="02040503050406030204" pitchFamily="18" charset="0"/>
                      </a:rPr>
                      <m:t>′</m:t>
                    </m:r>
                  </m:oMath>
                </a14:m>
                <a:r>
                  <a:rPr lang="en-US" dirty="0">
                    <a:solidFill>
                      <a:schemeClr val="bg1"/>
                    </a:solidFill>
                  </a:rPr>
                  <a:t> </a:t>
                </a:r>
                <a:endParaRPr lang="fr-FR" dirty="0">
                  <a:solidFill>
                    <a:schemeClr val="bg1"/>
                  </a:solidFill>
                </a:endParaRPr>
              </a:p>
            </p:txBody>
          </p:sp>
        </mc:Choice>
        <mc:Fallback xmlns="">
          <p:sp>
            <p:nvSpPr>
              <p:cNvPr id="37" name="Rectangle 36">
                <a:extLst>
                  <a:ext uri="{FF2B5EF4-FFF2-40B4-BE49-F238E27FC236}">
                    <a16:creationId xmlns:a16="http://schemas.microsoft.com/office/drawing/2014/main" id="{D09F479A-0254-BC48-804E-CFEF24B810FC}"/>
                  </a:ext>
                </a:extLst>
              </p:cNvPr>
              <p:cNvSpPr>
                <a:spLocks noRot="1" noChangeAspect="1" noMove="1" noResize="1" noEditPoints="1" noAdjustHandles="1" noChangeArrowheads="1" noChangeShapeType="1" noTextEdit="1"/>
              </p:cNvSpPr>
              <p:nvPr/>
            </p:nvSpPr>
            <p:spPr>
              <a:xfrm>
                <a:off x="9544362" y="4416561"/>
                <a:ext cx="704232" cy="369332"/>
              </a:xfrm>
              <a:prstGeom prst="rect">
                <a:avLst/>
              </a:prstGeom>
              <a:blipFill>
                <a:blip r:embed="rId9"/>
                <a:stretch>
                  <a:fillRect b="-1379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8899B3B-B76D-CE4D-965B-B97A2D122BFB}"/>
                  </a:ext>
                </a:extLst>
              </p:cNvPr>
              <p:cNvSpPr/>
              <p:nvPr/>
            </p:nvSpPr>
            <p:spPr>
              <a:xfrm>
                <a:off x="9536836" y="4023300"/>
                <a:ext cx="6324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solidFill>
                            <a:schemeClr val="bg1"/>
                          </a:solidFill>
                          <a:latin typeface="Cambria Math" panose="02040503050406030204" pitchFamily="18" charset="0"/>
                        </a:rPr>
                        <m:t>𝜌</m:t>
                      </m:r>
                      <m:r>
                        <a:rPr lang="fr-FR" b="0" i="1" smtClean="0">
                          <a:solidFill>
                            <a:schemeClr val="bg1"/>
                          </a:solidFill>
                          <a:latin typeface="Cambria Math" panose="02040503050406030204" pitchFamily="18" charset="0"/>
                        </a:rPr>
                        <m:t> </m:t>
                      </m:r>
                      <m:r>
                        <a:rPr lang="fr-FR" i="1">
                          <a:solidFill>
                            <a:schemeClr val="bg1"/>
                          </a:solidFill>
                          <a:latin typeface="Cambria Math" panose="02040503050406030204" pitchFamily="18" charset="0"/>
                        </a:rPr>
                        <m:t>,</m:t>
                      </m:r>
                      <m:r>
                        <a:rPr lang="fr-FR" i="1">
                          <a:solidFill>
                            <a:schemeClr val="bg1"/>
                          </a:solidFill>
                          <a:latin typeface="Cambria Math" panose="02040503050406030204" pitchFamily="18" charset="0"/>
                        </a:rPr>
                        <m:t>𝑐</m:t>
                      </m:r>
                    </m:oMath>
                  </m:oMathPara>
                </a14:m>
                <a:endParaRPr lang="fr-FR" dirty="0">
                  <a:solidFill>
                    <a:schemeClr val="bg1"/>
                  </a:solidFill>
                </a:endParaRPr>
              </a:p>
            </p:txBody>
          </p:sp>
        </mc:Choice>
        <mc:Fallback xmlns="">
          <p:sp>
            <p:nvSpPr>
              <p:cNvPr id="38" name="Rectangle 37">
                <a:extLst>
                  <a:ext uri="{FF2B5EF4-FFF2-40B4-BE49-F238E27FC236}">
                    <a16:creationId xmlns:a16="http://schemas.microsoft.com/office/drawing/2014/main" id="{58899B3B-B76D-CE4D-965B-B97A2D122BFB}"/>
                  </a:ext>
                </a:extLst>
              </p:cNvPr>
              <p:cNvSpPr>
                <a:spLocks noRot="1" noChangeAspect="1" noMove="1" noResize="1" noEditPoints="1" noAdjustHandles="1" noChangeArrowheads="1" noChangeShapeType="1" noTextEdit="1"/>
              </p:cNvSpPr>
              <p:nvPr/>
            </p:nvSpPr>
            <p:spPr>
              <a:xfrm>
                <a:off x="9536836" y="4023300"/>
                <a:ext cx="632416" cy="369332"/>
              </a:xfrm>
              <a:prstGeom prst="rect">
                <a:avLst/>
              </a:prstGeom>
              <a:blipFill>
                <a:blip r:embed="rId10"/>
                <a:stretch>
                  <a:fillRect b="-16129"/>
                </a:stretch>
              </a:blipFill>
            </p:spPr>
            <p:txBody>
              <a:bodyPr/>
              <a:lstStyle/>
              <a:p>
                <a:r>
                  <a:rPr lang="fr-FR">
                    <a:noFill/>
                  </a:rPr>
                  <a:t> </a:t>
                </a:r>
              </a:p>
            </p:txBody>
          </p:sp>
        </mc:Fallback>
      </mc:AlternateContent>
      <p:cxnSp>
        <p:nvCxnSpPr>
          <p:cNvPr id="39" name="Connecteur droit avec flèche 38">
            <a:extLst>
              <a:ext uri="{FF2B5EF4-FFF2-40B4-BE49-F238E27FC236}">
                <a16:creationId xmlns:a16="http://schemas.microsoft.com/office/drawing/2014/main" id="{01801B4A-029B-5940-9A7F-474BB16FF404}"/>
              </a:ext>
            </a:extLst>
          </p:cNvPr>
          <p:cNvCxnSpPr>
            <a:cxnSpLocks/>
          </p:cNvCxnSpPr>
          <p:nvPr/>
        </p:nvCxnSpPr>
        <p:spPr>
          <a:xfrm>
            <a:off x="9078163" y="4487428"/>
            <a:ext cx="280198" cy="56797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5D503643-D2D8-BC4A-B984-88AED332E403}"/>
              </a:ext>
            </a:extLst>
          </p:cNvPr>
          <p:cNvCxnSpPr>
            <a:cxnSpLocks/>
          </p:cNvCxnSpPr>
          <p:nvPr/>
        </p:nvCxnSpPr>
        <p:spPr>
          <a:xfrm flipV="1">
            <a:off x="9056447" y="3797306"/>
            <a:ext cx="487915" cy="48523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1D7F1EC-ED9F-DC48-B8DA-C9BAC4A73C68}"/>
                  </a:ext>
                </a:extLst>
              </p:cNvPr>
              <p:cNvSpPr/>
              <p:nvPr/>
            </p:nvSpPr>
            <p:spPr>
              <a:xfrm>
                <a:off x="9546383" y="3559465"/>
                <a:ext cx="3628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solidFill>
                            <a:schemeClr val="bg1"/>
                          </a:solidFill>
                          <a:latin typeface="Cambria Math" panose="02040503050406030204" pitchFamily="18" charset="0"/>
                        </a:rPr>
                        <m:t>𝑟</m:t>
                      </m:r>
                    </m:oMath>
                  </m:oMathPara>
                </a14:m>
                <a:endParaRPr lang="fr-FR" dirty="0"/>
              </a:p>
            </p:txBody>
          </p:sp>
        </mc:Choice>
        <mc:Fallback xmlns="">
          <p:sp>
            <p:nvSpPr>
              <p:cNvPr id="23" name="Rectangle 22">
                <a:extLst>
                  <a:ext uri="{FF2B5EF4-FFF2-40B4-BE49-F238E27FC236}">
                    <a16:creationId xmlns:a16="http://schemas.microsoft.com/office/drawing/2014/main" id="{81D7F1EC-ED9F-DC48-B8DA-C9BAC4A73C68}"/>
                  </a:ext>
                </a:extLst>
              </p:cNvPr>
              <p:cNvSpPr>
                <a:spLocks noRot="1" noChangeAspect="1" noMove="1" noResize="1" noEditPoints="1" noAdjustHandles="1" noChangeArrowheads="1" noChangeShapeType="1" noTextEdit="1"/>
              </p:cNvSpPr>
              <p:nvPr/>
            </p:nvSpPr>
            <p:spPr>
              <a:xfrm>
                <a:off x="9546383" y="3559465"/>
                <a:ext cx="362856" cy="369332"/>
              </a:xfrm>
              <a:prstGeom prst="rect">
                <a:avLst/>
              </a:prstGeom>
              <a:blipFill>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6980595-0808-9D4E-B1DE-E9A0FDFC4ACE}"/>
                  </a:ext>
                </a:extLst>
              </p:cNvPr>
              <p:cNvSpPr/>
              <p:nvPr/>
            </p:nvSpPr>
            <p:spPr>
              <a:xfrm>
                <a:off x="8946221" y="4711225"/>
                <a:ext cx="3458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solidFill>
                            <a:schemeClr val="bg1"/>
                          </a:solidFill>
                          <a:latin typeface="Cambria Math" panose="02040503050406030204" pitchFamily="18" charset="0"/>
                        </a:rPr>
                        <m:t>𝑡</m:t>
                      </m:r>
                    </m:oMath>
                  </m:oMathPara>
                </a14:m>
                <a:endParaRPr lang="fr-FR" dirty="0"/>
              </a:p>
            </p:txBody>
          </p:sp>
        </mc:Choice>
        <mc:Fallback xmlns="">
          <p:sp>
            <p:nvSpPr>
              <p:cNvPr id="26" name="Rectangle 25">
                <a:extLst>
                  <a:ext uri="{FF2B5EF4-FFF2-40B4-BE49-F238E27FC236}">
                    <a16:creationId xmlns:a16="http://schemas.microsoft.com/office/drawing/2014/main" id="{16980595-0808-9D4E-B1DE-E9A0FDFC4ACE}"/>
                  </a:ext>
                </a:extLst>
              </p:cNvPr>
              <p:cNvSpPr>
                <a:spLocks noRot="1" noChangeAspect="1" noMove="1" noResize="1" noEditPoints="1" noAdjustHandles="1" noChangeArrowheads="1" noChangeShapeType="1" noTextEdit="1"/>
              </p:cNvSpPr>
              <p:nvPr/>
            </p:nvSpPr>
            <p:spPr>
              <a:xfrm>
                <a:off x="8946221" y="4711225"/>
                <a:ext cx="345800" cy="369332"/>
              </a:xfrm>
              <a:prstGeom prst="rect">
                <a:avLst/>
              </a:prstGeom>
              <a:blipFill>
                <a:blip r:embed="rId12"/>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81617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532994" y="1885285"/>
                <a:ext cx="8037145" cy="4441374"/>
              </a:xfrm>
            </p:spPr>
            <p:txBody>
              <a:bodyPr>
                <a:normAutofit/>
              </a:bodyPr>
              <a:lstStyle/>
              <a:p>
                <a:pPr marL="0" indent="0">
                  <a:spcAft>
                    <a:spcPts val="1200"/>
                  </a:spcAft>
                  <a:buNone/>
                </a:pPr>
                <a:r>
                  <a:rPr lang="en-US" sz="2400" b="1" dirty="0">
                    <a:solidFill>
                      <a:srgbClr val="FFFF00"/>
                    </a:solidFill>
                  </a:rPr>
                  <a:t>Flat interface: boundary value problem</a:t>
                </a:r>
              </a:p>
              <a:p>
                <a:pPr marL="0" indent="0">
                  <a:spcBef>
                    <a:spcPts val="0"/>
                  </a:spcBef>
                  <a:buNone/>
                </a:pPr>
                <a:r>
                  <a:rPr lang="en-US" sz="1800" dirty="0">
                    <a:solidFill>
                      <a:srgbClr val="92D050"/>
                    </a:solidFill>
                  </a:rPr>
                  <a:t>reflected wave </a:t>
                </a:r>
                <a:r>
                  <a:rPr lang="en-US" sz="1800" dirty="0"/>
                  <a:t>= wave propagating from the surface up to </a:t>
                </a:r>
                <a14:m>
                  <m:oMath xmlns:m="http://schemas.openxmlformats.org/officeDocument/2006/math">
                    <m:r>
                      <a:rPr lang="fr-FR" sz="1800" i="1">
                        <a:latin typeface="Cambria Math" panose="02040503050406030204" pitchFamily="18" charset="0"/>
                      </a:rPr>
                      <m:t>𝑧</m:t>
                    </m:r>
                    <m:r>
                      <a:rPr lang="fr-FR" sz="1800" i="1">
                        <a:latin typeface="Cambria Math" panose="02040503050406030204" pitchFamily="18" charset="0"/>
                        <a:ea typeface="Cambria Math" panose="02040503050406030204" pitchFamily="18" charset="0"/>
                      </a:rPr>
                      <m:t>→+∞</m:t>
                    </m:r>
                  </m:oMath>
                </a14:m>
                <a:endParaRPr lang="en-US" sz="1800" dirty="0"/>
              </a:p>
              <a:p>
                <a:pPr marL="0" indent="0">
                  <a:spcBef>
                    <a:spcPts val="0"/>
                  </a:spcBef>
                  <a:buNone/>
                </a:pPr>
                <a:r>
                  <a:rPr lang="fr-FR" sz="1800" dirty="0"/>
                  <a:t>	</a:t>
                </a:r>
                <a14:m>
                  <m:oMath xmlns:m="http://schemas.openxmlformats.org/officeDocument/2006/math">
                    <m:r>
                      <a:rPr lang="fr-FR" sz="1800" i="1">
                        <a:latin typeface="Cambria Math" panose="02040503050406030204" pitchFamily="18" charset="0"/>
                      </a:rPr>
                      <m:t>𝛿</m:t>
                    </m:r>
                    <m:sSup>
                      <m:sSupPr>
                        <m:ctrlPr>
                          <a:rPr lang="fr-FR" sz="1800" i="1" smtClean="0">
                            <a:latin typeface="Cambria Math" panose="02040503050406030204" pitchFamily="18" charset="0"/>
                          </a:rPr>
                        </m:ctrlPr>
                      </m:sSupPr>
                      <m:e>
                        <m:acc>
                          <m:accPr>
                            <m:chr m:val="̃"/>
                            <m:ctrlPr>
                              <a:rPr lang="fr-FR" sz="1800" i="1">
                                <a:latin typeface="Cambria Math" panose="02040503050406030204" pitchFamily="18" charset="0"/>
                              </a:rPr>
                            </m:ctrlPr>
                          </m:accPr>
                          <m:e>
                            <m:r>
                              <a:rPr lang="fr-FR" sz="1800" i="1">
                                <a:latin typeface="Cambria Math" panose="02040503050406030204" pitchFamily="18" charset="0"/>
                              </a:rPr>
                              <m:t>𝑝</m:t>
                            </m:r>
                          </m:e>
                        </m:acc>
                      </m:e>
                      <m:sup>
                        <m:r>
                          <a:rPr lang="fr-FR" sz="1800" b="0" i="1" smtClean="0">
                            <a:latin typeface="Cambria Math" panose="02040503050406030204" pitchFamily="18" charset="0"/>
                          </a:rPr>
                          <m:t>𝑟</m:t>
                        </m:r>
                      </m:sup>
                    </m:sSup>
                    <m:d>
                      <m:dPr>
                        <m:ctrlPr>
                          <a:rPr lang="fr-FR" sz="1800" i="1">
                            <a:latin typeface="Cambria Math" panose="02040503050406030204" pitchFamily="18" charset="0"/>
                          </a:rPr>
                        </m:ctrlPr>
                      </m:dPr>
                      <m:e>
                        <m:r>
                          <a:rPr lang="fr-FR" sz="1800" b="1">
                            <a:latin typeface="Cambria Math" panose="02040503050406030204" pitchFamily="18" charset="0"/>
                          </a:rPr>
                          <m:t>𝐫</m:t>
                        </m:r>
                      </m:e>
                    </m:d>
                    <m:r>
                      <a:rPr lang="fr-FR" sz="1800" i="1">
                        <a:latin typeface="Cambria Math" panose="02040503050406030204" pitchFamily="18" charset="0"/>
                      </a:rPr>
                      <m:t>=</m:t>
                    </m:r>
                    <m:sSup>
                      <m:sSupPr>
                        <m:ctrlPr>
                          <a:rPr lang="fr-FR" sz="1800" i="1">
                            <a:latin typeface="Cambria Math" panose="02040503050406030204" pitchFamily="18" charset="0"/>
                          </a:rPr>
                        </m:ctrlPr>
                      </m:sSupPr>
                      <m:e>
                        <m:r>
                          <a:rPr lang="fr-FR" sz="1800" b="0" i="1" smtClean="0">
                            <a:latin typeface="Cambria Math" panose="02040503050406030204" pitchFamily="18" charset="0"/>
                          </a:rPr>
                          <m:t>𝑟</m:t>
                        </m:r>
                        <m:r>
                          <a:rPr lang="fr-FR" sz="1800" b="0" i="1" smtClean="0">
                            <a:latin typeface="Cambria Math" panose="02040503050406030204" pitchFamily="18" charset="0"/>
                          </a:rPr>
                          <m:t> </m:t>
                        </m:r>
                        <m:r>
                          <a:rPr lang="fr-FR" sz="1800" i="1">
                            <a:latin typeface="Cambria Math" panose="02040503050406030204" pitchFamily="18" charset="0"/>
                          </a:rPr>
                          <m:t>𝑎𝑒</m:t>
                        </m:r>
                      </m:e>
                      <m:sup>
                        <m:r>
                          <a:rPr lang="fr-FR" sz="1800" i="1">
                            <a:latin typeface="Cambria Math" panose="02040503050406030204" pitchFamily="18" charset="0"/>
                          </a:rPr>
                          <m:t>𝑖</m:t>
                        </m:r>
                        <m:sSup>
                          <m:sSupPr>
                            <m:ctrlPr>
                              <a:rPr lang="fr-FR" sz="1800" b="1" i="1">
                                <a:latin typeface="Cambria Math" panose="02040503050406030204" pitchFamily="18" charset="0"/>
                              </a:rPr>
                            </m:ctrlPr>
                          </m:sSupPr>
                          <m:e>
                            <m:r>
                              <a:rPr lang="fr-FR" sz="1800" b="1">
                                <a:latin typeface="Cambria Math" panose="02040503050406030204" pitchFamily="18" charset="0"/>
                              </a:rPr>
                              <m:t>𝐤</m:t>
                            </m:r>
                          </m:e>
                          <m:sup>
                            <m:r>
                              <a:rPr lang="fr-FR" sz="1800" b="1" i="1" smtClean="0">
                                <a:latin typeface="Cambria Math" panose="02040503050406030204" pitchFamily="18" charset="0"/>
                              </a:rPr>
                              <m:t>𝒓</m:t>
                            </m:r>
                          </m:sup>
                        </m:sSup>
                        <m:r>
                          <a:rPr lang="fr-FR" sz="1800" b="1">
                            <a:latin typeface="Cambria Math" panose="02040503050406030204" pitchFamily="18" charset="0"/>
                          </a:rPr>
                          <m:t>.</m:t>
                        </m:r>
                        <m:r>
                          <a:rPr lang="fr-FR" sz="1800" b="1">
                            <a:latin typeface="Cambria Math" panose="02040503050406030204" pitchFamily="18" charset="0"/>
                          </a:rPr>
                          <m:t>𝐫</m:t>
                        </m:r>
                      </m:sup>
                    </m:sSup>
                    <m:r>
                      <a:rPr lang="fr-FR" sz="1800" b="1" i="1">
                        <a:latin typeface="Cambria Math" panose="02040503050406030204" pitchFamily="18" charset="0"/>
                      </a:rPr>
                      <m:t> </m:t>
                    </m:r>
                  </m:oMath>
                </a14:m>
                <a:r>
                  <a:rPr lang="en-US" sz="1800" dirty="0"/>
                  <a:t>	 	</a:t>
                </a:r>
                <a14:m>
                  <m:oMath xmlns:m="http://schemas.openxmlformats.org/officeDocument/2006/math">
                    <m:d>
                      <m:dPr>
                        <m:begChr m:val="‖"/>
                        <m:endChr m:val="‖"/>
                        <m:ctrlPr>
                          <a:rPr lang="fr-FR" sz="1800" i="1">
                            <a:latin typeface="Cambria Math" panose="02040503050406030204" pitchFamily="18" charset="0"/>
                          </a:rPr>
                        </m:ctrlPr>
                      </m:dPr>
                      <m:e>
                        <m:sSup>
                          <m:sSupPr>
                            <m:ctrlPr>
                              <a:rPr lang="fr-FR" sz="1800" b="1" i="1">
                                <a:latin typeface="Cambria Math" panose="02040503050406030204" pitchFamily="18" charset="0"/>
                              </a:rPr>
                            </m:ctrlPr>
                          </m:sSupPr>
                          <m:e>
                            <m:r>
                              <a:rPr lang="fr-FR" sz="1800" b="1">
                                <a:latin typeface="Cambria Math" panose="02040503050406030204" pitchFamily="18" charset="0"/>
                              </a:rPr>
                              <m:t>𝐤</m:t>
                            </m:r>
                          </m:e>
                          <m:sup>
                            <m:r>
                              <a:rPr lang="fr-FR" sz="1800" b="1" i="1" smtClean="0">
                                <a:latin typeface="Cambria Math" panose="02040503050406030204" pitchFamily="18" charset="0"/>
                              </a:rPr>
                              <m:t>𝒓</m:t>
                            </m:r>
                          </m:sup>
                        </m:sSup>
                      </m:e>
                    </m:d>
                    <m:r>
                      <a:rPr lang="fr-FR" sz="1800" i="1">
                        <a:latin typeface="Cambria Math" panose="02040503050406030204" pitchFamily="18" charset="0"/>
                      </a:rPr>
                      <m:t>=</m:t>
                    </m:r>
                    <m:r>
                      <a:rPr lang="fr-FR" sz="1800" i="1">
                        <a:latin typeface="Cambria Math" panose="02040503050406030204" pitchFamily="18" charset="0"/>
                      </a:rPr>
                      <m:t>𝑘</m:t>
                    </m:r>
                    <m:r>
                      <a:rPr lang="fr-FR" sz="1800" i="1">
                        <a:latin typeface="Cambria Math" panose="02040503050406030204" pitchFamily="18" charset="0"/>
                      </a:rPr>
                      <m:t>=</m:t>
                    </m:r>
                    <m:f>
                      <m:fPr>
                        <m:ctrlPr>
                          <a:rPr lang="fr-FR" sz="1800" i="1">
                            <a:latin typeface="Cambria Math" panose="02040503050406030204" pitchFamily="18" charset="0"/>
                          </a:rPr>
                        </m:ctrlPr>
                      </m:fPr>
                      <m:num>
                        <m:r>
                          <a:rPr lang="fr-FR" sz="1800" i="1">
                            <a:latin typeface="Cambria Math" panose="02040503050406030204" pitchFamily="18" charset="0"/>
                          </a:rPr>
                          <m:t>𝜔</m:t>
                        </m:r>
                      </m:num>
                      <m:den>
                        <m:r>
                          <a:rPr lang="fr-FR" sz="1800" i="1">
                            <a:latin typeface="Cambria Math" panose="02040503050406030204" pitchFamily="18" charset="0"/>
                          </a:rPr>
                          <m:t>𝑐</m:t>
                        </m:r>
                      </m:den>
                    </m:f>
                  </m:oMath>
                </a14:m>
                <a:endParaRPr lang="en-US" sz="1800" dirty="0"/>
              </a:p>
              <a:p>
                <a:pPr marL="0" indent="0">
                  <a:spcBef>
                    <a:spcPts val="0"/>
                  </a:spcBef>
                  <a:buNone/>
                </a:pPr>
                <a:r>
                  <a:rPr lang="en-US" sz="1800" dirty="0">
                    <a:solidFill>
                      <a:srgbClr val="92D050"/>
                    </a:solidFill>
                  </a:rPr>
                  <a:t>transmitted wave </a:t>
                </a:r>
                <a:r>
                  <a:rPr lang="en-US" sz="1800" dirty="0"/>
                  <a:t>= wave propagating from the surface down to </a:t>
                </a:r>
                <a14:m>
                  <m:oMath xmlns:m="http://schemas.openxmlformats.org/officeDocument/2006/math">
                    <m:r>
                      <a:rPr lang="fr-FR" sz="1800" i="1">
                        <a:latin typeface="Cambria Math" panose="02040503050406030204" pitchFamily="18" charset="0"/>
                      </a:rPr>
                      <m:t>𝑧</m:t>
                    </m:r>
                    <m:r>
                      <a:rPr lang="fr-FR" sz="1800" i="1">
                        <a:latin typeface="Cambria Math" panose="02040503050406030204" pitchFamily="18" charset="0"/>
                        <a:ea typeface="Cambria Math" panose="02040503050406030204" pitchFamily="18" charset="0"/>
                      </a:rPr>
                      <m:t>→−∞</m:t>
                    </m:r>
                  </m:oMath>
                </a14:m>
                <a:endParaRPr lang="en-US" sz="1800" dirty="0"/>
              </a:p>
              <a:p>
                <a:pPr marL="0" indent="0">
                  <a:spcBef>
                    <a:spcPts val="0"/>
                  </a:spcBef>
                  <a:buNone/>
                </a:pPr>
                <a:r>
                  <a:rPr lang="fr-FR" sz="1800" dirty="0"/>
                  <a:t>	</a:t>
                </a:r>
                <a14:m>
                  <m:oMath xmlns:m="http://schemas.openxmlformats.org/officeDocument/2006/math">
                    <m:r>
                      <a:rPr lang="fr-FR" sz="1800" i="1">
                        <a:latin typeface="Cambria Math" panose="02040503050406030204" pitchFamily="18" charset="0"/>
                      </a:rPr>
                      <m:t>𝛿</m:t>
                    </m:r>
                    <m:sSup>
                      <m:sSupPr>
                        <m:ctrlPr>
                          <a:rPr lang="fr-FR" sz="1800" i="1">
                            <a:latin typeface="Cambria Math" panose="02040503050406030204" pitchFamily="18" charset="0"/>
                          </a:rPr>
                        </m:ctrlPr>
                      </m:sSupPr>
                      <m:e>
                        <m:acc>
                          <m:accPr>
                            <m:chr m:val="̃"/>
                            <m:ctrlPr>
                              <a:rPr lang="fr-FR" sz="1800" i="1">
                                <a:latin typeface="Cambria Math" panose="02040503050406030204" pitchFamily="18" charset="0"/>
                              </a:rPr>
                            </m:ctrlPr>
                          </m:accPr>
                          <m:e>
                            <m:r>
                              <a:rPr lang="fr-FR" sz="1800" i="1">
                                <a:latin typeface="Cambria Math" panose="02040503050406030204" pitchFamily="18" charset="0"/>
                              </a:rPr>
                              <m:t>𝑝</m:t>
                            </m:r>
                          </m:e>
                        </m:acc>
                      </m:e>
                      <m:sup>
                        <m:r>
                          <a:rPr lang="fr-FR" sz="1800" i="1">
                            <a:latin typeface="Cambria Math" panose="02040503050406030204" pitchFamily="18" charset="0"/>
                          </a:rPr>
                          <m:t>𝑡</m:t>
                        </m:r>
                      </m:sup>
                    </m:sSup>
                    <m:d>
                      <m:dPr>
                        <m:ctrlPr>
                          <a:rPr lang="fr-FR" sz="1800" i="1">
                            <a:latin typeface="Cambria Math" panose="02040503050406030204" pitchFamily="18" charset="0"/>
                          </a:rPr>
                        </m:ctrlPr>
                      </m:dPr>
                      <m:e>
                        <m:r>
                          <a:rPr lang="fr-FR" sz="1800" b="1">
                            <a:latin typeface="Cambria Math" panose="02040503050406030204" pitchFamily="18" charset="0"/>
                          </a:rPr>
                          <m:t>𝐫</m:t>
                        </m:r>
                      </m:e>
                    </m:d>
                    <m:r>
                      <a:rPr lang="fr-FR" sz="1800" i="1">
                        <a:latin typeface="Cambria Math" panose="02040503050406030204" pitchFamily="18" charset="0"/>
                      </a:rPr>
                      <m:t>=</m:t>
                    </m:r>
                    <m:sSup>
                      <m:sSupPr>
                        <m:ctrlPr>
                          <a:rPr lang="fr-FR" sz="1800" i="1">
                            <a:latin typeface="Cambria Math" panose="02040503050406030204" pitchFamily="18" charset="0"/>
                          </a:rPr>
                        </m:ctrlPr>
                      </m:sSupPr>
                      <m:e>
                        <m:r>
                          <a:rPr lang="fr-FR" sz="1800" b="0" i="1" smtClean="0">
                            <a:latin typeface="Cambria Math" panose="02040503050406030204" pitchFamily="18" charset="0"/>
                          </a:rPr>
                          <m:t>𝑡</m:t>
                        </m:r>
                        <m:r>
                          <a:rPr lang="fr-FR" sz="1800" i="1">
                            <a:latin typeface="Cambria Math" panose="02040503050406030204" pitchFamily="18" charset="0"/>
                          </a:rPr>
                          <m:t> </m:t>
                        </m:r>
                        <m:r>
                          <a:rPr lang="fr-FR" sz="1800" i="1">
                            <a:latin typeface="Cambria Math" panose="02040503050406030204" pitchFamily="18" charset="0"/>
                          </a:rPr>
                          <m:t>𝑎𝑒</m:t>
                        </m:r>
                      </m:e>
                      <m:sup>
                        <m:r>
                          <a:rPr lang="fr-FR" sz="1800" i="1">
                            <a:latin typeface="Cambria Math" panose="02040503050406030204" pitchFamily="18" charset="0"/>
                          </a:rPr>
                          <m:t>𝑖</m:t>
                        </m:r>
                        <m:sSup>
                          <m:sSupPr>
                            <m:ctrlPr>
                              <a:rPr lang="fr-FR" sz="1800" b="1" i="1">
                                <a:latin typeface="Cambria Math" panose="02040503050406030204" pitchFamily="18" charset="0"/>
                              </a:rPr>
                            </m:ctrlPr>
                          </m:sSupPr>
                          <m:e>
                            <m:r>
                              <a:rPr lang="fr-FR" sz="1800" b="1">
                                <a:latin typeface="Cambria Math" panose="02040503050406030204" pitchFamily="18" charset="0"/>
                              </a:rPr>
                              <m:t>𝐤</m:t>
                            </m:r>
                          </m:e>
                          <m:sup>
                            <m:r>
                              <a:rPr lang="fr-FR" sz="1800" b="1" i="1" smtClean="0">
                                <a:latin typeface="Cambria Math" panose="02040503050406030204" pitchFamily="18" charset="0"/>
                              </a:rPr>
                              <m:t>𝒕</m:t>
                            </m:r>
                          </m:sup>
                        </m:sSup>
                        <m:r>
                          <a:rPr lang="fr-FR" sz="1800" b="1">
                            <a:latin typeface="Cambria Math" panose="02040503050406030204" pitchFamily="18" charset="0"/>
                          </a:rPr>
                          <m:t>.</m:t>
                        </m:r>
                        <m:r>
                          <a:rPr lang="fr-FR" sz="1800" b="1">
                            <a:latin typeface="Cambria Math" panose="02040503050406030204" pitchFamily="18" charset="0"/>
                          </a:rPr>
                          <m:t>𝐫</m:t>
                        </m:r>
                      </m:sup>
                    </m:sSup>
                  </m:oMath>
                </a14:m>
                <a:r>
                  <a:rPr lang="en-US" sz="1800" dirty="0"/>
                  <a:t>		</a:t>
                </a:r>
                <a14:m>
                  <m:oMath xmlns:m="http://schemas.openxmlformats.org/officeDocument/2006/math">
                    <m:d>
                      <m:dPr>
                        <m:begChr m:val="‖"/>
                        <m:endChr m:val="‖"/>
                        <m:ctrlPr>
                          <a:rPr lang="fr-FR" sz="1800" i="1">
                            <a:latin typeface="Cambria Math" panose="02040503050406030204" pitchFamily="18" charset="0"/>
                          </a:rPr>
                        </m:ctrlPr>
                      </m:dPr>
                      <m:e>
                        <m:sSup>
                          <m:sSupPr>
                            <m:ctrlPr>
                              <a:rPr lang="fr-FR" sz="1800" b="1" i="1" smtClean="0">
                                <a:latin typeface="Cambria Math" panose="02040503050406030204" pitchFamily="18" charset="0"/>
                              </a:rPr>
                            </m:ctrlPr>
                          </m:sSupPr>
                          <m:e>
                            <m:r>
                              <a:rPr lang="fr-FR" sz="1800" b="1">
                                <a:latin typeface="Cambria Math" panose="02040503050406030204" pitchFamily="18" charset="0"/>
                              </a:rPr>
                              <m:t>𝐤</m:t>
                            </m:r>
                          </m:e>
                          <m:sup>
                            <m:r>
                              <a:rPr lang="fr-FR" sz="1800" b="1" i="1" smtClean="0">
                                <a:latin typeface="Cambria Math" panose="02040503050406030204" pitchFamily="18" charset="0"/>
                              </a:rPr>
                              <m:t>𝒕</m:t>
                            </m:r>
                          </m:sup>
                        </m:sSup>
                      </m:e>
                    </m:d>
                    <m:r>
                      <a:rPr lang="fr-FR" sz="1800" i="1">
                        <a:latin typeface="Cambria Math" panose="02040503050406030204" pitchFamily="18" charset="0"/>
                      </a:rPr>
                      <m:t>=</m:t>
                    </m:r>
                    <m:r>
                      <a:rPr lang="fr-FR" sz="1800" i="1">
                        <a:latin typeface="Cambria Math" panose="02040503050406030204" pitchFamily="18" charset="0"/>
                      </a:rPr>
                      <m:t>𝑘</m:t>
                    </m:r>
                    <m:r>
                      <a:rPr lang="fr-FR" sz="1800" b="0" i="1" smtClean="0">
                        <a:latin typeface="Cambria Math" panose="02040503050406030204" pitchFamily="18" charset="0"/>
                      </a:rPr>
                      <m:t>′</m:t>
                    </m:r>
                    <m:r>
                      <a:rPr lang="fr-FR" sz="1800" i="1">
                        <a:latin typeface="Cambria Math" panose="02040503050406030204" pitchFamily="18" charset="0"/>
                      </a:rPr>
                      <m:t>=</m:t>
                    </m:r>
                    <m:f>
                      <m:fPr>
                        <m:ctrlPr>
                          <a:rPr lang="fr-FR" sz="1800" i="1">
                            <a:latin typeface="Cambria Math" panose="02040503050406030204" pitchFamily="18" charset="0"/>
                          </a:rPr>
                        </m:ctrlPr>
                      </m:fPr>
                      <m:num>
                        <m:r>
                          <a:rPr lang="fr-FR" sz="1800" i="1">
                            <a:latin typeface="Cambria Math" panose="02040503050406030204" pitchFamily="18" charset="0"/>
                          </a:rPr>
                          <m:t>𝜔</m:t>
                        </m:r>
                      </m:num>
                      <m:den>
                        <m:r>
                          <a:rPr lang="fr-FR" sz="1800" i="1">
                            <a:latin typeface="Cambria Math" panose="02040503050406030204" pitchFamily="18" charset="0"/>
                          </a:rPr>
                          <m:t>𝑐</m:t>
                        </m:r>
                        <m:r>
                          <a:rPr lang="fr-FR" sz="1800" b="0" i="1" smtClean="0">
                            <a:latin typeface="Cambria Math" panose="02040503050406030204" pitchFamily="18" charset="0"/>
                          </a:rPr>
                          <m:t>′</m:t>
                        </m:r>
                      </m:den>
                    </m:f>
                  </m:oMath>
                </a14:m>
                <a:endParaRPr lang="en-US" sz="1800" dirty="0">
                  <a:solidFill>
                    <a:srgbClr val="92D050"/>
                  </a:solidFill>
                </a:endParaRPr>
              </a:p>
              <a:p>
                <a:pPr marL="0" indent="0">
                  <a:spcBef>
                    <a:spcPts val="0"/>
                  </a:spcBef>
                  <a:buNone/>
                </a:pPr>
                <a:r>
                  <a:rPr lang="en-US" sz="1800" dirty="0">
                    <a:solidFill>
                      <a:srgbClr val="92D050"/>
                    </a:solidFill>
                  </a:rPr>
                  <a:t>Snell’s law</a:t>
                </a:r>
                <a:r>
                  <a:rPr lang="en-US" sz="1800" dirty="0"/>
                  <a:t>	</a:t>
                </a:r>
                <a:r>
                  <a:rPr lang="fr-FR" sz="1800" b="1" dirty="0"/>
                  <a:t> 		</a:t>
                </a:r>
                <a14:m>
                  <m:oMath xmlns:m="http://schemas.openxmlformats.org/officeDocument/2006/math">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𝑟</m:t>
                        </m:r>
                      </m:sup>
                    </m:sSup>
                    <m:r>
                      <a:rPr lang="fr-FR" sz="1800" i="1">
                        <a:latin typeface="Cambria Math" panose="02040503050406030204" pitchFamily="18" charset="0"/>
                      </a:rPr>
                      <m:t>=</m:t>
                    </m:r>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𝑖</m:t>
                        </m:r>
                      </m:sup>
                    </m:sSup>
                    <m:r>
                      <a:rPr lang="fr-FR" sz="1800" i="1">
                        <a:latin typeface="Cambria Math" panose="02040503050406030204" pitchFamily="18" charset="0"/>
                      </a:rPr>
                      <m:t>   ;</m:t>
                    </m:r>
                  </m:oMath>
                </a14:m>
                <a:r>
                  <a:rPr lang="en-US" sz="1800" dirty="0"/>
                  <a:t>  </a:t>
                </a:r>
                <a14:m>
                  <m:oMath xmlns:m="http://schemas.openxmlformats.org/officeDocument/2006/math">
                    <m:f>
                      <m:fPr>
                        <m:ctrlPr>
                          <a:rPr lang="en-US" sz="1800" i="1" dirty="0">
                            <a:latin typeface="Cambria Math" panose="02040503050406030204" pitchFamily="18" charset="0"/>
                          </a:rPr>
                        </m:ctrlPr>
                      </m:fPr>
                      <m:num>
                        <m:func>
                          <m:funcPr>
                            <m:ctrlPr>
                              <a:rPr lang="fr-FR" sz="1800" i="1">
                                <a:latin typeface="Cambria Math" panose="02040503050406030204" pitchFamily="18" charset="0"/>
                              </a:rPr>
                            </m:ctrlPr>
                          </m:funcPr>
                          <m:fName>
                            <m:r>
                              <m:rPr>
                                <m:sty m:val="p"/>
                              </m:rPr>
                              <a:rPr lang="fr-FR" sz="1800">
                                <a:latin typeface="Cambria Math" panose="02040503050406030204" pitchFamily="18" charset="0"/>
                              </a:rPr>
                              <m:t>sin</m:t>
                            </m:r>
                          </m:fName>
                          <m:e>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𝑡</m:t>
                                </m:r>
                              </m:sup>
                            </m:sSup>
                          </m:e>
                        </m:func>
                      </m:num>
                      <m:den>
                        <m:sSup>
                          <m:sSupPr>
                            <m:ctrlPr>
                              <a:rPr lang="en-US" sz="1800" i="1" dirty="0">
                                <a:latin typeface="Cambria Math" panose="02040503050406030204" pitchFamily="18" charset="0"/>
                              </a:rPr>
                            </m:ctrlPr>
                          </m:sSupPr>
                          <m:e>
                            <m:r>
                              <a:rPr lang="fr-FR" sz="1800" i="1" dirty="0">
                                <a:latin typeface="Cambria Math" panose="02040503050406030204" pitchFamily="18" charset="0"/>
                              </a:rPr>
                              <m:t>𝑐</m:t>
                            </m:r>
                          </m:e>
                          <m:sup>
                            <m:r>
                              <a:rPr lang="fr-FR" sz="1800" i="1" dirty="0">
                                <a:latin typeface="Cambria Math" panose="02040503050406030204" pitchFamily="18" charset="0"/>
                              </a:rPr>
                              <m:t>′</m:t>
                            </m:r>
                          </m:sup>
                        </m:sSup>
                      </m:den>
                    </m:f>
                    <m:r>
                      <a:rPr lang="fr-FR" sz="1800" i="1" dirty="0">
                        <a:latin typeface="Cambria Math" panose="02040503050406030204" pitchFamily="18" charset="0"/>
                      </a:rPr>
                      <m:t>=</m:t>
                    </m:r>
                  </m:oMath>
                </a14:m>
                <a:r>
                  <a:rPr lang="en-US" sz="1800" dirty="0"/>
                  <a:t> </a:t>
                </a:r>
                <a14:m>
                  <m:oMath xmlns:m="http://schemas.openxmlformats.org/officeDocument/2006/math">
                    <m:f>
                      <m:fPr>
                        <m:ctrlPr>
                          <a:rPr lang="en-US" sz="1800" i="1" dirty="0">
                            <a:latin typeface="Cambria Math" panose="02040503050406030204" pitchFamily="18" charset="0"/>
                          </a:rPr>
                        </m:ctrlPr>
                      </m:fPr>
                      <m:num>
                        <m:func>
                          <m:funcPr>
                            <m:ctrlPr>
                              <a:rPr lang="fr-FR" sz="1800" i="1">
                                <a:latin typeface="Cambria Math" panose="02040503050406030204" pitchFamily="18" charset="0"/>
                              </a:rPr>
                            </m:ctrlPr>
                          </m:funcPr>
                          <m:fName>
                            <m:r>
                              <m:rPr>
                                <m:sty m:val="p"/>
                              </m:rPr>
                              <a:rPr lang="fr-FR" sz="1800">
                                <a:latin typeface="Cambria Math" panose="02040503050406030204" pitchFamily="18" charset="0"/>
                              </a:rPr>
                              <m:t>sin</m:t>
                            </m:r>
                          </m:fName>
                          <m:e>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𝑖</m:t>
                                </m:r>
                              </m:sup>
                            </m:sSup>
                          </m:e>
                        </m:func>
                      </m:num>
                      <m:den>
                        <m:r>
                          <a:rPr lang="fr-FR" sz="1800" i="1" dirty="0">
                            <a:latin typeface="Cambria Math" panose="02040503050406030204" pitchFamily="18" charset="0"/>
                          </a:rPr>
                          <m:t>𝑐</m:t>
                        </m:r>
                      </m:den>
                    </m:f>
                  </m:oMath>
                </a14:m>
                <a:r>
                  <a:rPr lang="en-US" sz="1800" dirty="0">
                    <a:solidFill>
                      <a:srgbClr val="92D050"/>
                    </a:solidFill>
                  </a:rPr>
                  <a:t>  </a:t>
                </a:r>
                <a:r>
                  <a:rPr lang="en-US" sz="1800" dirty="0"/>
                  <a:t>(if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𝜅</m:t>
                        </m:r>
                      </m:e>
                      <m:sub>
                        <m:r>
                          <a:rPr lang="fr-FR" sz="1800" i="1">
                            <a:latin typeface="Cambria Math" panose="02040503050406030204" pitchFamily="18" charset="0"/>
                          </a:rPr>
                          <m:t>0</m:t>
                        </m:r>
                      </m:sub>
                    </m:sSub>
                    <m:r>
                      <a:rPr lang="fr-FR" sz="1800" b="0" i="1" smtClean="0">
                        <a:latin typeface="Cambria Math" panose="02040503050406030204" pitchFamily="18" charset="0"/>
                      </a:rPr>
                      <m:t>&lt;</m:t>
                    </m:r>
                    <m:r>
                      <a:rPr lang="fr-FR" sz="1800" i="1">
                        <a:latin typeface="Cambria Math" panose="02040503050406030204" pitchFamily="18" charset="0"/>
                      </a:rPr>
                      <m:t>𝑘</m:t>
                    </m:r>
                    <m:r>
                      <a:rPr lang="fr-FR" sz="1800" b="0" i="1" smtClean="0">
                        <a:latin typeface="Cambria Math" panose="02040503050406030204" pitchFamily="18" charset="0"/>
                      </a:rPr>
                      <m:t>′</m:t>
                    </m:r>
                  </m:oMath>
                </a14:m>
                <a:r>
                  <a:rPr lang="en-US" sz="1800" dirty="0"/>
                  <a:t>)</a:t>
                </a:r>
              </a:p>
              <a:p>
                <a:pPr marL="0" indent="0">
                  <a:spcBef>
                    <a:spcPts val="0"/>
                  </a:spcBef>
                  <a:buNone/>
                </a:pPr>
                <a:r>
                  <a:rPr lang="en-US" sz="1800" dirty="0">
                    <a:solidFill>
                      <a:srgbClr val="92D050"/>
                    </a:solidFill>
                  </a:rPr>
                  <a:t>Continuity of pressure </a:t>
                </a:r>
                <a:r>
                  <a:rPr lang="en-US" sz="1800" dirty="0"/>
                  <a:t>at </a:t>
                </a:r>
                <a:r>
                  <a:rPr lang="en-US" sz="1800" i="1" dirty="0">
                    <a:latin typeface="Cambria Math" panose="02040503050406030204" pitchFamily="18" charset="0"/>
                    <a:ea typeface="Cambria Math" panose="02040503050406030204" pitchFamily="18" charset="0"/>
                  </a:rPr>
                  <a:t>z </a:t>
                </a:r>
                <a:r>
                  <a:rPr lang="en-US" sz="1800" dirty="0">
                    <a:latin typeface="Cambria Math" panose="02040503050406030204" pitchFamily="18" charset="0"/>
                    <a:ea typeface="Cambria Math" panose="02040503050406030204" pitchFamily="18" charset="0"/>
                  </a:rPr>
                  <a:t>= 0</a:t>
                </a:r>
                <a:r>
                  <a:rPr lang="fr-FR" sz="1800" dirty="0"/>
                  <a:t>		</a:t>
                </a:r>
                <a14:m>
                  <m:oMath xmlns:m="http://schemas.openxmlformats.org/officeDocument/2006/math">
                    <m:r>
                      <a:rPr lang="fr-FR" sz="1800" b="0" i="0" smtClean="0">
                        <a:latin typeface="Cambria Math" panose="02040503050406030204" pitchFamily="18" charset="0"/>
                      </a:rPr>
                      <m:t>1+</m:t>
                    </m:r>
                    <m:r>
                      <a:rPr lang="fr-FR" sz="1800" i="1">
                        <a:latin typeface="Cambria Math" panose="02040503050406030204" pitchFamily="18" charset="0"/>
                      </a:rPr>
                      <m:t>𝑟</m:t>
                    </m:r>
                    <m:r>
                      <a:rPr lang="fr-FR" sz="1800" b="1" i="1">
                        <a:latin typeface="Cambria Math" panose="02040503050406030204" pitchFamily="18" charset="0"/>
                      </a:rPr>
                      <m:t>=</m:t>
                    </m:r>
                    <m:r>
                      <a:rPr lang="fr-FR" sz="1800" i="1">
                        <a:latin typeface="Cambria Math" panose="02040503050406030204" pitchFamily="18" charset="0"/>
                      </a:rPr>
                      <m:t>𝑡</m:t>
                    </m:r>
                  </m:oMath>
                </a14:m>
                <a:endParaRPr lang="en-US" sz="1800" i="1" dirty="0"/>
              </a:p>
              <a:p>
                <a:pPr marL="0" indent="0">
                  <a:spcBef>
                    <a:spcPts val="0"/>
                  </a:spcBef>
                  <a:spcAft>
                    <a:spcPts val="0"/>
                  </a:spcAft>
                  <a:buNone/>
                </a:pPr>
                <a:r>
                  <a:rPr lang="en-US" sz="1800" dirty="0">
                    <a:solidFill>
                      <a:srgbClr val="92D050"/>
                    </a:solidFill>
                  </a:rPr>
                  <a:t>Continuity of normal velocity </a:t>
                </a:r>
                <a:r>
                  <a:rPr lang="en-US" sz="1800" dirty="0"/>
                  <a:t>at </a:t>
                </a:r>
                <a:r>
                  <a:rPr lang="en-US" sz="1800" i="1" dirty="0">
                    <a:latin typeface="Cambria Math" panose="02040503050406030204" pitchFamily="18" charset="0"/>
                    <a:ea typeface="Cambria Math" panose="02040503050406030204" pitchFamily="18" charset="0"/>
                  </a:rPr>
                  <a:t>z </a:t>
                </a:r>
                <a:r>
                  <a:rPr lang="en-US" sz="1800" dirty="0">
                    <a:latin typeface="Cambria Math" panose="02040503050406030204" pitchFamily="18" charset="0"/>
                    <a:ea typeface="Cambria Math" panose="02040503050406030204" pitchFamily="18" charset="0"/>
                  </a:rPr>
                  <a:t>= 0</a:t>
                </a:r>
                <a:r>
                  <a:rPr lang="fr-FR" sz="1800" b="1" dirty="0"/>
                  <a:t>	</a:t>
                </a:r>
                <a14:m>
                  <m:oMath xmlns:m="http://schemas.openxmlformats.org/officeDocument/2006/math">
                    <m:f>
                      <m:fPr>
                        <m:ctrlPr>
                          <a:rPr lang="fr-FR" sz="1800" b="1" i="1" smtClean="0">
                            <a:latin typeface="Cambria Math" panose="02040503050406030204" pitchFamily="18" charset="0"/>
                          </a:rPr>
                        </m:ctrlPr>
                      </m:fPr>
                      <m:num>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𝑞</m:t>
                            </m:r>
                          </m:e>
                          <m:sub>
                            <m:r>
                              <a:rPr lang="fr-FR" sz="1800" b="0" i="1" smtClean="0">
                                <a:latin typeface="Cambria Math" panose="02040503050406030204" pitchFamily="18" charset="0"/>
                              </a:rPr>
                              <m:t>0</m:t>
                            </m:r>
                          </m:sub>
                        </m:sSub>
                      </m:num>
                      <m:den>
                        <m:r>
                          <a:rPr lang="fr-FR" sz="1800" b="0" i="1" smtClean="0">
                            <a:latin typeface="Cambria Math" panose="02040503050406030204" pitchFamily="18" charset="0"/>
                          </a:rPr>
                          <m:t>𝜌</m:t>
                        </m:r>
                      </m:den>
                    </m:f>
                    <m:r>
                      <a:rPr lang="fr-FR" sz="1800" b="1" i="1" smtClean="0">
                        <a:latin typeface="Cambria Math" panose="02040503050406030204" pitchFamily="18" charset="0"/>
                      </a:rPr>
                      <m:t>(</m:t>
                    </m:r>
                    <m:r>
                      <a:rPr lang="fr-FR" sz="1800" b="0" i="1" smtClean="0">
                        <a:latin typeface="Cambria Math" panose="02040503050406030204" pitchFamily="18" charset="0"/>
                      </a:rPr>
                      <m:t>1−</m:t>
                    </m:r>
                    <m:r>
                      <a:rPr lang="fr-FR" sz="1800" i="1">
                        <a:latin typeface="Cambria Math" panose="02040503050406030204" pitchFamily="18" charset="0"/>
                      </a:rPr>
                      <m:t>𝑟</m:t>
                    </m:r>
                    <m:r>
                      <a:rPr lang="fr-FR" sz="1800" b="1" i="1" smtClean="0">
                        <a:latin typeface="Cambria Math" panose="02040503050406030204" pitchFamily="18" charset="0"/>
                      </a:rPr>
                      <m:t>)</m:t>
                    </m:r>
                    <m:r>
                      <a:rPr lang="fr-FR" sz="1800" b="1" i="1">
                        <a:latin typeface="Cambria Math" panose="02040503050406030204" pitchFamily="18" charset="0"/>
                      </a:rPr>
                      <m:t>=</m:t>
                    </m:r>
                    <m:f>
                      <m:fPr>
                        <m:ctrlPr>
                          <a:rPr lang="fr-FR" sz="1800" b="1" i="1">
                            <a:latin typeface="Cambria Math" panose="02040503050406030204" pitchFamily="18" charset="0"/>
                          </a:rPr>
                        </m:ctrlPr>
                      </m:fPr>
                      <m:num>
                        <m:sSubSup>
                          <m:sSubSupPr>
                            <m:ctrlPr>
                              <a:rPr lang="fr-FR" sz="1800" b="0" i="1" smtClean="0">
                                <a:latin typeface="Cambria Math" panose="02040503050406030204" pitchFamily="18" charset="0"/>
                              </a:rPr>
                            </m:ctrlPr>
                          </m:sSubSupPr>
                          <m:e>
                            <m:r>
                              <a:rPr lang="fr-FR" sz="1800" b="0" i="1" smtClean="0">
                                <a:latin typeface="Cambria Math" panose="02040503050406030204" pitchFamily="18" charset="0"/>
                              </a:rPr>
                              <m:t>𝑞</m:t>
                            </m:r>
                          </m:e>
                          <m:sub>
                            <m:r>
                              <a:rPr lang="fr-FR" sz="1800" b="0" i="1" smtClean="0">
                                <a:latin typeface="Cambria Math" panose="02040503050406030204" pitchFamily="18" charset="0"/>
                              </a:rPr>
                              <m:t>0</m:t>
                            </m:r>
                          </m:sub>
                          <m:sup>
                            <m:r>
                              <a:rPr lang="fr-FR" sz="1800" b="0" i="1" smtClean="0">
                                <a:latin typeface="Cambria Math" panose="02040503050406030204" pitchFamily="18" charset="0"/>
                              </a:rPr>
                              <m:t>′</m:t>
                            </m:r>
                          </m:sup>
                        </m:sSubSup>
                      </m:num>
                      <m:den>
                        <m:sSup>
                          <m:sSupPr>
                            <m:ctrlPr>
                              <a:rPr lang="fr-FR" sz="1800" b="1" i="1">
                                <a:latin typeface="Cambria Math" panose="02040503050406030204" pitchFamily="18" charset="0"/>
                              </a:rPr>
                            </m:ctrlPr>
                          </m:sSupPr>
                          <m:e>
                            <m:r>
                              <a:rPr lang="fr-FR" sz="1800" b="0" i="1">
                                <a:latin typeface="Cambria Math" panose="02040503050406030204" pitchFamily="18" charset="0"/>
                              </a:rPr>
                              <m:t>𝜌</m:t>
                            </m:r>
                          </m:e>
                          <m:sup>
                            <m:r>
                              <a:rPr lang="fr-FR" sz="1800" b="1" i="1">
                                <a:latin typeface="Cambria Math" panose="02040503050406030204" pitchFamily="18" charset="0"/>
                              </a:rPr>
                              <m:t>′</m:t>
                            </m:r>
                          </m:sup>
                        </m:sSup>
                      </m:den>
                    </m:f>
                    <m:r>
                      <a:rPr lang="fr-FR" sz="1800" i="1">
                        <a:latin typeface="Cambria Math" panose="02040503050406030204" pitchFamily="18" charset="0"/>
                      </a:rPr>
                      <m:t>𝑡</m:t>
                    </m:r>
                  </m:oMath>
                </a14:m>
                <a:r>
                  <a:rPr lang="en-US" sz="1800" i="1" dirty="0"/>
                  <a:t>   </a:t>
                </a:r>
                <a14:m>
                  <m:oMath xmlns:m="http://schemas.openxmlformats.org/officeDocument/2006/math">
                    <m:r>
                      <a:rPr lang="fr-FR" sz="1800" b="0" i="1" dirty="0" smtClean="0">
                        <a:latin typeface="Cambria Math" panose="02040503050406030204" pitchFamily="18" charset="0"/>
                      </a:rPr>
                      <m:t>(</m:t>
                    </m:r>
                    <m:sSubSup>
                      <m:sSubSupPr>
                        <m:ctrlPr>
                          <a:rPr lang="fr-FR" sz="1800" i="1" smtClean="0">
                            <a:latin typeface="Cambria Math" panose="02040503050406030204" pitchFamily="18" charset="0"/>
                          </a:rPr>
                        </m:ctrlPr>
                      </m:sSubSupPr>
                      <m:e>
                        <m:r>
                          <a:rPr lang="fr-FR" sz="1800" i="1">
                            <a:latin typeface="Cambria Math" panose="02040503050406030204" pitchFamily="18" charset="0"/>
                          </a:rPr>
                          <m:t>𝑞</m:t>
                        </m:r>
                      </m:e>
                      <m:sub>
                        <m:r>
                          <a:rPr lang="fr-FR" sz="1800" i="1">
                            <a:latin typeface="Cambria Math" panose="02040503050406030204" pitchFamily="18" charset="0"/>
                          </a:rPr>
                          <m:t>0</m:t>
                        </m:r>
                      </m:sub>
                      <m:sup>
                        <m:r>
                          <a:rPr lang="fr-FR" sz="1800" i="1">
                            <a:latin typeface="Cambria Math" panose="02040503050406030204" pitchFamily="18" charset="0"/>
                          </a:rPr>
                          <m:t>′</m:t>
                        </m:r>
                      </m:sup>
                    </m:sSubSup>
                    <m:r>
                      <a:rPr lang="fr-FR" sz="1800" b="0" i="1" smtClean="0">
                        <a:latin typeface="Cambria Math" panose="02040503050406030204" pitchFamily="18" charset="0"/>
                      </a:rPr>
                      <m:t>=</m:t>
                    </m:r>
                    <m:r>
                      <a:rPr lang="fr-FR" sz="1800" b="0" i="1" smtClean="0">
                        <a:latin typeface="Cambria Math" panose="02040503050406030204" pitchFamily="18" charset="0"/>
                      </a:rPr>
                      <m:t>𝑘</m:t>
                    </m:r>
                    <m:r>
                      <a:rPr lang="fr-FR" sz="1800" b="0" i="1" smtClean="0">
                        <a:latin typeface="Cambria Math" panose="02040503050406030204" pitchFamily="18" charset="0"/>
                      </a:rPr>
                      <m:t>′</m:t>
                    </m:r>
                    <m:func>
                      <m:funcPr>
                        <m:ctrlPr>
                          <a:rPr lang="fr-FR" sz="1800" i="1">
                            <a:latin typeface="Cambria Math" panose="02040503050406030204" pitchFamily="18" charset="0"/>
                          </a:rPr>
                        </m:ctrlPr>
                      </m:funcPr>
                      <m:fName>
                        <m:r>
                          <m:rPr>
                            <m:sty m:val="p"/>
                          </m:rPr>
                          <a:rPr lang="fr-FR" sz="1800" b="0" i="0" smtClean="0">
                            <a:latin typeface="Cambria Math" panose="02040503050406030204" pitchFamily="18" charset="0"/>
                          </a:rPr>
                          <m:t>co</m:t>
                        </m:r>
                        <m:r>
                          <m:rPr>
                            <m:sty m:val="p"/>
                          </m:rPr>
                          <a:rPr lang="fr-FR" sz="1800">
                            <a:latin typeface="Cambria Math" panose="02040503050406030204" pitchFamily="18" charset="0"/>
                          </a:rPr>
                          <m:t>s</m:t>
                        </m:r>
                      </m:fName>
                      <m:e>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𝑡</m:t>
                            </m:r>
                          </m:sup>
                        </m:sSup>
                      </m:e>
                    </m:func>
                    <m:r>
                      <a:rPr lang="fr-FR" sz="1800" b="0" i="0" smtClean="0">
                        <a:latin typeface="Cambria Math" panose="02040503050406030204" pitchFamily="18" charset="0"/>
                      </a:rPr>
                      <m:t>)</m:t>
                    </m:r>
                  </m:oMath>
                </a14:m>
                <a:endParaRPr lang="en-US" sz="1800" i="1" dirty="0"/>
              </a:p>
              <a:p>
                <a:pPr marL="0" indent="0">
                  <a:lnSpc>
                    <a:spcPct val="70000"/>
                  </a:lnSpc>
                  <a:spcBef>
                    <a:spcPts val="0"/>
                  </a:spcBef>
                  <a:spcAft>
                    <a:spcPts val="0"/>
                  </a:spcAft>
                  <a:buNone/>
                </a:pPr>
                <a:r>
                  <a:rPr lang="en-US" sz="1800" i="1" dirty="0"/>
                  <a:t>	</a:t>
                </a:r>
                <a:r>
                  <a:rPr lang="en-US" sz="1800" dirty="0"/>
                  <a:t>(</a:t>
                </a:r>
                <a14:m>
                  <m:oMath xmlns:m="http://schemas.openxmlformats.org/officeDocument/2006/math">
                    <m:sSub>
                      <m:sSubPr>
                        <m:ctrlPr>
                          <a:rPr lang="en-US" sz="1800" i="1">
                            <a:latin typeface="Cambria Math" panose="02040503050406030204" pitchFamily="18" charset="0"/>
                          </a:rPr>
                        </m:ctrlPr>
                      </m:sSubPr>
                      <m:e>
                        <m:r>
                          <a:rPr lang="fr-FR" sz="1800" i="1">
                            <a:latin typeface="Cambria Math" charset="0"/>
                          </a:rPr>
                          <m:t>𝑢</m:t>
                        </m:r>
                      </m:e>
                      <m:sub>
                        <m:r>
                          <m:rPr>
                            <m:sty m:val="p"/>
                          </m:rPr>
                          <a:rPr lang="fr-FR" sz="1800">
                            <a:latin typeface="Cambria Math" charset="0"/>
                          </a:rPr>
                          <m:t>n</m:t>
                        </m:r>
                      </m:sub>
                    </m:sSub>
                    <m:r>
                      <a:rPr lang="fr-FR" sz="1800" i="1">
                        <a:latin typeface="Cambria Math" charset="0"/>
                      </a:rPr>
                      <m:t>=</m:t>
                    </m:r>
                    <m:f>
                      <m:fPr>
                        <m:ctrlPr>
                          <a:rPr lang="bg-BG" sz="1800" i="1">
                            <a:latin typeface="Cambria Math" panose="02040503050406030204" pitchFamily="18" charset="0"/>
                          </a:rPr>
                        </m:ctrlPr>
                      </m:fPr>
                      <m:num>
                        <m:r>
                          <a:rPr lang="fr-FR" sz="1800" i="1">
                            <a:latin typeface="Cambria Math" charset="0"/>
                          </a:rPr>
                          <m:t>1</m:t>
                        </m:r>
                      </m:num>
                      <m:den>
                        <m:sSub>
                          <m:sSubPr>
                            <m:ctrlPr>
                              <a:rPr lang="en-US" sz="1800" i="1">
                                <a:latin typeface="Cambria Math" panose="02040503050406030204" pitchFamily="18" charset="0"/>
                              </a:rPr>
                            </m:ctrlPr>
                          </m:sSubPr>
                          <m:e>
                            <m:r>
                              <a:rPr lang="fr-FR" sz="1800" i="1">
                                <a:latin typeface="Cambria Math" panose="02040503050406030204" pitchFamily="18" charset="0"/>
                              </a:rPr>
                              <m:t>𝑖</m:t>
                            </m:r>
                            <m:r>
                              <a:rPr lang="fr-FR" sz="1800" i="1">
                                <a:latin typeface="Cambria Math" panose="02040503050406030204" pitchFamily="18" charset="0"/>
                              </a:rPr>
                              <m:t>𝜔𝜌</m:t>
                            </m:r>
                          </m:e>
                          <m:sub>
                            <m:r>
                              <a:rPr lang="fr-FR" sz="1800" i="1">
                                <a:latin typeface="Cambria Math" charset="0"/>
                              </a:rPr>
                              <m:t>0</m:t>
                            </m:r>
                          </m:sub>
                        </m:sSub>
                      </m:den>
                    </m:f>
                    <m:acc>
                      <m:accPr>
                        <m:chr m:val="̂"/>
                        <m:ctrlPr>
                          <a:rPr lang="bg-BG" sz="1800" i="1">
                            <a:latin typeface="Cambria Math" panose="02040503050406030204" pitchFamily="18" charset="0"/>
                          </a:rPr>
                        </m:ctrlPr>
                      </m:accPr>
                      <m:e>
                        <m:r>
                          <m:rPr>
                            <m:sty m:val="p"/>
                          </m:rPr>
                          <a:rPr lang="fr-FR" sz="1800">
                            <a:latin typeface="Cambria Math" charset="0"/>
                          </a:rPr>
                          <m:t>n</m:t>
                        </m:r>
                      </m:e>
                    </m:acc>
                    <m:r>
                      <a:rPr lang="fr-FR" sz="1800" i="1">
                        <a:latin typeface="Cambria Math" charset="0"/>
                      </a:rPr>
                      <m:t>.</m:t>
                    </m:r>
                    <m:r>
                      <a:rPr lang="fr-FR" sz="1800" i="1">
                        <a:latin typeface="Cambria Math" charset="0"/>
                        <a:ea typeface="Cambria Math" charset="0"/>
                        <a:cs typeface="Cambria Math" charset="0"/>
                      </a:rPr>
                      <m:t>𝛻𝛿</m:t>
                    </m:r>
                    <m:acc>
                      <m:accPr>
                        <m:chr m:val="̃"/>
                        <m:ctrlPr>
                          <a:rPr lang="vi-VN" sz="1800" i="1">
                            <a:latin typeface="Cambria Math" panose="02040503050406030204" pitchFamily="18" charset="0"/>
                            <a:ea typeface="Cambria Math" charset="0"/>
                            <a:cs typeface="Cambria Math" charset="0"/>
                          </a:rPr>
                        </m:ctrlPr>
                      </m:accPr>
                      <m:e>
                        <m:r>
                          <a:rPr lang="fr-FR" sz="1800" i="1">
                            <a:latin typeface="Cambria Math" charset="0"/>
                            <a:ea typeface="Cambria Math" charset="0"/>
                            <a:cs typeface="Cambria Math" charset="0"/>
                          </a:rPr>
                          <m:t>𝑝</m:t>
                        </m:r>
                      </m:e>
                    </m:acc>
                    <m:r>
                      <a:rPr lang="fr-FR" sz="1800" b="0" i="1" smtClean="0">
                        <a:latin typeface="Cambria Math" charset="0"/>
                      </a:rPr>
                      <m:t>)</m:t>
                    </m:r>
                  </m:oMath>
                </a14:m>
                <a:endParaRPr lang="en-US" sz="1800" i="1" dirty="0"/>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532994" y="1885285"/>
                <a:ext cx="8037145" cy="4441374"/>
              </a:xfrm>
              <a:blipFill>
                <a:blip r:embed="rId2"/>
                <a:stretch>
                  <a:fillRect l="-1104" b="-855"/>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Acoustic waves</a:t>
            </a:r>
          </a:p>
        </p:txBody>
      </p:sp>
    </p:spTree>
    <p:extLst>
      <p:ext uri="{BB962C8B-B14F-4D97-AF65-F5344CB8AC3E}">
        <p14:creationId xmlns:p14="http://schemas.microsoft.com/office/powerpoint/2010/main" val="76325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214390" y="1608083"/>
                <a:ext cx="8443100" cy="4759666"/>
              </a:xfrm>
            </p:spPr>
            <p:txBody>
              <a:bodyPr>
                <a:normAutofit/>
              </a:bodyPr>
              <a:lstStyle/>
              <a:p>
                <a:pPr marL="0" indent="0">
                  <a:spcAft>
                    <a:spcPts val="0"/>
                  </a:spcAft>
                  <a:buNone/>
                </a:pPr>
                <a:r>
                  <a:rPr lang="en-US" sz="2400" b="1" dirty="0">
                    <a:solidFill>
                      <a:srgbClr val="FFFF00"/>
                    </a:solidFill>
                  </a:rPr>
                  <a:t>Flat interface: solution</a:t>
                </a:r>
              </a:p>
              <a:p>
                <a:pPr marL="0" indent="0">
                  <a:spcBef>
                    <a:spcPts val="0"/>
                  </a:spcBef>
                  <a:buNone/>
                </a:pPr>
                <a14:m>
                  <m:oMath xmlns:m="http://schemas.openxmlformats.org/officeDocument/2006/math">
                    <m:r>
                      <a:rPr lang="fr-FR" sz="1800" i="1">
                        <a:latin typeface="Cambria Math" panose="02040503050406030204" pitchFamily="18" charset="0"/>
                      </a:rPr>
                      <m:t>𝑟</m:t>
                    </m:r>
                    <m:r>
                      <a:rPr lang="fr-FR" sz="1800" b="1" i="1">
                        <a:latin typeface="Cambria Math" panose="02040503050406030204" pitchFamily="18" charset="0"/>
                      </a:rPr>
                      <m:t>=</m:t>
                    </m:r>
                    <m:f>
                      <m:fPr>
                        <m:ctrlPr>
                          <a:rPr lang="fr-FR" sz="1800" b="1" i="1" smtClean="0">
                            <a:latin typeface="Cambria Math" panose="02040503050406030204" pitchFamily="18" charset="0"/>
                          </a:rPr>
                        </m:ctrlPr>
                      </m:fPr>
                      <m:num>
                        <m:f>
                          <m:fPr>
                            <m:ctrlPr>
                              <a:rPr lang="fr-FR"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𝑞</m:t>
                                </m:r>
                              </m:e>
                              <m:sub>
                                <m:r>
                                  <a:rPr lang="fr-FR" sz="1800" i="1">
                                    <a:latin typeface="Cambria Math" panose="02040503050406030204" pitchFamily="18" charset="0"/>
                                  </a:rPr>
                                  <m:t>0</m:t>
                                </m:r>
                              </m:sub>
                            </m:sSub>
                          </m:num>
                          <m:den>
                            <m:r>
                              <a:rPr lang="fr-FR" sz="1800" i="1">
                                <a:latin typeface="Cambria Math" panose="02040503050406030204" pitchFamily="18" charset="0"/>
                              </a:rPr>
                              <m:t>𝜌</m:t>
                            </m:r>
                          </m:den>
                        </m:f>
                        <m:r>
                          <a:rPr lang="fr-FR" sz="1800" b="0" i="1" smtClean="0">
                            <a:latin typeface="Cambria Math" panose="02040503050406030204" pitchFamily="18" charset="0"/>
                          </a:rPr>
                          <m:t> − </m:t>
                        </m:r>
                        <m:f>
                          <m:fPr>
                            <m:ctrlPr>
                              <a:rPr lang="fr-FR" sz="1800" i="1">
                                <a:latin typeface="Cambria Math" panose="02040503050406030204" pitchFamily="18" charset="0"/>
                              </a:rPr>
                            </m:ctrlPr>
                          </m:fPr>
                          <m:num>
                            <m:sSubSup>
                              <m:sSubSupPr>
                                <m:ctrlPr>
                                  <a:rPr lang="fr-FR" sz="1800" i="1">
                                    <a:latin typeface="Cambria Math" panose="02040503050406030204" pitchFamily="18" charset="0"/>
                                  </a:rPr>
                                </m:ctrlPr>
                              </m:sSubSupPr>
                              <m:e>
                                <m:r>
                                  <a:rPr lang="fr-FR" sz="1800" i="1">
                                    <a:latin typeface="Cambria Math" panose="02040503050406030204" pitchFamily="18" charset="0"/>
                                  </a:rPr>
                                  <m:t>𝑞</m:t>
                                </m:r>
                              </m:e>
                              <m:sub>
                                <m:r>
                                  <a:rPr lang="fr-FR" sz="1800" i="1">
                                    <a:latin typeface="Cambria Math" panose="02040503050406030204" pitchFamily="18" charset="0"/>
                                  </a:rPr>
                                  <m:t>0</m:t>
                                </m:r>
                              </m:sub>
                              <m:sup>
                                <m:r>
                                  <a:rPr lang="fr-FR" sz="1800" i="1">
                                    <a:latin typeface="Cambria Math" panose="02040503050406030204" pitchFamily="18" charset="0"/>
                                  </a:rPr>
                                  <m:t>′</m:t>
                                </m:r>
                              </m:sup>
                            </m:sSubSup>
                          </m:num>
                          <m:den>
                            <m:sSup>
                              <m:sSupPr>
                                <m:ctrlPr>
                                  <a:rPr lang="fr-FR" sz="1800" i="1">
                                    <a:latin typeface="Cambria Math" panose="02040503050406030204" pitchFamily="18" charset="0"/>
                                  </a:rPr>
                                </m:ctrlPr>
                              </m:sSupPr>
                              <m:e>
                                <m:r>
                                  <a:rPr lang="fr-FR" sz="1800" i="1">
                                    <a:latin typeface="Cambria Math" panose="02040503050406030204" pitchFamily="18" charset="0"/>
                                  </a:rPr>
                                  <m:t>𝜌</m:t>
                                </m:r>
                              </m:e>
                              <m:sup>
                                <m:r>
                                  <a:rPr lang="fr-FR" sz="1800" i="1">
                                    <a:latin typeface="Cambria Math" panose="02040503050406030204" pitchFamily="18" charset="0"/>
                                  </a:rPr>
                                  <m:t>′</m:t>
                                </m:r>
                              </m:sup>
                            </m:sSup>
                          </m:den>
                        </m:f>
                      </m:num>
                      <m:den>
                        <m:f>
                          <m:fPr>
                            <m:ctrlPr>
                              <a:rPr lang="fr-FR" sz="1800" i="1" smtClean="0">
                                <a:latin typeface="Cambria Math" panose="02040503050406030204" pitchFamily="18" charset="0"/>
                              </a:rPr>
                            </m:ctrlPr>
                          </m:fPr>
                          <m:num>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𝑞</m:t>
                                </m:r>
                              </m:e>
                              <m:sub>
                                <m:r>
                                  <a:rPr lang="fr-FR" sz="1800" b="0" i="1" smtClean="0">
                                    <a:latin typeface="Cambria Math" panose="02040503050406030204" pitchFamily="18" charset="0"/>
                                  </a:rPr>
                                  <m:t>0</m:t>
                                </m:r>
                              </m:sub>
                            </m:sSub>
                          </m:num>
                          <m:den>
                            <m:r>
                              <a:rPr lang="fr-FR" sz="1800" b="0" i="1" smtClean="0">
                                <a:latin typeface="Cambria Math" panose="02040503050406030204" pitchFamily="18" charset="0"/>
                              </a:rPr>
                              <m:t>𝜌</m:t>
                            </m:r>
                          </m:den>
                        </m:f>
                        <m:r>
                          <a:rPr lang="fr-FR" sz="1800" b="0" i="1" smtClean="0">
                            <a:latin typeface="Cambria Math" panose="02040503050406030204" pitchFamily="18" charset="0"/>
                          </a:rPr>
                          <m:t> + </m:t>
                        </m:r>
                        <m:f>
                          <m:fPr>
                            <m:ctrlPr>
                              <a:rPr lang="fr-FR" sz="1800" i="1" smtClean="0">
                                <a:latin typeface="Cambria Math" panose="02040503050406030204" pitchFamily="18" charset="0"/>
                              </a:rPr>
                            </m:ctrlPr>
                          </m:fPr>
                          <m:num>
                            <m:sSubSup>
                              <m:sSubSupPr>
                                <m:ctrlPr>
                                  <a:rPr lang="fr-FR" sz="1800" i="1" smtClean="0">
                                    <a:latin typeface="Cambria Math" panose="02040503050406030204" pitchFamily="18" charset="0"/>
                                  </a:rPr>
                                </m:ctrlPr>
                              </m:sSubSupPr>
                              <m:e>
                                <m:r>
                                  <a:rPr lang="fr-FR" sz="1800" b="0" i="1" smtClean="0">
                                    <a:latin typeface="Cambria Math" panose="02040503050406030204" pitchFamily="18" charset="0"/>
                                  </a:rPr>
                                  <m:t>𝑞</m:t>
                                </m:r>
                              </m:e>
                              <m:sub>
                                <m:r>
                                  <a:rPr lang="fr-FR" sz="1800" b="0" i="1" smtClean="0">
                                    <a:latin typeface="Cambria Math" panose="02040503050406030204" pitchFamily="18" charset="0"/>
                                  </a:rPr>
                                  <m:t>0</m:t>
                                </m:r>
                              </m:sub>
                              <m:sup>
                                <m:r>
                                  <a:rPr lang="fr-FR" sz="1800" b="0" i="1" smtClean="0">
                                    <a:latin typeface="Cambria Math" panose="02040503050406030204" pitchFamily="18" charset="0"/>
                                  </a:rPr>
                                  <m:t>′</m:t>
                                </m:r>
                              </m:sup>
                            </m:sSubSup>
                          </m:num>
                          <m:den>
                            <m:sSup>
                              <m:sSupPr>
                                <m:ctrlPr>
                                  <a:rPr lang="fr-FR" sz="1800" i="1" smtClean="0">
                                    <a:latin typeface="Cambria Math" panose="02040503050406030204" pitchFamily="18" charset="0"/>
                                  </a:rPr>
                                </m:ctrlPr>
                              </m:sSupPr>
                              <m:e>
                                <m:r>
                                  <a:rPr lang="fr-FR" sz="1800" b="0" i="1" smtClean="0">
                                    <a:latin typeface="Cambria Math" panose="02040503050406030204" pitchFamily="18" charset="0"/>
                                  </a:rPr>
                                  <m:t>𝜌</m:t>
                                </m:r>
                              </m:e>
                              <m:sup>
                                <m:r>
                                  <a:rPr lang="fr-FR" sz="1800" b="0" i="1" smtClean="0">
                                    <a:latin typeface="Cambria Math" panose="02040503050406030204" pitchFamily="18" charset="0"/>
                                  </a:rPr>
                                  <m:t>′</m:t>
                                </m:r>
                              </m:sup>
                            </m:sSup>
                          </m:den>
                        </m:f>
                      </m:den>
                    </m:f>
                    <m:r>
                      <a:rPr lang="fr-FR" sz="1800" b="1" i="1" smtClean="0">
                        <a:latin typeface="Cambria Math" charset="0"/>
                      </a:rPr>
                      <m:t>=</m:t>
                    </m:r>
                    <m:f>
                      <m:fPr>
                        <m:ctrlPr>
                          <a:rPr lang="bg-BG" sz="1800" b="1" i="1" smtClean="0">
                            <a:latin typeface="Cambria Math" panose="02040503050406030204" pitchFamily="18" charset="0"/>
                          </a:rPr>
                        </m:ctrlPr>
                      </m:fPr>
                      <m:num>
                        <m:sSup>
                          <m:sSupPr>
                            <m:ctrlPr>
                              <a:rPr lang="fr-FR" sz="1800" i="1" smtClean="0">
                                <a:latin typeface="Cambria Math" panose="02040503050406030204" pitchFamily="18" charset="0"/>
                                <a:ea typeface="Cambria Math" charset="0"/>
                                <a:cs typeface="Cambria Math" charset="0"/>
                              </a:rPr>
                            </m:ctrlPr>
                          </m:sSupPr>
                          <m:e>
                            <m:r>
                              <a:rPr lang="bg-BG" sz="1800" b="0" i="1" smtClean="0">
                                <a:latin typeface="Cambria Math" charset="0"/>
                                <a:ea typeface="Cambria Math" charset="0"/>
                                <a:cs typeface="Cambria Math" charset="0"/>
                              </a:rPr>
                              <m:t>𝜌</m:t>
                            </m:r>
                          </m:e>
                          <m:sup>
                            <m:r>
                              <a:rPr lang="fr-FR" sz="1800" b="0" i="1" smtClean="0">
                                <a:latin typeface="Cambria Math" charset="0"/>
                                <a:ea typeface="Cambria Math" charset="0"/>
                                <a:cs typeface="Cambria Math" charset="0"/>
                              </a:rPr>
                              <m:t>′</m:t>
                            </m:r>
                          </m:sup>
                        </m:sSup>
                        <m:sSup>
                          <m:sSupPr>
                            <m:ctrlPr>
                              <a:rPr lang="fr-FR" sz="1800" i="1" smtClean="0">
                                <a:latin typeface="Cambria Math" panose="02040503050406030204" pitchFamily="18" charset="0"/>
                                <a:ea typeface="Cambria Math" charset="0"/>
                                <a:cs typeface="Cambria Math" charset="0"/>
                              </a:rPr>
                            </m:ctrlPr>
                          </m:sSupPr>
                          <m:e>
                            <m:r>
                              <a:rPr lang="fr-FR" sz="1800" b="0" i="1" smtClean="0">
                                <a:latin typeface="Cambria Math" charset="0"/>
                                <a:ea typeface="Cambria Math" charset="0"/>
                                <a:cs typeface="Cambria Math" charset="0"/>
                              </a:rPr>
                              <m:t>𝑐</m:t>
                            </m:r>
                          </m:e>
                          <m:sup>
                            <m:r>
                              <a:rPr lang="fr-FR" sz="1800" b="0" i="1" smtClean="0">
                                <a:latin typeface="Cambria Math" charset="0"/>
                                <a:ea typeface="Cambria Math" charset="0"/>
                                <a:cs typeface="Cambria Math" charset="0"/>
                              </a:rPr>
                              <m:t>′</m:t>
                            </m:r>
                          </m:sup>
                        </m:sSup>
                        <m:func>
                          <m:funcPr>
                            <m:ctrlPr>
                              <a:rPr lang="fr-FR" sz="1800" b="1" i="1" smtClean="0">
                                <a:latin typeface="Cambria Math" panose="02040503050406030204" pitchFamily="18" charset="0"/>
                                <a:ea typeface="Cambria Math" charset="0"/>
                                <a:cs typeface="Cambria Math" charset="0"/>
                              </a:rPr>
                            </m:ctrlPr>
                          </m:funcPr>
                          <m:fName>
                            <m:r>
                              <m:rPr>
                                <m:sty m:val="p"/>
                              </m:rPr>
                              <a:rPr lang="fr-FR" sz="1800" b="0" i="0" smtClean="0">
                                <a:latin typeface="Cambria Math" charset="0"/>
                                <a:ea typeface="Cambria Math" charset="0"/>
                                <a:cs typeface="Cambria Math" charset="0"/>
                              </a:rPr>
                              <m:t>cos</m:t>
                            </m:r>
                          </m:fName>
                          <m:e>
                            <m:sSup>
                              <m:sSupPr>
                                <m:ctrlPr>
                                  <a:rPr lang="fr-FR" sz="1800" b="0" i="1" smtClean="0">
                                    <a:latin typeface="Cambria Math" panose="02040503050406030204" pitchFamily="18" charset="0"/>
                                    <a:ea typeface="Cambria Math" charset="0"/>
                                    <a:cs typeface="Cambria Math" charset="0"/>
                                  </a:rPr>
                                </m:ctrlPr>
                              </m:sSupPr>
                              <m:e>
                                <m:r>
                                  <a:rPr lang="fr-FR" sz="1800" b="0" i="1" smtClean="0">
                                    <a:latin typeface="Cambria Math" charset="0"/>
                                    <a:ea typeface="Cambria Math" charset="0"/>
                                    <a:cs typeface="Cambria Math" charset="0"/>
                                  </a:rPr>
                                  <m:t>𝜃</m:t>
                                </m:r>
                              </m:e>
                              <m:sup>
                                <m:r>
                                  <a:rPr lang="fr-FR" sz="1800" b="0" i="1" smtClean="0">
                                    <a:latin typeface="Cambria Math" charset="0"/>
                                    <a:ea typeface="Cambria Math" charset="0"/>
                                    <a:cs typeface="Cambria Math" charset="0"/>
                                  </a:rPr>
                                  <m:t>𝑖</m:t>
                                </m:r>
                              </m:sup>
                            </m:sSup>
                          </m:e>
                        </m:func>
                        <m:r>
                          <a:rPr lang="fr-FR" sz="1800" b="1" i="1" smtClean="0">
                            <a:latin typeface="Cambria Math" charset="0"/>
                            <a:ea typeface="Cambria Math" charset="0"/>
                            <a:cs typeface="Cambria Math" charset="0"/>
                          </a:rPr>
                          <m:t>−</m:t>
                        </m:r>
                        <m:r>
                          <a:rPr lang="fr-FR" sz="1800" b="1" i="1">
                            <a:latin typeface="Cambria Math" charset="0"/>
                            <a:ea typeface="Cambria Math" charset="0"/>
                            <a:cs typeface="Cambria Math" charset="0"/>
                          </a:rPr>
                          <m:t>𝜌</m:t>
                        </m:r>
                        <m:r>
                          <a:rPr lang="fr-FR" sz="1800" i="1">
                            <a:latin typeface="Cambria Math" charset="0"/>
                            <a:ea typeface="Cambria Math" charset="0"/>
                            <a:cs typeface="Cambria Math" charset="0"/>
                          </a:rPr>
                          <m:t>𝑐</m:t>
                        </m:r>
                        <m:func>
                          <m:funcPr>
                            <m:ctrlPr>
                              <a:rPr lang="fr-FR" sz="1800" b="1" i="1">
                                <a:latin typeface="Cambria Math" panose="02040503050406030204" pitchFamily="18" charset="0"/>
                                <a:ea typeface="Cambria Math" charset="0"/>
                                <a:cs typeface="Cambria Math" charset="0"/>
                              </a:rPr>
                            </m:ctrlPr>
                          </m:funcPr>
                          <m:fName>
                            <m:r>
                              <m:rPr>
                                <m:sty m:val="p"/>
                              </m:rPr>
                              <a:rPr lang="fr-FR" sz="1800">
                                <a:latin typeface="Cambria Math" charset="0"/>
                                <a:ea typeface="Cambria Math" charset="0"/>
                                <a:cs typeface="Cambria Math" charset="0"/>
                              </a:rPr>
                              <m:t>cos</m:t>
                            </m:r>
                          </m:fName>
                          <m:e>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𝜃</m:t>
                                </m:r>
                              </m:e>
                              <m:sup>
                                <m:r>
                                  <a:rPr lang="fr-FR" sz="1800" i="1">
                                    <a:latin typeface="Cambria Math" charset="0"/>
                                    <a:ea typeface="Cambria Math" charset="0"/>
                                    <a:cs typeface="Cambria Math" charset="0"/>
                                  </a:rPr>
                                  <m:t>𝑡</m:t>
                                </m:r>
                              </m:sup>
                            </m:sSup>
                          </m:e>
                        </m:func>
                      </m:num>
                      <m:den>
                        <m:sSup>
                          <m:sSupPr>
                            <m:ctrlPr>
                              <a:rPr lang="fr-FR" sz="1800" i="1">
                                <a:latin typeface="Cambria Math" panose="02040503050406030204" pitchFamily="18" charset="0"/>
                                <a:ea typeface="Cambria Math" charset="0"/>
                                <a:cs typeface="Cambria Math" charset="0"/>
                              </a:rPr>
                            </m:ctrlPr>
                          </m:sSupPr>
                          <m:e>
                            <m:r>
                              <a:rPr lang="bg-BG" sz="1800" i="1">
                                <a:latin typeface="Cambria Math" charset="0"/>
                                <a:ea typeface="Cambria Math" charset="0"/>
                                <a:cs typeface="Cambria Math" charset="0"/>
                              </a:rPr>
                              <m:t>𝜌</m:t>
                            </m:r>
                          </m:e>
                          <m:sup>
                            <m:r>
                              <a:rPr lang="fr-FR" sz="1800" i="1">
                                <a:latin typeface="Cambria Math" charset="0"/>
                                <a:ea typeface="Cambria Math" charset="0"/>
                                <a:cs typeface="Cambria Math" charset="0"/>
                              </a:rPr>
                              <m:t>′</m:t>
                            </m:r>
                          </m:sup>
                        </m:sSup>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𝑐</m:t>
                            </m:r>
                          </m:e>
                          <m:sup>
                            <m:r>
                              <a:rPr lang="fr-FR" sz="1800" i="1">
                                <a:latin typeface="Cambria Math" charset="0"/>
                                <a:ea typeface="Cambria Math" charset="0"/>
                                <a:cs typeface="Cambria Math" charset="0"/>
                              </a:rPr>
                              <m:t>′</m:t>
                            </m:r>
                          </m:sup>
                        </m:sSup>
                        <m:func>
                          <m:funcPr>
                            <m:ctrlPr>
                              <a:rPr lang="fr-FR" sz="1800" b="1" i="1">
                                <a:latin typeface="Cambria Math" panose="02040503050406030204" pitchFamily="18" charset="0"/>
                                <a:ea typeface="Cambria Math" charset="0"/>
                                <a:cs typeface="Cambria Math" charset="0"/>
                              </a:rPr>
                            </m:ctrlPr>
                          </m:funcPr>
                          <m:fName>
                            <m:r>
                              <m:rPr>
                                <m:sty m:val="p"/>
                              </m:rPr>
                              <a:rPr lang="fr-FR" sz="1800">
                                <a:latin typeface="Cambria Math" charset="0"/>
                                <a:ea typeface="Cambria Math" charset="0"/>
                                <a:cs typeface="Cambria Math" charset="0"/>
                              </a:rPr>
                              <m:t>cos</m:t>
                            </m:r>
                          </m:fName>
                          <m:e>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𝜃</m:t>
                                </m:r>
                              </m:e>
                              <m:sup>
                                <m:r>
                                  <a:rPr lang="fr-FR" sz="1800" i="1">
                                    <a:latin typeface="Cambria Math" charset="0"/>
                                    <a:ea typeface="Cambria Math" charset="0"/>
                                    <a:cs typeface="Cambria Math" charset="0"/>
                                  </a:rPr>
                                  <m:t>𝑖</m:t>
                                </m:r>
                              </m:sup>
                            </m:sSup>
                          </m:e>
                        </m:func>
                        <m:r>
                          <a:rPr lang="fr-FR" sz="1800" b="1" i="1" smtClean="0">
                            <a:latin typeface="Cambria Math" charset="0"/>
                            <a:ea typeface="Cambria Math" charset="0"/>
                            <a:cs typeface="Cambria Math" charset="0"/>
                          </a:rPr>
                          <m:t>+</m:t>
                        </m:r>
                        <m:r>
                          <a:rPr lang="fr-FR" sz="1800" b="1" i="1" smtClean="0">
                            <a:latin typeface="Cambria Math" charset="0"/>
                            <a:ea typeface="Cambria Math" charset="0"/>
                            <a:cs typeface="Cambria Math" charset="0"/>
                          </a:rPr>
                          <m:t>𝜌</m:t>
                        </m:r>
                        <m:r>
                          <a:rPr lang="fr-FR" sz="1800" b="0" i="1" smtClean="0">
                            <a:latin typeface="Cambria Math" charset="0"/>
                            <a:ea typeface="Cambria Math" charset="0"/>
                            <a:cs typeface="Cambria Math" charset="0"/>
                          </a:rPr>
                          <m:t>𝑐</m:t>
                        </m:r>
                        <m:func>
                          <m:funcPr>
                            <m:ctrlPr>
                              <a:rPr lang="fr-FR" sz="1800" b="1" i="1">
                                <a:latin typeface="Cambria Math" panose="02040503050406030204" pitchFamily="18" charset="0"/>
                                <a:ea typeface="Cambria Math" charset="0"/>
                                <a:cs typeface="Cambria Math" charset="0"/>
                              </a:rPr>
                            </m:ctrlPr>
                          </m:funcPr>
                          <m:fName>
                            <m:r>
                              <m:rPr>
                                <m:sty m:val="p"/>
                              </m:rPr>
                              <a:rPr lang="fr-FR" sz="1800">
                                <a:latin typeface="Cambria Math" charset="0"/>
                                <a:ea typeface="Cambria Math" charset="0"/>
                                <a:cs typeface="Cambria Math" charset="0"/>
                              </a:rPr>
                              <m:t>cos</m:t>
                            </m:r>
                          </m:fName>
                          <m:e>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𝜃</m:t>
                                </m:r>
                              </m:e>
                              <m:sup>
                                <m:r>
                                  <a:rPr lang="fr-FR" sz="1800" b="0" i="1" smtClean="0">
                                    <a:latin typeface="Cambria Math" charset="0"/>
                                    <a:ea typeface="Cambria Math" charset="0"/>
                                    <a:cs typeface="Cambria Math" charset="0"/>
                                  </a:rPr>
                                  <m:t>𝑡</m:t>
                                </m:r>
                              </m:sup>
                            </m:sSup>
                          </m:e>
                        </m:func>
                      </m:den>
                    </m:f>
                  </m:oMath>
                </a14:m>
                <a:r>
                  <a:rPr lang="en-US" sz="1800" i="1" dirty="0"/>
                  <a:t>	</a:t>
                </a:r>
                <a:r>
                  <a:rPr lang="fr-FR" sz="1800" dirty="0"/>
                  <a:t> </a:t>
                </a:r>
                <a14:m>
                  <m:oMath xmlns:m="http://schemas.openxmlformats.org/officeDocument/2006/math">
                    <m:r>
                      <a:rPr lang="fr-FR" sz="1800" b="0" i="1" smtClean="0">
                        <a:latin typeface="Cambria Math" panose="02040503050406030204" pitchFamily="18" charset="0"/>
                      </a:rPr>
                      <m:t>𝑡</m:t>
                    </m:r>
                    <m:r>
                      <a:rPr lang="fr-FR" sz="1800" b="1" i="1">
                        <a:latin typeface="Cambria Math" panose="02040503050406030204" pitchFamily="18" charset="0"/>
                      </a:rPr>
                      <m:t>=</m:t>
                    </m:r>
                    <m:f>
                      <m:fPr>
                        <m:ctrlPr>
                          <a:rPr lang="fr-FR" sz="1800" b="1" i="1">
                            <a:latin typeface="Cambria Math" panose="02040503050406030204" pitchFamily="18" charset="0"/>
                          </a:rPr>
                        </m:ctrlPr>
                      </m:fPr>
                      <m:num>
                        <m:r>
                          <a:rPr lang="fr-FR" sz="1800" b="0" i="1" smtClean="0">
                            <a:latin typeface="Cambria Math" panose="02040503050406030204" pitchFamily="18" charset="0"/>
                          </a:rPr>
                          <m:t>2</m:t>
                        </m:r>
                        <m:f>
                          <m:fPr>
                            <m:ctrlPr>
                              <a:rPr lang="fr-FR"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𝑞</m:t>
                                </m:r>
                              </m:e>
                              <m:sub>
                                <m:r>
                                  <a:rPr lang="fr-FR" sz="1800" i="1">
                                    <a:latin typeface="Cambria Math" panose="02040503050406030204" pitchFamily="18" charset="0"/>
                                  </a:rPr>
                                  <m:t>0</m:t>
                                </m:r>
                              </m:sub>
                            </m:sSub>
                          </m:num>
                          <m:den>
                            <m:r>
                              <a:rPr lang="fr-FR" sz="1800" i="1">
                                <a:latin typeface="Cambria Math" panose="02040503050406030204" pitchFamily="18" charset="0"/>
                              </a:rPr>
                              <m:t>𝜌</m:t>
                            </m:r>
                          </m:den>
                        </m:f>
                        <m:r>
                          <a:rPr lang="fr-FR" sz="1800" i="1">
                            <a:latin typeface="Cambria Math" panose="02040503050406030204" pitchFamily="18" charset="0"/>
                          </a:rPr>
                          <m:t> </m:t>
                        </m:r>
                      </m:num>
                      <m:den>
                        <m:f>
                          <m:fPr>
                            <m:ctrlPr>
                              <a:rPr lang="fr-FR" sz="1800" i="1">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𝑞</m:t>
                                </m:r>
                              </m:e>
                              <m:sub>
                                <m:r>
                                  <a:rPr lang="fr-FR" sz="1800" i="1">
                                    <a:latin typeface="Cambria Math" panose="02040503050406030204" pitchFamily="18" charset="0"/>
                                  </a:rPr>
                                  <m:t>0</m:t>
                                </m:r>
                              </m:sub>
                            </m:sSub>
                          </m:num>
                          <m:den>
                            <m:r>
                              <a:rPr lang="fr-FR" sz="1800" i="1">
                                <a:latin typeface="Cambria Math" panose="02040503050406030204" pitchFamily="18" charset="0"/>
                              </a:rPr>
                              <m:t>𝜌</m:t>
                            </m:r>
                          </m:den>
                        </m:f>
                        <m:r>
                          <a:rPr lang="fr-FR" sz="1800" i="1">
                            <a:latin typeface="Cambria Math" panose="02040503050406030204" pitchFamily="18" charset="0"/>
                          </a:rPr>
                          <m:t> + </m:t>
                        </m:r>
                        <m:f>
                          <m:fPr>
                            <m:ctrlPr>
                              <a:rPr lang="fr-FR" sz="1800" i="1">
                                <a:latin typeface="Cambria Math" panose="02040503050406030204" pitchFamily="18" charset="0"/>
                              </a:rPr>
                            </m:ctrlPr>
                          </m:fPr>
                          <m:num>
                            <m:sSubSup>
                              <m:sSubSupPr>
                                <m:ctrlPr>
                                  <a:rPr lang="fr-FR" sz="1800" i="1">
                                    <a:latin typeface="Cambria Math" panose="02040503050406030204" pitchFamily="18" charset="0"/>
                                  </a:rPr>
                                </m:ctrlPr>
                              </m:sSubSupPr>
                              <m:e>
                                <m:r>
                                  <a:rPr lang="fr-FR" sz="1800" i="1">
                                    <a:latin typeface="Cambria Math" panose="02040503050406030204" pitchFamily="18" charset="0"/>
                                  </a:rPr>
                                  <m:t>𝑞</m:t>
                                </m:r>
                              </m:e>
                              <m:sub>
                                <m:r>
                                  <a:rPr lang="fr-FR" sz="1800" i="1">
                                    <a:latin typeface="Cambria Math" panose="02040503050406030204" pitchFamily="18" charset="0"/>
                                  </a:rPr>
                                  <m:t>0</m:t>
                                </m:r>
                              </m:sub>
                              <m:sup>
                                <m:r>
                                  <a:rPr lang="fr-FR" sz="1800" i="1">
                                    <a:latin typeface="Cambria Math" panose="02040503050406030204" pitchFamily="18" charset="0"/>
                                  </a:rPr>
                                  <m:t>′</m:t>
                                </m:r>
                              </m:sup>
                            </m:sSubSup>
                          </m:num>
                          <m:den>
                            <m:sSup>
                              <m:sSupPr>
                                <m:ctrlPr>
                                  <a:rPr lang="fr-FR" sz="1800" i="1">
                                    <a:latin typeface="Cambria Math" panose="02040503050406030204" pitchFamily="18" charset="0"/>
                                  </a:rPr>
                                </m:ctrlPr>
                              </m:sSupPr>
                              <m:e>
                                <m:r>
                                  <a:rPr lang="fr-FR" sz="1800" i="1">
                                    <a:latin typeface="Cambria Math" panose="02040503050406030204" pitchFamily="18" charset="0"/>
                                  </a:rPr>
                                  <m:t>𝜌</m:t>
                                </m:r>
                              </m:e>
                              <m:sup>
                                <m:r>
                                  <a:rPr lang="fr-FR" sz="1800" i="1">
                                    <a:latin typeface="Cambria Math" panose="02040503050406030204" pitchFamily="18" charset="0"/>
                                  </a:rPr>
                                  <m:t>′</m:t>
                                </m:r>
                              </m:sup>
                            </m:sSup>
                          </m:den>
                        </m:f>
                      </m:den>
                    </m:f>
                    <m:r>
                      <a:rPr lang="fr-FR" sz="1800" b="1" i="1">
                        <a:latin typeface="Cambria Math" charset="0"/>
                      </a:rPr>
                      <m:t>=</m:t>
                    </m:r>
                    <m:f>
                      <m:fPr>
                        <m:ctrlPr>
                          <a:rPr lang="bg-BG" sz="1800" b="1" i="1">
                            <a:latin typeface="Cambria Math" panose="02040503050406030204" pitchFamily="18" charset="0"/>
                          </a:rPr>
                        </m:ctrlPr>
                      </m:fPr>
                      <m:num>
                        <m:r>
                          <a:rPr lang="fr-FR" sz="1800" b="0" i="1" smtClean="0">
                            <a:latin typeface="Cambria Math" charset="0"/>
                          </a:rPr>
                          <m:t>2</m:t>
                        </m:r>
                        <m:sSup>
                          <m:sSupPr>
                            <m:ctrlPr>
                              <a:rPr lang="fr-FR" sz="1800" i="1">
                                <a:latin typeface="Cambria Math" panose="02040503050406030204" pitchFamily="18" charset="0"/>
                                <a:ea typeface="Cambria Math" charset="0"/>
                                <a:cs typeface="Cambria Math" charset="0"/>
                              </a:rPr>
                            </m:ctrlPr>
                          </m:sSupPr>
                          <m:e>
                            <m:r>
                              <a:rPr lang="bg-BG" sz="1800" i="1">
                                <a:latin typeface="Cambria Math" charset="0"/>
                                <a:ea typeface="Cambria Math" charset="0"/>
                                <a:cs typeface="Cambria Math" charset="0"/>
                              </a:rPr>
                              <m:t>𝜌</m:t>
                            </m:r>
                          </m:e>
                          <m:sup>
                            <m:r>
                              <a:rPr lang="fr-FR" sz="1800" i="1">
                                <a:latin typeface="Cambria Math" charset="0"/>
                                <a:ea typeface="Cambria Math" charset="0"/>
                                <a:cs typeface="Cambria Math" charset="0"/>
                              </a:rPr>
                              <m:t>′</m:t>
                            </m:r>
                          </m:sup>
                        </m:sSup>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𝑐</m:t>
                            </m:r>
                          </m:e>
                          <m:sup>
                            <m:r>
                              <a:rPr lang="fr-FR" sz="1800" i="1">
                                <a:latin typeface="Cambria Math" charset="0"/>
                                <a:ea typeface="Cambria Math" charset="0"/>
                                <a:cs typeface="Cambria Math" charset="0"/>
                              </a:rPr>
                              <m:t>′</m:t>
                            </m:r>
                          </m:sup>
                        </m:sSup>
                        <m:func>
                          <m:funcPr>
                            <m:ctrlPr>
                              <a:rPr lang="fr-FR" sz="1800" b="1" i="1">
                                <a:latin typeface="Cambria Math" panose="02040503050406030204" pitchFamily="18" charset="0"/>
                                <a:ea typeface="Cambria Math" charset="0"/>
                                <a:cs typeface="Cambria Math" charset="0"/>
                              </a:rPr>
                            </m:ctrlPr>
                          </m:funcPr>
                          <m:fName>
                            <m:r>
                              <m:rPr>
                                <m:sty m:val="p"/>
                              </m:rPr>
                              <a:rPr lang="fr-FR" sz="1800">
                                <a:latin typeface="Cambria Math" charset="0"/>
                                <a:ea typeface="Cambria Math" charset="0"/>
                                <a:cs typeface="Cambria Math" charset="0"/>
                              </a:rPr>
                              <m:t>cos</m:t>
                            </m:r>
                          </m:fName>
                          <m:e>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𝜃</m:t>
                                </m:r>
                              </m:e>
                              <m:sup>
                                <m:r>
                                  <a:rPr lang="fr-FR" sz="1800" i="1">
                                    <a:latin typeface="Cambria Math" charset="0"/>
                                    <a:ea typeface="Cambria Math" charset="0"/>
                                    <a:cs typeface="Cambria Math" charset="0"/>
                                  </a:rPr>
                                  <m:t>𝑖</m:t>
                                </m:r>
                              </m:sup>
                            </m:sSup>
                          </m:e>
                        </m:func>
                      </m:num>
                      <m:den>
                        <m:sSup>
                          <m:sSupPr>
                            <m:ctrlPr>
                              <a:rPr lang="fr-FR" sz="1800" i="1">
                                <a:latin typeface="Cambria Math" panose="02040503050406030204" pitchFamily="18" charset="0"/>
                                <a:ea typeface="Cambria Math" charset="0"/>
                                <a:cs typeface="Cambria Math" charset="0"/>
                              </a:rPr>
                            </m:ctrlPr>
                          </m:sSupPr>
                          <m:e>
                            <m:r>
                              <a:rPr lang="bg-BG" sz="1800" i="1">
                                <a:latin typeface="Cambria Math" charset="0"/>
                                <a:ea typeface="Cambria Math" charset="0"/>
                                <a:cs typeface="Cambria Math" charset="0"/>
                              </a:rPr>
                              <m:t>𝜌</m:t>
                            </m:r>
                          </m:e>
                          <m:sup>
                            <m:r>
                              <a:rPr lang="fr-FR" sz="1800" i="1">
                                <a:latin typeface="Cambria Math" charset="0"/>
                                <a:ea typeface="Cambria Math" charset="0"/>
                                <a:cs typeface="Cambria Math" charset="0"/>
                              </a:rPr>
                              <m:t>′</m:t>
                            </m:r>
                          </m:sup>
                        </m:sSup>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𝑐</m:t>
                            </m:r>
                          </m:e>
                          <m:sup>
                            <m:r>
                              <a:rPr lang="fr-FR" sz="1800" i="1">
                                <a:latin typeface="Cambria Math" charset="0"/>
                                <a:ea typeface="Cambria Math" charset="0"/>
                                <a:cs typeface="Cambria Math" charset="0"/>
                              </a:rPr>
                              <m:t>′</m:t>
                            </m:r>
                          </m:sup>
                        </m:sSup>
                        <m:func>
                          <m:funcPr>
                            <m:ctrlPr>
                              <a:rPr lang="fr-FR" sz="1800" b="1" i="1">
                                <a:latin typeface="Cambria Math" panose="02040503050406030204" pitchFamily="18" charset="0"/>
                                <a:ea typeface="Cambria Math" charset="0"/>
                                <a:cs typeface="Cambria Math" charset="0"/>
                              </a:rPr>
                            </m:ctrlPr>
                          </m:funcPr>
                          <m:fName>
                            <m:r>
                              <m:rPr>
                                <m:sty m:val="p"/>
                              </m:rPr>
                              <a:rPr lang="fr-FR" sz="1800">
                                <a:latin typeface="Cambria Math" charset="0"/>
                                <a:ea typeface="Cambria Math" charset="0"/>
                                <a:cs typeface="Cambria Math" charset="0"/>
                              </a:rPr>
                              <m:t>cos</m:t>
                            </m:r>
                          </m:fName>
                          <m:e>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𝜃</m:t>
                                </m:r>
                              </m:e>
                              <m:sup>
                                <m:r>
                                  <a:rPr lang="fr-FR" sz="1800" i="1">
                                    <a:latin typeface="Cambria Math" charset="0"/>
                                    <a:ea typeface="Cambria Math" charset="0"/>
                                    <a:cs typeface="Cambria Math" charset="0"/>
                                  </a:rPr>
                                  <m:t>𝑖</m:t>
                                </m:r>
                              </m:sup>
                            </m:sSup>
                          </m:e>
                        </m:func>
                        <m:r>
                          <a:rPr lang="fr-FR" sz="1800" b="1" i="1">
                            <a:latin typeface="Cambria Math" charset="0"/>
                            <a:ea typeface="Cambria Math" charset="0"/>
                            <a:cs typeface="Cambria Math" charset="0"/>
                          </a:rPr>
                          <m:t>+</m:t>
                        </m:r>
                        <m:r>
                          <a:rPr lang="fr-FR" sz="1800" b="1" i="1">
                            <a:latin typeface="Cambria Math" charset="0"/>
                            <a:ea typeface="Cambria Math" charset="0"/>
                            <a:cs typeface="Cambria Math" charset="0"/>
                          </a:rPr>
                          <m:t>𝜌</m:t>
                        </m:r>
                        <m:r>
                          <a:rPr lang="fr-FR" sz="1800" i="1">
                            <a:latin typeface="Cambria Math" charset="0"/>
                            <a:ea typeface="Cambria Math" charset="0"/>
                            <a:cs typeface="Cambria Math" charset="0"/>
                          </a:rPr>
                          <m:t>𝑐</m:t>
                        </m:r>
                        <m:func>
                          <m:funcPr>
                            <m:ctrlPr>
                              <a:rPr lang="fr-FR" sz="1800" b="1" i="1">
                                <a:latin typeface="Cambria Math" panose="02040503050406030204" pitchFamily="18" charset="0"/>
                                <a:ea typeface="Cambria Math" charset="0"/>
                                <a:cs typeface="Cambria Math" charset="0"/>
                              </a:rPr>
                            </m:ctrlPr>
                          </m:funcPr>
                          <m:fName>
                            <m:r>
                              <m:rPr>
                                <m:sty m:val="p"/>
                              </m:rPr>
                              <a:rPr lang="fr-FR" sz="1800">
                                <a:latin typeface="Cambria Math" charset="0"/>
                                <a:ea typeface="Cambria Math" charset="0"/>
                                <a:cs typeface="Cambria Math" charset="0"/>
                              </a:rPr>
                              <m:t>cos</m:t>
                            </m:r>
                          </m:fName>
                          <m:e>
                            <m:sSup>
                              <m:sSupPr>
                                <m:ctrlPr>
                                  <a:rPr lang="fr-FR" sz="1800" i="1">
                                    <a:latin typeface="Cambria Math" panose="02040503050406030204" pitchFamily="18" charset="0"/>
                                    <a:ea typeface="Cambria Math" charset="0"/>
                                    <a:cs typeface="Cambria Math" charset="0"/>
                                  </a:rPr>
                                </m:ctrlPr>
                              </m:sSupPr>
                              <m:e>
                                <m:r>
                                  <a:rPr lang="fr-FR" sz="1800" i="1">
                                    <a:latin typeface="Cambria Math" charset="0"/>
                                    <a:ea typeface="Cambria Math" charset="0"/>
                                    <a:cs typeface="Cambria Math" charset="0"/>
                                  </a:rPr>
                                  <m:t>𝜃</m:t>
                                </m:r>
                              </m:e>
                              <m:sup>
                                <m:r>
                                  <a:rPr lang="fr-FR" sz="1800" i="1">
                                    <a:latin typeface="Cambria Math" charset="0"/>
                                    <a:ea typeface="Cambria Math" charset="0"/>
                                    <a:cs typeface="Cambria Math" charset="0"/>
                                  </a:rPr>
                                  <m:t>𝑡</m:t>
                                </m:r>
                              </m:sup>
                            </m:sSup>
                          </m:e>
                        </m:func>
                      </m:den>
                    </m:f>
                  </m:oMath>
                </a14:m>
                <a:endParaRPr lang="fr-FR" sz="1800" b="1" i="1" dirty="0">
                  <a:latin typeface="Cambria Math" charset="0"/>
                  <a:ea typeface="Cambria Math" charset="0"/>
                  <a:cs typeface="Cambria Math" charset="0"/>
                </a:endParaRPr>
              </a:p>
              <a:p>
                <a:pPr marL="0" indent="0">
                  <a:spcBef>
                    <a:spcPts val="0"/>
                  </a:spcBef>
                  <a:buNone/>
                </a:pPr>
                <a14:m>
                  <m:oMath xmlns:m="http://schemas.openxmlformats.org/officeDocument/2006/math">
                    <m:r>
                      <a:rPr lang="fr-FR" sz="1800" b="0" i="1" smtClean="0">
                        <a:latin typeface="Cambria Math" charset="0"/>
                      </a:rPr>
                      <m:t>𝑍</m:t>
                    </m:r>
                    <m:r>
                      <a:rPr lang="fr-FR" sz="1800" b="0" i="1" smtClean="0">
                        <a:latin typeface="Cambria Math" charset="0"/>
                      </a:rPr>
                      <m:t>=</m:t>
                    </m:r>
                    <m:f>
                      <m:fPr>
                        <m:ctrlPr>
                          <a:rPr lang="bg-BG" sz="1800" b="0" i="1" smtClean="0">
                            <a:latin typeface="Cambria Math" panose="02040503050406030204" pitchFamily="18" charset="0"/>
                          </a:rPr>
                        </m:ctrlPr>
                      </m:fPr>
                      <m:num>
                        <m:r>
                          <a:rPr lang="fr-FR" sz="1800" b="0" i="1" smtClean="0">
                            <a:latin typeface="Cambria Math" charset="0"/>
                          </a:rPr>
                          <m:t>1</m:t>
                        </m:r>
                      </m:num>
                      <m:den>
                        <m:r>
                          <a:rPr lang="fr-FR" sz="1800" i="1">
                            <a:latin typeface="Cambria Math" charset="0"/>
                            <a:ea typeface="Cambria Math" charset="0"/>
                            <a:cs typeface="Cambria Math" charset="0"/>
                          </a:rPr>
                          <m:t>𝜌</m:t>
                        </m:r>
                        <m:r>
                          <a:rPr lang="fr-FR" sz="1800" i="1">
                            <a:latin typeface="Cambria Math" charset="0"/>
                            <a:ea typeface="Cambria Math" charset="0"/>
                            <a:cs typeface="Cambria Math" charset="0"/>
                          </a:rPr>
                          <m:t>𝑐</m:t>
                        </m:r>
                      </m:den>
                    </m:f>
                  </m:oMath>
                </a14:m>
                <a:r>
                  <a:rPr lang="en-US" sz="1800" dirty="0"/>
                  <a:t>	impedance of the medium</a:t>
                </a:r>
              </a:p>
              <a:p>
                <a:pPr marL="0" indent="0">
                  <a:spcBef>
                    <a:spcPts val="0"/>
                  </a:spcBef>
                  <a:spcAft>
                    <a:spcPts val="0"/>
                  </a:spcAft>
                  <a:buNone/>
                </a:pPr>
                <a:r>
                  <a:rPr lang="en-US" sz="1800" dirty="0">
                    <a:solidFill>
                      <a:srgbClr val="92D050"/>
                    </a:solidFill>
                  </a:rPr>
                  <a:t>water/air interface</a:t>
                </a:r>
                <a:endParaRPr lang="en-US" sz="1800" dirty="0"/>
              </a:p>
              <a:p>
                <a:pPr marL="0" indent="0">
                  <a:spcBef>
                    <a:spcPts val="0"/>
                  </a:spcBef>
                  <a:spcAft>
                    <a:spcPts val="1200"/>
                  </a:spcAft>
                  <a:buNone/>
                </a:pPr>
                <a:r>
                  <a:rPr lang="fr-FR" sz="1800" dirty="0"/>
                  <a:t>   </a:t>
                </a:r>
                <a14:m>
                  <m:oMath xmlns:m="http://schemas.openxmlformats.org/officeDocument/2006/math">
                    <m:f>
                      <m:fPr>
                        <m:ctrlPr>
                          <a:rPr lang="fr-FR" sz="1800" i="1">
                            <a:latin typeface="Cambria Math" panose="02040503050406030204" pitchFamily="18" charset="0"/>
                          </a:rPr>
                        </m:ctrlPr>
                      </m:fPr>
                      <m:num>
                        <m:sSub>
                          <m:sSubPr>
                            <m:ctrlPr>
                              <a:rPr lang="fr-FR" sz="1800" i="1">
                                <a:latin typeface="Cambria Math" panose="02040503050406030204" pitchFamily="18" charset="0"/>
                              </a:rPr>
                            </m:ctrlPr>
                          </m:sSubPr>
                          <m:e>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𝜌</m:t>
                                </m:r>
                              </m:e>
                              <m:sub>
                                <m:r>
                                  <a:rPr lang="fr-FR" sz="1800" b="0" i="1" smtClean="0">
                                    <a:latin typeface="Cambria Math" panose="02040503050406030204" pitchFamily="18" charset="0"/>
                                  </a:rPr>
                                  <m:t>𝑤</m:t>
                                </m:r>
                              </m:sub>
                            </m:sSub>
                            <m:r>
                              <a:rPr lang="fr-FR" sz="1800" i="1">
                                <a:latin typeface="Cambria Math" panose="02040503050406030204" pitchFamily="18" charset="0"/>
                              </a:rPr>
                              <m:t>𝑐</m:t>
                            </m:r>
                          </m:e>
                          <m:sub>
                            <m:r>
                              <a:rPr lang="fr-FR" sz="1800" b="0" i="1" smtClean="0">
                                <a:latin typeface="Cambria Math" panose="02040503050406030204" pitchFamily="18" charset="0"/>
                              </a:rPr>
                              <m:t>𝑤</m:t>
                            </m:r>
                          </m:sub>
                        </m:sSub>
                      </m:num>
                      <m:den>
                        <m:sSub>
                          <m:sSubPr>
                            <m:ctrlPr>
                              <a:rPr lang="fr-FR" sz="1800" i="1">
                                <a:latin typeface="Cambria Math" panose="02040503050406030204" pitchFamily="18" charset="0"/>
                              </a:rPr>
                            </m:ctrlPr>
                          </m:sSubPr>
                          <m:e>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𝜌</m:t>
                                </m:r>
                              </m:e>
                              <m:sub>
                                <m:r>
                                  <a:rPr lang="fr-FR" sz="1800" b="0" i="1" smtClean="0">
                                    <a:latin typeface="Cambria Math" panose="02040503050406030204" pitchFamily="18" charset="0"/>
                                  </a:rPr>
                                  <m:t>𝑎</m:t>
                                </m:r>
                              </m:sub>
                            </m:sSub>
                            <m:r>
                              <a:rPr lang="fr-FR" sz="1800" i="1">
                                <a:latin typeface="Cambria Math" panose="02040503050406030204" pitchFamily="18" charset="0"/>
                              </a:rPr>
                              <m:t>𝑐</m:t>
                            </m:r>
                          </m:e>
                          <m:sub>
                            <m:r>
                              <a:rPr lang="fr-FR" sz="1800" b="0" i="1" smtClean="0">
                                <a:latin typeface="Cambria Math" panose="02040503050406030204" pitchFamily="18" charset="0"/>
                              </a:rPr>
                              <m:t>𝑎</m:t>
                            </m:r>
                          </m:sub>
                        </m:sSub>
                      </m:den>
                    </m:f>
                    <m:r>
                      <a:rPr lang="fr-FR" sz="1800" b="0" i="1" smtClean="0">
                        <a:latin typeface="Cambria Math" panose="02040503050406030204" pitchFamily="18" charset="0"/>
                      </a:rPr>
                      <m:t>≈4400</m:t>
                    </m:r>
                    <m:r>
                      <a:rPr lang="fr-FR" sz="1800" i="1">
                        <a:latin typeface="Cambria Math" panose="02040503050406030204" pitchFamily="18" charset="0"/>
                      </a:rPr>
                      <m:t>⇒</m:t>
                    </m:r>
                    <m:r>
                      <a:rPr lang="fr-FR" sz="1800" i="1">
                        <a:latin typeface="Cambria Math" panose="02040503050406030204" pitchFamily="18" charset="0"/>
                      </a:rPr>
                      <m:t>𝑡</m:t>
                    </m:r>
                    <m:r>
                      <a:rPr lang="fr-FR" sz="1800" i="1">
                        <a:latin typeface="Cambria Math" panose="02040503050406030204" pitchFamily="18" charset="0"/>
                      </a:rPr>
                      <m:t>&lt;</m:t>
                    </m:r>
                    <m:sSup>
                      <m:sSupPr>
                        <m:ctrlPr>
                          <a:rPr lang="fr-FR" sz="1800" i="1">
                            <a:latin typeface="Cambria Math" panose="02040503050406030204" pitchFamily="18" charset="0"/>
                          </a:rPr>
                        </m:ctrlPr>
                      </m:sSupPr>
                      <m:e>
                        <m:r>
                          <a:rPr lang="fr-FR" sz="1800" i="1" smtClean="0">
                            <a:latin typeface="Cambria Math" panose="02040503050406030204" pitchFamily="18" charset="0"/>
                          </a:rPr>
                          <m:t>1</m:t>
                        </m:r>
                        <m:r>
                          <a:rPr lang="fr-FR" sz="1800" b="0" i="1" smtClean="0">
                            <a:latin typeface="Cambria Math" panose="02040503050406030204" pitchFamily="18" charset="0"/>
                          </a:rPr>
                          <m:t>0</m:t>
                        </m:r>
                      </m:e>
                      <m:sup>
                        <m:r>
                          <a:rPr lang="fr-FR" sz="1800" b="0" i="1" smtClean="0">
                            <a:latin typeface="Cambria Math" panose="02040503050406030204" pitchFamily="18" charset="0"/>
                          </a:rPr>
                          <m:t>−3</m:t>
                        </m:r>
                      </m:sup>
                    </m:sSup>
                    <m:r>
                      <a:rPr lang="fr-FR" sz="1800" b="0" i="0" smtClean="0">
                        <a:latin typeface="Cambria Math" panose="02040503050406030204" pitchFamily="18" charset="0"/>
                      </a:rPr>
                      <m:t>≈0</m:t>
                    </m:r>
                  </m:oMath>
                </a14:m>
                <a:r>
                  <a:rPr lang="en-US" sz="1800" dirty="0"/>
                  <a:t> ; </a:t>
                </a:r>
                <a14:m>
                  <m:oMath xmlns:m="http://schemas.openxmlformats.org/officeDocument/2006/math">
                    <m:r>
                      <a:rPr lang="fr-FR" sz="1800" b="0" i="1" smtClean="0">
                        <a:latin typeface="Cambria Math" panose="02040503050406030204" pitchFamily="18" charset="0"/>
                      </a:rPr>
                      <m:t>𝑟</m:t>
                    </m:r>
                    <m:r>
                      <a:rPr lang="fr-FR" sz="1800" b="0" i="1" smtClean="0">
                        <a:latin typeface="Cambria Math" panose="02040503050406030204" pitchFamily="18" charset="0"/>
                      </a:rPr>
                      <m:t>≈−1</m:t>
                    </m:r>
                  </m:oMath>
                </a14:m>
                <a:r>
                  <a:rPr lang="en-US" sz="1800" dirty="0"/>
                  <a:t>  total reflection with </a:t>
                </a:r>
                <a14:m>
                  <m:oMath xmlns:m="http://schemas.openxmlformats.org/officeDocument/2006/math">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𝑇</m:t>
                        </m:r>
                      </m:num>
                      <m:den>
                        <m:r>
                          <a:rPr lang="fr-FR" sz="1800" b="0" i="1" smtClean="0">
                            <a:latin typeface="Cambria Math" panose="02040503050406030204" pitchFamily="18" charset="0"/>
                          </a:rPr>
                          <m:t>2</m:t>
                        </m:r>
                      </m:den>
                    </m:f>
                  </m:oMath>
                </a14:m>
                <a:r>
                  <a:rPr lang="en-US" sz="1800" dirty="0"/>
                  <a:t> time delay</a:t>
                </a:r>
              </a:p>
              <a:p>
                <a:pPr marL="0" indent="0">
                  <a:spcBef>
                    <a:spcPts val="0"/>
                  </a:spcBef>
                  <a:buNone/>
                </a:pPr>
                <a:r>
                  <a:rPr lang="en-US" sz="1800" dirty="0">
                    <a:solidFill>
                      <a:srgbClr val="92D050"/>
                    </a:solidFill>
                  </a:rPr>
                  <a:t>water/sediment interface </a:t>
                </a:r>
                <a:r>
                  <a:rPr lang="en-US" sz="1800" dirty="0"/>
                  <a:t>if, for instance, </a:t>
                </a:r>
                <a:r>
                  <a:rPr lang="fr-FR" sz="1800" i="1" dirty="0">
                    <a:latin typeface="Cambria Math" panose="02040503050406030204" pitchFamily="18" charset="0"/>
                    <a:ea typeface="Cambria Math" panose="02040503050406030204" pitchFamily="18" charset="0"/>
                  </a:rPr>
                  <a:t>c’ </a:t>
                </a:r>
                <a:r>
                  <a:rPr lang="fr-FR" sz="1800" dirty="0">
                    <a:latin typeface="Cambria Math" panose="02040503050406030204" pitchFamily="18" charset="0"/>
                    <a:ea typeface="Cambria Math" panose="02040503050406030204" pitchFamily="18" charset="0"/>
                  </a:rPr>
                  <a:t>=</a:t>
                </a:r>
                <a:r>
                  <a:rPr lang="fr-FR" sz="1800" i="1" dirty="0">
                    <a:latin typeface="Cambria Math" panose="02040503050406030204" pitchFamily="18" charset="0"/>
                    <a:ea typeface="Cambria Math" panose="02040503050406030204" pitchFamily="18" charset="0"/>
                  </a:rPr>
                  <a:t> </a:t>
                </a:r>
                <a:r>
                  <a:rPr lang="fr-FR" sz="1800" dirty="0">
                    <a:latin typeface="Cambria Math" panose="02040503050406030204" pitchFamily="18" charset="0"/>
                    <a:ea typeface="Cambria Math" panose="02040503050406030204" pitchFamily="18" charset="0"/>
                  </a:rPr>
                  <a:t>1700 m/s , </a:t>
                </a:r>
                <a14:m>
                  <m:oMath xmlns:m="http://schemas.openxmlformats.org/officeDocument/2006/math">
                    <m:sSup>
                      <m:sSupPr>
                        <m:ctrlPr>
                          <a:rPr lang="fr-FR" sz="1800" b="0" i="1" smtClean="0">
                            <a:latin typeface="Cambria Math" panose="02040503050406030204" pitchFamily="18" charset="0"/>
                            <a:ea typeface="Cambria Math" panose="02040503050406030204" pitchFamily="18" charset="0"/>
                          </a:rPr>
                        </m:ctrlPr>
                      </m:sSupPr>
                      <m:e>
                        <m:r>
                          <a:rPr lang="fr-FR" sz="1800" b="0" i="1" smtClean="0">
                            <a:latin typeface="Cambria Math" panose="02040503050406030204" pitchFamily="18" charset="0"/>
                            <a:ea typeface="Cambria Math" panose="02040503050406030204" pitchFamily="18" charset="0"/>
                          </a:rPr>
                          <m:t>𝜌</m:t>
                        </m:r>
                      </m:e>
                      <m:sup>
                        <m:r>
                          <a:rPr lang="fr-FR" sz="1800" b="0" i="1" smtClean="0">
                            <a:latin typeface="Cambria Math" panose="02040503050406030204" pitchFamily="18" charset="0"/>
                            <a:ea typeface="Cambria Math" panose="02040503050406030204" pitchFamily="18" charset="0"/>
                          </a:rPr>
                          <m:t>′</m:t>
                        </m:r>
                      </m:sup>
                    </m:sSup>
                    <m:r>
                      <a:rPr lang="fr-FR" sz="1800" b="0" i="1" smtClean="0">
                        <a:latin typeface="Cambria Math" panose="02040503050406030204" pitchFamily="18" charset="0"/>
                        <a:ea typeface="Cambria Math" panose="02040503050406030204" pitchFamily="18" charset="0"/>
                      </a:rPr>
                      <m:t>=1800</m:t>
                    </m:r>
                  </m:oMath>
                </a14:m>
                <a:r>
                  <a:rPr lang="fr-FR" sz="1800" i="1" dirty="0">
                    <a:latin typeface="Cambria Math" panose="02040503050406030204" pitchFamily="18" charset="0"/>
                  </a:rPr>
                  <a:t> </a:t>
                </a:r>
                <a:r>
                  <a:rPr lang="fr-FR" sz="1800" dirty="0">
                    <a:latin typeface="Cambria Math" panose="02040503050406030204" pitchFamily="18" charset="0"/>
                  </a:rPr>
                  <a:t>kg/m</a:t>
                </a:r>
                <a:r>
                  <a:rPr lang="fr-FR" sz="1800" baseline="30000" dirty="0">
                    <a:latin typeface="Cambria Math" panose="02040503050406030204" pitchFamily="18" charset="0"/>
                  </a:rPr>
                  <a:t>3</a:t>
                </a:r>
                <a:endParaRPr lang="fr-FR" sz="1800" i="1" baseline="30000" dirty="0">
                  <a:latin typeface="Cambria Math" panose="02040503050406030204" pitchFamily="18" charset="0"/>
                </a:endParaRPr>
              </a:p>
              <a:p>
                <a:pPr marL="0" indent="0">
                  <a:spcBef>
                    <a:spcPts val="0"/>
                  </a:spcBef>
                  <a:spcAft>
                    <a:spcPts val="0"/>
                  </a:spcAft>
                  <a:buNone/>
                </a:pPr>
                <a:r>
                  <a:rPr lang="fr-FR" sz="1800" dirty="0"/>
                  <a:t>    </a:t>
                </a:r>
                <a14:m>
                  <m:oMath xmlns:m="http://schemas.openxmlformats.org/officeDocument/2006/math">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𝑖</m:t>
                        </m:r>
                      </m:sup>
                    </m:sSup>
                    <m:r>
                      <a:rPr lang="fr-FR" sz="1800" i="1">
                        <a:latin typeface="Cambria Math" panose="02040503050406030204" pitchFamily="18" charset="0"/>
                      </a:rPr>
                      <m:t>=0°⇒</m:t>
                    </m:r>
                    <m:r>
                      <a:rPr lang="fr-FR" sz="1800" b="0" i="1" smtClean="0">
                        <a:latin typeface="Cambria Math" panose="02040503050406030204" pitchFamily="18" charset="0"/>
                      </a:rPr>
                      <m:t>𝑅</m:t>
                    </m:r>
                    <m:r>
                      <a:rPr lang="fr-FR" sz="1800" b="0" i="1" smtClean="0">
                        <a:latin typeface="Cambria Math" panose="02040503050406030204" pitchFamily="18" charset="0"/>
                      </a:rPr>
                      <m:t>=</m:t>
                    </m:r>
                    <m:sSup>
                      <m:sSupPr>
                        <m:ctrlPr>
                          <a:rPr lang="fr-FR" sz="1800" b="0" i="1" smtClean="0">
                            <a:latin typeface="Cambria Math" panose="02040503050406030204" pitchFamily="18" charset="0"/>
                          </a:rPr>
                        </m:ctrlPr>
                      </m:sSupPr>
                      <m:e>
                        <m:d>
                          <m:dPr>
                            <m:begChr m:val="|"/>
                            <m:endChr m:val="|"/>
                            <m:ctrlPr>
                              <a:rPr lang="fr-FR" sz="1800" b="0" i="1" smtClean="0">
                                <a:latin typeface="Cambria Math" panose="02040503050406030204" pitchFamily="18" charset="0"/>
                              </a:rPr>
                            </m:ctrlPr>
                          </m:dPr>
                          <m:e>
                            <m:r>
                              <a:rPr lang="fr-FR" sz="1800" b="0" i="1" smtClean="0">
                                <a:latin typeface="Cambria Math" panose="02040503050406030204" pitchFamily="18" charset="0"/>
                              </a:rPr>
                              <m:t>𝑟</m:t>
                            </m:r>
                          </m:e>
                        </m:d>
                      </m:e>
                      <m:sup>
                        <m:r>
                          <a:rPr lang="fr-FR" sz="1800" b="0" i="1" smtClean="0">
                            <a:latin typeface="Cambria Math" panose="02040503050406030204" pitchFamily="18" charset="0"/>
                          </a:rPr>
                          <m:t>2</m:t>
                        </m:r>
                      </m:sup>
                    </m:sSup>
                    <m:r>
                      <a:rPr lang="fr-FR" sz="1800" b="0" i="1" smtClean="0">
                        <a:latin typeface="Cambria Math" panose="02040503050406030204" pitchFamily="18" charset="0"/>
                      </a:rPr>
                      <m:t>=0.</m:t>
                    </m:r>
                    <m:r>
                      <a:rPr lang="fr-FR" sz="1800" b="0" i="1" smtClean="0">
                        <a:latin typeface="Cambria Math" charset="0"/>
                      </a:rPr>
                      <m:t>1</m:t>
                    </m:r>
                    <m:r>
                      <a:rPr lang="fr-FR" sz="1800" b="0" i="1" smtClean="0">
                        <a:latin typeface="Cambria Math" panose="02040503050406030204" pitchFamily="18" charset="0"/>
                      </a:rPr>
                      <m:t>1</m:t>
                    </m:r>
                  </m:oMath>
                </a14:m>
                <a:r>
                  <a:rPr lang="en-US" sz="1800" dirty="0"/>
                  <a:t>          </a:t>
                </a:r>
                <a14:m>
                  <m:oMath xmlns:m="http://schemas.openxmlformats.org/officeDocument/2006/math">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𝑖</m:t>
                        </m:r>
                      </m:sup>
                    </m:sSup>
                    <m:r>
                      <a:rPr lang="fr-FR" sz="1800" i="1">
                        <a:latin typeface="Cambria Math" panose="02040503050406030204" pitchFamily="18" charset="0"/>
                      </a:rPr>
                      <m:t>=</m:t>
                    </m:r>
                    <m:r>
                      <a:rPr lang="fr-FR" sz="1800" b="0" i="1" smtClean="0">
                        <a:latin typeface="Cambria Math" charset="0"/>
                      </a:rPr>
                      <m:t>45</m:t>
                    </m:r>
                    <m:r>
                      <a:rPr lang="fr-FR" sz="1800" i="1">
                        <a:latin typeface="Cambria Math" panose="02040503050406030204" pitchFamily="18" charset="0"/>
                      </a:rPr>
                      <m:t>°⇒</m:t>
                    </m:r>
                    <m:r>
                      <a:rPr lang="fr-FR" sz="1800" i="1">
                        <a:latin typeface="Cambria Math" panose="02040503050406030204" pitchFamily="18" charset="0"/>
                      </a:rPr>
                      <m:t>𝑅</m:t>
                    </m:r>
                    <m:r>
                      <a:rPr lang="fr-FR" sz="1800" i="1">
                        <a:latin typeface="Cambria Math" panose="02040503050406030204" pitchFamily="18" charset="0"/>
                      </a:rPr>
                      <m:t>=</m:t>
                    </m:r>
                    <m:sSup>
                      <m:sSupPr>
                        <m:ctrlPr>
                          <a:rPr lang="fr-FR" sz="1800" i="1">
                            <a:latin typeface="Cambria Math" panose="02040503050406030204" pitchFamily="18" charset="0"/>
                          </a:rPr>
                        </m:ctrlPr>
                      </m:sSupPr>
                      <m:e>
                        <m:d>
                          <m:dPr>
                            <m:begChr m:val="|"/>
                            <m:endChr m:val="|"/>
                            <m:ctrlPr>
                              <a:rPr lang="fr-FR" sz="1800" i="1">
                                <a:latin typeface="Cambria Math" panose="02040503050406030204" pitchFamily="18" charset="0"/>
                              </a:rPr>
                            </m:ctrlPr>
                          </m:dPr>
                          <m:e>
                            <m:r>
                              <a:rPr lang="fr-FR" sz="1800" i="1">
                                <a:latin typeface="Cambria Math" panose="02040503050406030204" pitchFamily="18" charset="0"/>
                              </a:rPr>
                              <m:t>𝑟</m:t>
                            </m:r>
                          </m:e>
                        </m:d>
                      </m:e>
                      <m:sup>
                        <m:r>
                          <a:rPr lang="fr-FR" sz="1800" i="1">
                            <a:latin typeface="Cambria Math" panose="02040503050406030204" pitchFamily="18" charset="0"/>
                          </a:rPr>
                          <m:t>2</m:t>
                        </m:r>
                      </m:sup>
                    </m:sSup>
                    <m:r>
                      <a:rPr lang="fr-FR" sz="1800" i="1">
                        <a:latin typeface="Cambria Math" panose="02040503050406030204" pitchFamily="18" charset="0"/>
                      </a:rPr>
                      <m:t>=0.1</m:t>
                    </m:r>
                    <m:r>
                      <a:rPr lang="fr-FR" sz="1800" b="0" i="1" smtClean="0">
                        <a:latin typeface="Cambria Math" charset="0"/>
                      </a:rPr>
                      <m:t>6</m:t>
                    </m:r>
                  </m:oMath>
                </a14:m>
                <a:endParaRPr lang="fr-FR" sz="1800" b="0" i="1" dirty="0">
                  <a:latin typeface="Cambria Math" charset="0"/>
                </a:endParaRPr>
              </a:p>
              <a:p>
                <a:pPr marL="0" indent="0">
                  <a:spcBef>
                    <a:spcPts val="0"/>
                  </a:spcBef>
                  <a:spcAft>
                    <a:spcPts val="0"/>
                  </a:spcAft>
                  <a:buNone/>
                </a:pPr>
                <a:r>
                  <a:rPr lang="fr-FR" sz="1800" dirty="0"/>
                  <a:t>   </a:t>
                </a:r>
                <a14:m>
                  <m:oMath xmlns:m="http://schemas.openxmlformats.org/officeDocument/2006/math">
                    <m:sSup>
                      <m:sSupPr>
                        <m:ctrlPr>
                          <a:rPr lang="fr-FR" sz="1800" i="1">
                            <a:latin typeface="Cambria Math" panose="02040503050406030204" pitchFamily="18" charset="0"/>
                          </a:rPr>
                        </m:ctrlPr>
                      </m:sSupPr>
                      <m:e>
                        <m:r>
                          <a:rPr lang="fr-FR" sz="1800" i="1">
                            <a:latin typeface="Cambria Math" panose="02040503050406030204" pitchFamily="18" charset="0"/>
                          </a:rPr>
                          <m:t>𝜃</m:t>
                        </m:r>
                      </m:e>
                      <m:sup>
                        <m:r>
                          <a:rPr lang="fr-FR" sz="1800" i="1">
                            <a:latin typeface="Cambria Math" panose="02040503050406030204" pitchFamily="18" charset="0"/>
                          </a:rPr>
                          <m:t>𝑖</m:t>
                        </m:r>
                      </m:sup>
                    </m:sSup>
                    <m:r>
                      <a:rPr lang="fr-FR" sz="1800" i="1">
                        <a:latin typeface="Cambria Math" panose="02040503050406030204" pitchFamily="18" charset="0"/>
                      </a:rPr>
                      <m:t>&gt;62°⇒</m:t>
                    </m:r>
                    <m:sSub>
                      <m:sSubPr>
                        <m:ctrlPr>
                          <a:rPr lang="en-US" sz="1800" i="1">
                            <a:latin typeface="Cambria Math" panose="02040503050406030204" pitchFamily="18" charset="0"/>
                          </a:rPr>
                        </m:ctrlPr>
                      </m:sSubPr>
                      <m:e>
                        <m:r>
                          <a:rPr lang="fr-FR" sz="1800" i="1">
                            <a:latin typeface="Cambria Math" panose="02040503050406030204" pitchFamily="18" charset="0"/>
                          </a:rPr>
                          <m:t>𝜅</m:t>
                        </m:r>
                      </m:e>
                      <m:sub>
                        <m:r>
                          <a:rPr lang="fr-FR" sz="1800" i="1">
                            <a:latin typeface="Cambria Math" charset="0"/>
                          </a:rPr>
                          <m:t>0</m:t>
                        </m:r>
                      </m:sub>
                    </m:sSub>
                    <m:r>
                      <a:rPr lang="fr-FR" sz="1800" i="1">
                        <a:latin typeface="Cambria Math" panose="02040503050406030204" pitchFamily="18" charset="0"/>
                      </a:rPr>
                      <m:t>&gt;</m:t>
                    </m:r>
                    <m:sSup>
                      <m:sSupPr>
                        <m:ctrlPr>
                          <a:rPr lang="fr-FR" sz="1800" i="1">
                            <a:latin typeface="Cambria Math" panose="02040503050406030204" pitchFamily="18" charset="0"/>
                          </a:rPr>
                        </m:ctrlPr>
                      </m:sSupPr>
                      <m:e>
                        <m:r>
                          <a:rPr lang="fr-FR" sz="1800" i="1">
                            <a:latin typeface="Cambria Math" panose="02040503050406030204" pitchFamily="18" charset="0"/>
                          </a:rPr>
                          <m:t>𝑘</m:t>
                        </m:r>
                      </m:e>
                      <m:sup>
                        <m:r>
                          <a:rPr lang="fr-FR" sz="1800" i="1">
                            <a:latin typeface="Cambria Math" panose="02040503050406030204" pitchFamily="18" charset="0"/>
                          </a:rPr>
                          <m:t>′</m:t>
                        </m:r>
                      </m:sup>
                    </m:sSup>
                    <m:r>
                      <a:rPr lang="fr-FR" sz="1800" i="1">
                        <a:latin typeface="Cambria Math" panose="02040503050406030204" pitchFamily="18" charset="0"/>
                      </a:rPr>
                      <m:t>, </m:t>
                    </m:r>
                    <m:sSubSup>
                      <m:sSubSupPr>
                        <m:ctrlPr>
                          <a:rPr lang="fr-FR" sz="1800" i="1">
                            <a:latin typeface="Cambria Math" panose="02040503050406030204" pitchFamily="18" charset="0"/>
                          </a:rPr>
                        </m:ctrlPr>
                      </m:sSubSupPr>
                      <m:e>
                        <m:r>
                          <a:rPr lang="fr-FR" sz="1800" i="1">
                            <a:latin typeface="Cambria Math" panose="02040503050406030204" pitchFamily="18" charset="0"/>
                          </a:rPr>
                          <m:t>𝑞</m:t>
                        </m:r>
                      </m:e>
                      <m:sub>
                        <m:r>
                          <a:rPr lang="fr-FR" sz="1800" i="1">
                            <a:latin typeface="Cambria Math" panose="02040503050406030204" pitchFamily="18" charset="0"/>
                          </a:rPr>
                          <m:t>0</m:t>
                        </m:r>
                      </m:sub>
                      <m:sup>
                        <m:r>
                          <a:rPr lang="fr-FR" sz="1800" i="1">
                            <a:latin typeface="Cambria Math" panose="02040503050406030204" pitchFamily="18" charset="0"/>
                          </a:rPr>
                          <m:t>′</m:t>
                        </m:r>
                      </m:sup>
                    </m:sSubSup>
                    <m:r>
                      <a:rPr lang="fr-FR" sz="1800" i="1">
                        <a:latin typeface="Cambria Math" panose="02040503050406030204" pitchFamily="18" charset="0"/>
                      </a:rPr>
                      <m:t>=</m:t>
                    </m:r>
                    <m:r>
                      <a:rPr lang="fr-FR" sz="1800" i="1">
                        <a:latin typeface="Cambria Math" panose="02040503050406030204" pitchFamily="18" charset="0"/>
                      </a:rPr>
                      <m:t>𝑖</m:t>
                    </m:r>
                    <m:sSub>
                      <m:sSubPr>
                        <m:ctrlPr>
                          <a:rPr lang="fr-FR" sz="1800" i="1">
                            <a:latin typeface="Cambria Math" panose="02040503050406030204" pitchFamily="18" charset="0"/>
                          </a:rPr>
                        </m:ctrlPr>
                      </m:sSubPr>
                      <m:e>
                        <m:r>
                          <a:rPr lang="fr-FR" sz="1800" i="1">
                            <a:latin typeface="Cambria Math" panose="02040503050406030204" pitchFamily="18" charset="0"/>
                          </a:rPr>
                          <m:t>𝑔</m:t>
                        </m:r>
                        <m:r>
                          <a:rPr lang="fr-FR" sz="1800" i="1">
                            <a:latin typeface="Cambria Math" panose="02040503050406030204" pitchFamily="18" charset="0"/>
                          </a:rPr>
                          <m:t>′</m:t>
                        </m:r>
                      </m:e>
                      <m:sub>
                        <m:r>
                          <a:rPr lang="fr-FR" sz="1800" i="1">
                            <a:latin typeface="Cambria Math" panose="02040503050406030204" pitchFamily="18" charset="0"/>
                          </a:rPr>
                          <m:t>0</m:t>
                        </m:r>
                      </m:sub>
                    </m:sSub>
                    <m:r>
                      <a:rPr lang="fr-FR" sz="1800" i="1">
                        <a:latin typeface="Cambria Math" panose="02040503050406030204" pitchFamily="18" charset="0"/>
                        <a:ea typeface="Cambria Math" panose="02040503050406030204" pitchFamily="18" charset="0"/>
                      </a:rPr>
                      <m:t>⇒ </m:t>
                    </m:r>
                    <m:d>
                      <m:dPr>
                        <m:begChr m:val="|"/>
                        <m:endChr m:val="|"/>
                        <m:ctrlPr>
                          <a:rPr lang="fr-FR" sz="1800" i="1">
                            <a:latin typeface="Cambria Math" panose="02040503050406030204" pitchFamily="18" charset="0"/>
                            <a:ea typeface="Cambria Math" panose="02040503050406030204" pitchFamily="18" charset="0"/>
                          </a:rPr>
                        </m:ctrlPr>
                      </m:dPr>
                      <m:e>
                        <m:r>
                          <a:rPr lang="fr-FR" sz="1800" i="1">
                            <a:latin typeface="Cambria Math" panose="02040503050406030204" pitchFamily="18" charset="0"/>
                            <a:ea typeface="Cambria Math" panose="02040503050406030204" pitchFamily="18" charset="0"/>
                          </a:rPr>
                          <m:t>𝑟</m:t>
                        </m:r>
                      </m:e>
                    </m:d>
                    <m:r>
                      <a:rPr lang="fr-FR" sz="1800" i="1">
                        <a:latin typeface="Cambria Math" panose="02040503050406030204" pitchFamily="18" charset="0"/>
                        <a:ea typeface="Cambria Math" panose="02040503050406030204" pitchFamily="18" charset="0"/>
                      </a:rPr>
                      <m:t>=1 ,</m:t>
                    </m:r>
                    <m:r>
                      <a:rPr lang="fr-FR" sz="1800" i="1">
                        <a:latin typeface="Cambria Math" panose="02040503050406030204" pitchFamily="18" charset="0"/>
                      </a:rPr>
                      <m:t> </m:t>
                    </m:r>
                    <m:r>
                      <a:rPr lang="fr-FR" sz="1800" i="1">
                        <a:latin typeface="Cambria Math" panose="02040503050406030204" pitchFamily="18" charset="0"/>
                      </a:rPr>
                      <m:t>𝑟</m:t>
                    </m:r>
                    <m:r>
                      <a:rPr lang="fr-FR" sz="1800" i="1">
                        <a:latin typeface="Cambria Math" panose="02040503050406030204" pitchFamily="18" charset="0"/>
                      </a:rPr>
                      <m:t>=</m:t>
                    </m:r>
                    <m:sSup>
                      <m:sSupPr>
                        <m:ctrlPr>
                          <a:rPr lang="fr-FR" sz="1800" i="1">
                            <a:latin typeface="Cambria Math" panose="02040503050406030204" pitchFamily="18" charset="0"/>
                          </a:rPr>
                        </m:ctrlPr>
                      </m:sSupPr>
                      <m:e>
                        <m:r>
                          <a:rPr lang="fr-FR" sz="1800" i="1">
                            <a:latin typeface="Cambria Math" panose="02040503050406030204" pitchFamily="18" charset="0"/>
                          </a:rPr>
                          <m:t>𝑒</m:t>
                        </m:r>
                      </m:e>
                      <m:sup>
                        <m:r>
                          <a:rPr lang="fr-FR" sz="1800" i="1">
                            <a:latin typeface="Cambria Math" panose="02040503050406030204" pitchFamily="18" charset="0"/>
                          </a:rPr>
                          <m:t>−</m:t>
                        </m:r>
                        <m:r>
                          <a:rPr lang="fr-FR" sz="1800" i="1">
                            <a:latin typeface="Cambria Math" panose="02040503050406030204" pitchFamily="18" charset="0"/>
                          </a:rPr>
                          <m:t>𝑖</m:t>
                        </m:r>
                        <m:r>
                          <m:rPr>
                            <m:sty m:val="p"/>
                          </m:rPr>
                          <a:rPr lang="fr-FR" sz="1800">
                            <a:latin typeface="Cambria Math" panose="02040503050406030204" pitchFamily="18" charset="0"/>
                          </a:rPr>
                          <m:t>Φ</m:t>
                        </m:r>
                      </m:sup>
                    </m:sSup>
                    <m:r>
                      <a:rPr lang="fr-FR" sz="1800" i="1">
                        <a:latin typeface="Cambria Math" panose="02040503050406030204" pitchFamily="18" charset="0"/>
                      </a:rPr>
                      <m:t> </m:t>
                    </m:r>
                    <m:r>
                      <m:rPr>
                        <m:sty m:val="p"/>
                      </m:rPr>
                      <a:rPr lang="fr-FR" sz="1800">
                        <a:latin typeface="Cambria Math" panose="02040503050406030204" pitchFamily="18" charset="0"/>
                      </a:rPr>
                      <m:t>with</m:t>
                    </m:r>
                    <m:r>
                      <a:rPr lang="fr-FR" sz="1800">
                        <a:latin typeface="Cambria Math" panose="02040503050406030204" pitchFamily="18" charset="0"/>
                      </a:rPr>
                      <m:t> </m:t>
                    </m:r>
                    <m:r>
                      <m:rPr>
                        <m:sty m:val="p"/>
                      </m:rPr>
                      <a:rPr lang="fr-FR" sz="1800">
                        <a:latin typeface="Cambria Math" panose="02040503050406030204" pitchFamily="18" charset="0"/>
                      </a:rPr>
                      <m:t>Φ</m:t>
                    </m:r>
                    <m:r>
                      <a:rPr lang="fr-FR" sz="1800" i="1">
                        <a:latin typeface="Cambria Math" panose="02040503050406030204" pitchFamily="18" charset="0"/>
                      </a:rPr>
                      <m:t>=2</m:t>
                    </m:r>
                    <m:func>
                      <m:funcPr>
                        <m:ctrlPr>
                          <a:rPr lang="fr-FR" sz="1800" i="1">
                            <a:latin typeface="Cambria Math" panose="02040503050406030204" pitchFamily="18" charset="0"/>
                            <a:ea typeface="Cambria Math" panose="02040503050406030204" pitchFamily="18" charset="0"/>
                          </a:rPr>
                        </m:ctrlPr>
                      </m:funcPr>
                      <m:fName>
                        <m:r>
                          <m:rPr>
                            <m:sty m:val="p"/>
                          </m:rPr>
                          <a:rPr lang="fr-FR" sz="1800">
                            <a:latin typeface="Cambria Math" panose="02040503050406030204" pitchFamily="18" charset="0"/>
                            <a:ea typeface="Cambria Math" panose="02040503050406030204" pitchFamily="18" charset="0"/>
                          </a:rPr>
                          <m:t>atan</m:t>
                        </m:r>
                      </m:fName>
                      <m:e>
                        <m:d>
                          <m:dPr>
                            <m:ctrlPr>
                              <a:rPr lang="fr-FR" sz="1800" i="1">
                                <a:latin typeface="Cambria Math" panose="02040503050406030204" pitchFamily="18" charset="0"/>
                                <a:ea typeface="Cambria Math" panose="02040503050406030204" pitchFamily="18" charset="0"/>
                              </a:rPr>
                            </m:ctrlPr>
                          </m:dPr>
                          <m:e>
                            <m:f>
                              <m:fPr>
                                <m:ctrlPr>
                                  <a:rPr lang="fr-FR" sz="1800" b="1" i="1">
                                    <a:latin typeface="Cambria Math" panose="02040503050406030204" pitchFamily="18" charset="0"/>
                                  </a:rPr>
                                </m:ctrlPr>
                              </m:fPr>
                              <m:num>
                                <m:sSubSup>
                                  <m:sSubSupPr>
                                    <m:ctrlPr>
                                      <a:rPr lang="fr-FR" sz="1800" i="1">
                                        <a:latin typeface="Cambria Math" panose="02040503050406030204" pitchFamily="18" charset="0"/>
                                      </a:rPr>
                                    </m:ctrlPr>
                                  </m:sSubSupPr>
                                  <m:e>
                                    <m:r>
                                      <a:rPr lang="fr-FR" sz="1800" i="1">
                                        <a:latin typeface="Cambria Math" panose="02040503050406030204" pitchFamily="18" charset="0"/>
                                      </a:rPr>
                                      <m:t>𝑔</m:t>
                                    </m:r>
                                  </m:e>
                                  <m:sub>
                                    <m:r>
                                      <a:rPr lang="fr-FR" sz="1800" i="1">
                                        <a:latin typeface="Cambria Math" panose="02040503050406030204" pitchFamily="18" charset="0"/>
                                      </a:rPr>
                                      <m:t>0</m:t>
                                    </m:r>
                                  </m:sub>
                                  <m:sup>
                                    <m:r>
                                      <a:rPr lang="fr-FR" sz="1800" i="1">
                                        <a:latin typeface="Cambria Math" panose="02040503050406030204" pitchFamily="18" charset="0"/>
                                      </a:rPr>
                                      <m:t>′</m:t>
                                    </m:r>
                                  </m:sup>
                                </m:sSubSup>
                                <m:r>
                                  <a:rPr lang="fr-FR" sz="1800" i="1">
                                    <a:latin typeface="Cambria Math" panose="02040503050406030204" pitchFamily="18" charset="0"/>
                                  </a:rPr>
                                  <m:t>𝜌</m:t>
                                </m:r>
                              </m:num>
                              <m:den>
                                <m:sSup>
                                  <m:sSupPr>
                                    <m:ctrlPr>
                                      <a:rPr lang="fr-FR" sz="1800" i="1">
                                        <a:latin typeface="Cambria Math" panose="02040503050406030204" pitchFamily="18" charset="0"/>
                                      </a:rPr>
                                    </m:ctrlPr>
                                  </m:sSupPr>
                                  <m:e>
                                    <m:sSub>
                                      <m:sSubPr>
                                        <m:ctrlPr>
                                          <a:rPr lang="fr-FR" sz="1800" i="1">
                                            <a:latin typeface="Cambria Math" panose="02040503050406030204" pitchFamily="18" charset="0"/>
                                          </a:rPr>
                                        </m:ctrlPr>
                                      </m:sSubPr>
                                      <m:e>
                                        <m:r>
                                          <a:rPr lang="fr-FR" sz="1800" i="1">
                                            <a:latin typeface="Cambria Math" panose="02040503050406030204" pitchFamily="18" charset="0"/>
                                          </a:rPr>
                                          <m:t>𝑞</m:t>
                                        </m:r>
                                      </m:e>
                                      <m:sub>
                                        <m:r>
                                          <a:rPr lang="fr-FR" sz="1800" i="1">
                                            <a:latin typeface="Cambria Math" panose="02040503050406030204" pitchFamily="18" charset="0"/>
                                          </a:rPr>
                                          <m:t>0</m:t>
                                        </m:r>
                                      </m:sub>
                                    </m:sSub>
                                    <m:r>
                                      <a:rPr lang="fr-FR" sz="1800" i="1">
                                        <a:latin typeface="Cambria Math" panose="02040503050406030204" pitchFamily="18" charset="0"/>
                                      </a:rPr>
                                      <m:t>𝜌</m:t>
                                    </m:r>
                                  </m:e>
                                  <m:sup>
                                    <m:r>
                                      <a:rPr lang="fr-FR" sz="1800" i="1">
                                        <a:latin typeface="Cambria Math" panose="02040503050406030204" pitchFamily="18" charset="0"/>
                                      </a:rPr>
                                      <m:t>′</m:t>
                                    </m:r>
                                  </m:sup>
                                </m:sSup>
                              </m:den>
                            </m:f>
                          </m:e>
                        </m:d>
                      </m:e>
                    </m:func>
                  </m:oMath>
                </a14:m>
                <a:endParaRPr lang="en-US" sz="1800" dirty="0"/>
              </a:p>
            </p:txBody>
          </p:sp>
        </mc:Choice>
        <mc:Fallback xmlns="">
          <p:sp>
            <p:nvSpPr>
              <p:cNvPr id="3" name="Espace réservé du contenu 2">
                <a:extLst>
                  <a:ext uri="{FF2B5EF4-FFF2-40B4-BE49-F238E27FC236}">
                    <a16:creationId xmlns:a16="http://schemas.microsoft.com/office/drawing/2014/main" id="{AE6E49A9-2F64-E044-80F3-9AC858080384}"/>
                  </a:ext>
                </a:extLst>
              </p:cNvPr>
              <p:cNvSpPr>
                <a:spLocks noGrp="1" noRot="1" noChangeAspect="1" noMove="1" noResize="1" noEditPoints="1" noAdjustHandles="1" noChangeArrowheads="1" noChangeShapeType="1" noTextEdit="1"/>
              </p:cNvSpPr>
              <p:nvPr>
                <p:ph idx="1"/>
              </p:nvPr>
            </p:nvSpPr>
            <p:spPr>
              <a:xfrm>
                <a:off x="2214390" y="1608083"/>
                <a:ext cx="8443100" cy="4759666"/>
              </a:xfrm>
              <a:blipFill>
                <a:blip r:embed="rId3"/>
                <a:stretch>
                  <a:fillRect l="-1051"/>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Acoustic waves</a:t>
            </a:r>
          </a:p>
        </p:txBody>
      </p:sp>
    </p:spTree>
    <p:extLst>
      <p:ext uri="{BB962C8B-B14F-4D97-AF65-F5344CB8AC3E}">
        <p14:creationId xmlns:p14="http://schemas.microsoft.com/office/powerpoint/2010/main" val="26848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E6E49A9-2F64-E044-80F3-9AC858080384}"/>
              </a:ext>
            </a:extLst>
          </p:cNvPr>
          <p:cNvSpPr>
            <a:spLocks noGrp="1"/>
          </p:cNvSpPr>
          <p:nvPr>
            <p:ph idx="1"/>
          </p:nvPr>
        </p:nvSpPr>
        <p:spPr>
          <a:xfrm>
            <a:off x="2532994" y="1770985"/>
            <a:ext cx="8124496" cy="4305600"/>
          </a:xfrm>
        </p:spPr>
        <p:txBody>
          <a:bodyPr>
            <a:normAutofit fontScale="92500" lnSpcReduction="10000"/>
          </a:bodyPr>
          <a:lstStyle/>
          <a:p>
            <a:pPr marL="0" indent="0">
              <a:spcAft>
                <a:spcPts val="1200"/>
              </a:spcAft>
              <a:buNone/>
            </a:pPr>
            <a:r>
              <a:rPr lang="en-US" sz="2600" b="1" dirty="0">
                <a:solidFill>
                  <a:srgbClr val="FFFF00"/>
                </a:solidFill>
              </a:rPr>
              <a:t>Physical parameters</a:t>
            </a:r>
          </a:p>
          <a:p>
            <a:pPr marL="0" indent="0">
              <a:spcBef>
                <a:spcPts val="0"/>
              </a:spcBef>
              <a:buNone/>
            </a:pPr>
            <a:r>
              <a:rPr lang="en-US" sz="1900" b="0" dirty="0"/>
              <a:t>       - see introduction course in oceanography</a:t>
            </a:r>
          </a:p>
          <a:p>
            <a:pPr marL="0" indent="0">
              <a:spcBef>
                <a:spcPts val="0"/>
              </a:spcBef>
              <a:buNone/>
            </a:pPr>
            <a:r>
              <a:rPr lang="en-US" sz="1900" dirty="0"/>
              <a:t>       - see paper by G. Copin-Montégut (physical properties of sea water)</a:t>
            </a:r>
          </a:p>
          <a:p>
            <a:pPr marL="0" indent="0">
              <a:spcBef>
                <a:spcPts val="0"/>
              </a:spcBef>
              <a:buNone/>
            </a:pPr>
            <a:r>
              <a:rPr lang="en-US" sz="1900" dirty="0"/>
              <a:t>The density </a:t>
            </a:r>
            <a:r>
              <a:rPr lang="en-US" sz="1900" dirty="0">
                <a:latin typeface="Symbol" charset="2"/>
                <a:ea typeface="Symbol" charset="2"/>
                <a:cs typeface="Symbol" charset="2"/>
              </a:rPr>
              <a:t>r </a:t>
            </a:r>
            <a:r>
              <a:rPr lang="en-US" sz="1900" dirty="0"/>
              <a:t>is derived from salinity </a:t>
            </a:r>
            <a:r>
              <a:rPr lang="en-US" sz="1900" i="1" dirty="0"/>
              <a:t>S</a:t>
            </a:r>
            <a:r>
              <a:rPr lang="en-US" sz="1900" dirty="0"/>
              <a:t>, temperature </a:t>
            </a:r>
            <a:r>
              <a:rPr lang="en-US" sz="1900" i="1" dirty="0"/>
              <a:t>t</a:t>
            </a:r>
            <a:r>
              <a:rPr lang="en-US" sz="1900" dirty="0"/>
              <a:t> and pressure </a:t>
            </a:r>
            <a:r>
              <a:rPr lang="en-US" sz="1900" i="1" dirty="0"/>
              <a:t>p</a:t>
            </a:r>
            <a:r>
              <a:rPr lang="en-US" sz="1900" dirty="0"/>
              <a:t> thanks to the international State equation of sea water 1980, UNESCO (1981) </a:t>
            </a:r>
          </a:p>
          <a:p>
            <a:pPr marL="0" indent="0">
              <a:spcBef>
                <a:spcPts val="0"/>
              </a:spcBef>
              <a:buNone/>
            </a:pPr>
            <a:r>
              <a:rPr lang="en-US" sz="1900" i="1" u="sng" dirty="0"/>
              <a:t>example</a:t>
            </a:r>
            <a:r>
              <a:rPr lang="en-US" sz="1900" dirty="0"/>
              <a:t> :</a:t>
            </a:r>
          </a:p>
          <a:p>
            <a:pPr marL="0" indent="0">
              <a:spcBef>
                <a:spcPts val="0"/>
              </a:spcBef>
              <a:buNone/>
            </a:pPr>
            <a:r>
              <a:rPr lang="en-US" sz="1900" i="1" dirty="0"/>
              <a:t>S</a:t>
            </a:r>
            <a:r>
              <a:rPr lang="en-US" sz="1900" dirty="0"/>
              <a:t> = 35, </a:t>
            </a:r>
            <a:r>
              <a:rPr lang="en-US" sz="1900" i="1" dirty="0"/>
              <a:t>t</a:t>
            </a:r>
            <a:r>
              <a:rPr lang="en-US" sz="1900" dirty="0"/>
              <a:t> = 10°C et </a:t>
            </a:r>
            <a:r>
              <a:rPr lang="en-US" sz="1900" i="1" dirty="0"/>
              <a:t>p</a:t>
            </a:r>
            <a:r>
              <a:rPr lang="en-US" sz="1900" dirty="0"/>
              <a:t> = 100 dbar, </a:t>
            </a:r>
            <a:r>
              <a:rPr lang="en-US" sz="1900" dirty="0">
                <a:latin typeface="Symbol" charset="2"/>
                <a:ea typeface="Symbol" charset="2"/>
                <a:cs typeface="Symbol" charset="2"/>
              </a:rPr>
              <a:t>r </a:t>
            </a:r>
            <a:r>
              <a:rPr lang="en-US" sz="1900" dirty="0"/>
              <a:t>= </a:t>
            </a:r>
            <a:r>
              <a:rPr lang="fr-FR" dirty="0"/>
              <a:t>1027,404</a:t>
            </a:r>
            <a:r>
              <a:rPr lang="en-US" sz="1900" dirty="0"/>
              <a:t> kg.m</a:t>
            </a:r>
            <a:r>
              <a:rPr lang="en-US" sz="1900" baseline="30000" dirty="0"/>
              <a:t>-3</a:t>
            </a:r>
            <a:r>
              <a:rPr lang="en-US" sz="1900" dirty="0"/>
              <a:t> </a:t>
            </a:r>
          </a:p>
          <a:p>
            <a:pPr marL="0" indent="0" algn="just">
              <a:spcBef>
                <a:spcPts val="0"/>
              </a:spcBef>
              <a:buNone/>
            </a:pPr>
            <a:r>
              <a:rPr lang="en-US" sz="1900" dirty="0"/>
              <a:t>The heat capacity at constant pressure, </a:t>
            </a:r>
            <a:r>
              <a:rPr lang="en-US" sz="1900" i="1" dirty="0"/>
              <a:t>c</a:t>
            </a:r>
            <a:r>
              <a:rPr lang="en-US" sz="1900" baseline="-25000" dirty="0"/>
              <a:t>p </a:t>
            </a:r>
            <a:r>
              <a:rPr lang="en-US" sz="1900" dirty="0"/>
              <a:t>, can be measured accurately in a laboratory and is used to derive other useful physical parameters, such as sound velocity. UNESCO publication (1983) provides an algorithm to compute </a:t>
            </a:r>
            <a:r>
              <a:rPr lang="en-US" sz="1900" i="1" dirty="0"/>
              <a:t>c</a:t>
            </a:r>
            <a:r>
              <a:rPr lang="en-US" sz="1900" baseline="-25000" dirty="0"/>
              <a:t>p</a:t>
            </a:r>
            <a:r>
              <a:rPr lang="en-US" sz="1900" dirty="0"/>
              <a:t> as a function of </a:t>
            </a:r>
            <a:r>
              <a:rPr lang="en-US" sz="1900" i="1" dirty="0"/>
              <a:t>t</a:t>
            </a:r>
            <a:r>
              <a:rPr lang="en-US" sz="1900" dirty="0"/>
              <a:t>, </a:t>
            </a:r>
            <a:r>
              <a:rPr lang="en-US" sz="1900" i="1" dirty="0"/>
              <a:t>S</a:t>
            </a:r>
            <a:r>
              <a:rPr lang="en-US" sz="1900" dirty="0"/>
              <a:t> and </a:t>
            </a:r>
            <a:r>
              <a:rPr lang="en-US" sz="1900" i="1" dirty="0"/>
              <a:t>p</a:t>
            </a:r>
            <a:r>
              <a:rPr lang="en-US" sz="1900" dirty="0"/>
              <a:t>. </a:t>
            </a:r>
            <a:endParaRPr lang="en-US" sz="1900" b="0" dirty="0"/>
          </a:p>
        </p:txBody>
      </p:sp>
      <p:sp>
        <p:nvSpPr>
          <p:cNvPr id="2" name="Titre 1">
            <a:extLst>
              <a:ext uri="{FF2B5EF4-FFF2-40B4-BE49-F238E27FC236}">
                <a16:creationId xmlns:a16="http://schemas.microsoft.com/office/drawing/2014/main" id="{4FFF7F1A-A852-EA4F-9A3D-E017462ED107}"/>
              </a:ext>
            </a:extLst>
          </p:cNvPr>
          <p:cNvSpPr>
            <a:spLocks noGrp="1"/>
          </p:cNvSpPr>
          <p:nvPr>
            <p:ph type="title"/>
          </p:nvPr>
        </p:nvSpPr>
        <p:spPr/>
        <p:txBody>
          <a:bodyPr/>
          <a:lstStyle/>
          <a:p>
            <a:r>
              <a:rPr lang="en-US" dirty="0"/>
              <a:t>Sea water</a:t>
            </a:r>
          </a:p>
        </p:txBody>
      </p:sp>
    </p:spTree>
    <p:extLst>
      <p:ext uri="{BB962C8B-B14F-4D97-AF65-F5344CB8AC3E}">
        <p14:creationId xmlns:p14="http://schemas.microsoft.com/office/powerpoint/2010/main" val="280901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34015</TotalTime>
  <Words>3472</Words>
  <Application>Microsoft Macintosh PowerPoint</Application>
  <PresentationFormat>Grand écran</PresentationFormat>
  <Paragraphs>315</Paragraphs>
  <Slides>43</Slides>
  <Notes>14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43</vt:i4>
      </vt:variant>
    </vt:vector>
  </HeadingPairs>
  <TitlesOfParts>
    <vt:vector size="54" baseType="lpstr">
      <vt:lpstr>Arial</vt:lpstr>
      <vt:lpstr>Arial MT</vt:lpstr>
      <vt:lpstr>Calibri</vt:lpstr>
      <vt:lpstr>Cambria Math</vt:lpstr>
      <vt:lpstr>MS Shell Dlg 2</vt:lpstr>
      <vt:lpstr>Symbol</vt:lpstr>
      <vt:lpstr>Times</vt:lpstr>
      <vt:lpstr>Times New Roman</vt:lpstr>
      <vt:lpstr>Wingdings</vt:lpstr>
      <vt:lpstr>Wingdings 3</vt:lpstr>
      <vt:lpstr>Madison</vt:lpstr>
      <vt:lpstr>Underwater Acoustics</vt:lpstr>
      <vt:lpstr>OUTLINE</vt:lpstr>
      <vt:lpstr>Why underwater acoustics ?</vt:lpstr>
      <vt:lpstr>Acoustic waves</vt:lpstr>
      <vt:lpstr>Acoustic waves</vt:lpstr>
      <vt:lpstr>Acoustic waves</vt:lpstr>
      <vt:lpstr>Acoustic waves</vt:lpstr>
      <vt:lpstr>Acoustic waves</vt:lpstr>
      <vt:lpstr>Sea water</vt:lpstr>
      <vt:lpstr>Sea water</vt:lpstr>
      <vt:lpstr>Sea water</vt:lpstr>
      <vt:lpstr>Underwater acoustics</vt:lpstr>
      <vt:lpstr>Underwater acoustics</vt:lpstr>
      <vt:lpstr>Underwater acoustics</vt:lpstr>
      <vt:lpstr>Underwater acoustics</vt:lpstr>
      <vt:lpstr>Underwater acoustics</vt:lpstr>
      <vt:lpstr>Green’s function</vt:lpstr>
      <vt:lpstr>Green’s function</vt:lpstr>
      <vt:lpstr>Green’s function</vt:lpstr>
      <vt:lpstr>Image through a « mirror »</vt:lpstr>
      <vt:lpstr>Green’s function</vt:lpstr>
      <vt:lpstr>Example of signal</vt:lpstr>
      <vt:lpstr>Inverse source problem</vt:lpstr>
      <vt:lpstr>Autocorrelation</vt:lpstr>
      <vt:lpstr>Inverse source problem</vt:lpstr>
      <vt:lpstr>Numerical results</vt:lpstr>
      <vt:lpstr>Inverse source problem</vt:lpstr>
      <vt:lpstr>Inverse source problem</vt:lpstr>
      <vt:lpstr>Inverse source problem</vt:lpstr>
      <vt:lpstr>Inverse source problem</vt:lpstr>
      <vt:lpstr>Elba Island Experiment</vt:lpstr>
      <vt:lpstr>Ambient noise</vt:lpstr>
      <vt:lpstr>Extracting coherent information from noise</vt:lpstr>
      <vt:lpstr>Underwater acoustics</vt:lpstr>
      <vt:lpstr>Underwater acoustics</vt:lpstr>
      <vt:lpstr>Inverse source problem</vt:lpstr>
      <vt:lpstr>Noise interferometry</vt:lpstr>
      <vt:lpstr>NTRM (theory)</vt:lpstr>
      <vt:lpstr>NTRM (in silico)</vt:lpstr>
      <vt:lpstr>NTRM (in silico)</vt:lpstr>
      <vt:lpstr>NTRM (in silico)</vt:lpstr>
      <vt:lpstr>NTRM (in situ)</vt:lpstr>
      <vt:lpstr>Noise interforemetry (bibliography)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Acoustics</dc:title>
  <dc:creator>Marc Saillard</dc:creator>
  <cp:lastModifiedBy>Microsoft Office User</cp:lastModifiedBy>
  <cp:revision>765</cp:revision>
  <cp:lastPrinted>2022-10-06T16:36:35Z</cp:lastPrinted>
  <dcterms:created xsi:type="dcterms:W3CDTF">2020-04-20T17:54:34Z</dcterms:created>
  <dcterms:modified xsi:type="dcterms:W3CDTF">2022-11-12T17:42:39Z</dcterms:modified>
</cp:coreProperties>
</file>